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sldIdLst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34" d="100"/>
          <a:sy n="34" d="100"/>
        </p:scale>
        <p:origin x="-88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3F48-AC4F-4CD9-B0B8-DA1351CD76A5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15DB-C484-47DF-8051-309B1540C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E6A811-AAD7-47BE-B714-1B838BAADC6E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7E0DA2-F213-4B4A-9803-8C8D98AB5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орозова\Desktop\цве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816" y="6948264"/>
            <a:ext cx="2952328" cy="187220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60648" y="467544"/>
            <a:ext cx="58326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Цель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 :Познакомить детей с особенностями жостовской росписи, воспитывать у них интерес к этому замечательному виду искусства.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648" y="2555776"/>
            <a:ext cx="58326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Задачи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:. Познакомить с декоративно-прикладным творчеством - уникальной Жостовской росписью по металлу.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*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Развить воображение, внимание, наблюдательность, фантазию.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*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Познакомить с технологическими приемами Жостовской росписи: свободный кистевой мазок, подмалевок , «тенежка», «прокладка», «бликовка», «чертежка.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 *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 Воспитать чувство любви к народной культуре и к традиционным прикладным искусствам.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664" y="611560"/>
            <a:ext cx="56886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Немало надо потрудится мастеру, чтобы так изящно расписать поднос. Определена последовательность построения узора. Использование традиционных приемов росписи. Подносы украшают крупными цветами: розами, георгинами, лилиями, маками, цветами яблони, а затем цветами в два-три раза меньше, бутонами. Цветы постепенно зарисовываются. И появляются стебельки букетов, листья, травинки.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60749" y="5040052"/>
            <a:ext cx="388843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72" y="251521"/>
            <a:ext cx="561662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Композиции построения рисунка могут быть разные: букет в центре, букет в раскидку, букет с угла, венок, полувенок. Мастер все время уточняет форму букета. Цветы словно наливаются соком, становятся живыми. В конце работы мастер наносит последние мазка, черточки, блики, семена, мелкую травку. Остается только нарисовать кайму – орнамент по краю подноса.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На последнем этапе работы мастер покрывает поднос лаком, поэтому поверхность как будто зеркальная.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Знакомя детей с народным декоративно – прикладным искусством мы тем самым развиваем в детях чувство гордости за наш родной город, с его  мастерами – умельцами, создающими для нас эту неповторимую красоту.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Морозова\Desktop\Scan.jpg"/>
          <p:cNvPicPr>
            <a:picLocks noChangeAspect="1" noChangeArrowheads="1"/>
          </p:cNvPicPr>
          <p:nvPr/>
        </p:nvPicPr>
        <p:blipFill>
          <a:blip r:embed="rId2" cstate="print"/>
          <a:srcRect l="12765" t="20318" r="10643" b="8570"/>
          <a:stretch>
            <a:fillRect/>
          </a:stretch>
        </p:blipFill>
        <p:spPr bwMode="auto">
          <a:xfrm rot="16351955">
            <a:off x="3742561" y="5944316"/>
            <a:ext cx="2305833" cy="24013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3" name="Picture 3" descr="C:\Users\Морозова\Desktop\Работа\мой поднос2.jpg"/>
          <p:cNvPicPr>
            <a:picLocks noChangeAspect="1" noChangeArrowheads="1"/>
          </p:cNvPicPr>
          <p:nvPr/>
        </p:nvPicPr>
        <p:blipFill>
          <a:blip r:embed="rId3" cstate="print"/>
          <a:srcRect l="7328" t="13631" r="11276" b="12496"/>
          <a:stretch>
            <a:fillRect/>
          </a:stretch>
        </p:blipFill>
        <p:spPr bwMode="auto">
          <a:xfrm rot="19967730">
            <a:off x="1688288" y="5264632"/>
            <a:ext cx="3391222" cy="32859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2" name="Picture 2" descr="C:\Users\Морозова\Desktop\мой поднос.jpg"/>
          <p:cNvPicPr>
            <a:picLocks noChangeAspect="1" noChangeArrowheads="1"/>
          </p:cNvPicPr>
          <p:nvPr/>
        </p:nvPicPr>
        <p:blipFill>
          <a:blip r:embed="rId4" cstate="print"/>
          <a:srcRect l="8159" t="14791" r="9503" b="8087"/>
          <a:stretch>
            <a:fillRect/>
          </a:stretch>
        </p:blipFill>
        <p:spPr bwMode="auto">
          <a:xfrm>
            <a:off x="260648" y="5220072"/>
            <a:ext cx="3024336" cy="33843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32656" y="467544"/>
            <a:ext cx="576064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Для меня лично Жостовские подносы – это картины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  <a:ea typeface="Times New Roman" pitchFamily="18" charset="0"/>
                <a:cs typeface="Times New Roman" pitchFamily="18" charset="0"/>
              </a:rPr>
              <a:t>Хотелось бы поделится с Вами маленькой тайной в 1996 году я  окончила « Высший профессиональный - технический лицей» Жостовская фабрика декоративной росписи. И я горжусь, полученной там специальностью «Художник декоративной росписи по металлу 5 разряда» Ав заключении представляю свою дипломную работу.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Menuet script" pitchFamily="2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467544"/>
            <a:ext cx="59046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Издавна цветы на лугу, в саду привлекали человека своей красотой, их дарили в дни радостных событий. Цветы прекрасны, но их красота недолговечна. Продлить цветение, окружить себя цветами круглый год, создать дома мир радости и красоты – вот задача жостовских мастеров</a:t>
            </a:r>
            <a:r>
              <a:rPr lang="ru-RU" dirty="0" smtClean="0">
                <a:latin typeface="Menuet script" pitchFamily="2" charset="0"/>
              </a:rPr>
              <a:t>.</a:t>
            </a:r>
            <a:endParaRPr lang="ru-RU" dirty="0">
              <a:latin typeface="Menuet scrip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648" y="3635896"/>
            <a:ext cx="5832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Жостовские мастера пишут букеты цветов преимущественно на черном фоне, который дает возможность по контрасту выделить яркие краски пышных роз, пионов, георгинов и скромные и незатейливые цветочки анютиных глазок, ромашек, колокольчиков, которые их окружают. Посмотрите на цветы на подносе! Они как живые, объемные, в них чувствуется игра света.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  <p:pic>
        <p:nvPicPr>
          <p:cNvPr id="2050" name="Picture 2" descr="C:\Users\Морозова\Desktop\цветы1.jpg"/>
          <p:cNvPicPr>
            <a:picLocks noChangeAspect="1" noChangeArrowheads="1"/>
          </p:cNvPicPr>
          <p:nvPr/>
        </p:nvPicPr>
        <p:blipFill>
          <a:blip r:embed="rId2" cstate="print"/>
          <a:srcRect l="12201" t="6050" r="14300"/>
          <a:stretch>
            <a:fillRect/>
          </a:stretch>
        </p:blipFill>
        <p:spPr bwMode="auto">
          <a:xfrm>
            <a:off x="1412776" y="7164288"/>
            <a:ext cx="3240360" cy="169843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656" y="0"/>
            <a:ext cx="5688632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 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 Мне действительно очень нравятся народные промыслы. Но с ними в последнее время «беда».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  Во-первых, народные промыслы забиваются брендами-производителями, мега-магазинами и глянцевыми СМИ. Поэтому у большинства нашего народа на столах стоят ужасные икейные кружки на пластиковых ковриках, а про доступный русский фарфор и подносы ручной росписи все и забыли.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Жостово – это старинная деревня – на севере Москвы, в Мытищинском районе, на живописном берегу Клязьминского водохранилища. 28 км до столицы.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  Промысел старинный, но не совсем уж древний – ему «всего» ~180 лет</a:t>
            </a:r>
          </a:p>
          <a:p>
            <a:endParaRPr lang="ru-RU" sz="2800" dirty="0" smtClean="0">
              <a:latin typeface="Menuet script" pitchFamily="2" charset="0"/>
            </a:endParaRPr>
          </a:p>
          <a:p>
            <a:endParaRPr lang="ru-RU" sz="2800" dirty="0" smtClean="0">
              <a:latin typeface="Menuet script" pitchFamily="2" charset="0"/>
            </a:endParaRPr>
          </a:p>
          <a:p>
            <a:endParaRPr lang="ru-RU" sz="2800" dirty="0" smtClean="0">
              <a:latin typeface="Menuet script" pitchFamily="2" charset="0"/>
            </a:endParaRPr>
          </a:p>
          <a:p>
            <a:endParaRPr lang="ru-RU" sz="2800" dirty="0" smtClean="0">
              <a:latin typeface="Menuet script" pitchFamily="2" charset="0"/>
            </a:endParaRPr>
          </a:p>
          <a:p>
            <a:endParaRPr lang="ru-RU" sz="2800" dirty="0" smtClean="0">
              <a:latin typeface="Menuet script" pitchFamily="2" charset="0"/>
            </a:endParaRPr>
          </a:p>
          <a:p>
            <a:r>
              <a:rPr lang="ru-RU" sz="2800" dirty="0" smtClean="0">
                <a:latin typeface="Menuet script" pitchFamily="2" charset="0"/>
              </a:rPr>
              <a:t>.</a:t>
            </a:r>
          </a:p>
        </p:txBody>
      </p:sp>
      <p:pic>
        <p:nvPicPr>
          <p:cNvPr id="3074" name="Picture 2" descr="C:\Users\Морозова\Desktop\pict0031.jpg"/>
          <p:cNvPicPr>
            <a:picLocks noChangeAspect="1" noChangeArrowheads="1"/>
          </p:cNvPicPr>
          <p:nvPr/>
        </p:nvPicPr>
        <p:blipFill>
          <a:blip r:embed="rId2" cstate="print"/>
          <a:srcRect t="25507" r="4238" b="19229"/>
          <a:stretch>
            <a:fillRect/>
          </a:stretch>
        </p:blipFill>
        <p:spPr bwMode="auto">
          <a:xfrm>
            <a:off x="1196752" y="7596336"/>
            <a:ext cx="367240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656" y="395536"/>
            <a:ext cx="561662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Работа проходит поэтапно. Каждая стадия нанесения краски сопровождается длительной просушкой. Вначале поднос шпаклюется, шлифуется и покрывается грунтом на основе каолина и сажи в два слоя.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664" y="2555776"/>
            <a:ext cx="56886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Следующий этап называется "подмалевок" или "замалёвок". Художник наносит масляной краской очертания цветов. На этой стадии определяется композиция и основной колорит работы. Для росписи используют широкие беличьи кисти. 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Морозова\Desktop\Работа\жостовская картинка2.jpg"/>
          <p:cNvPicPr>
            <a:picLocks noChangeAspect="1" noChangeArrowheads="1"/>
          </p:cNvPicPr>
          <p:nvPr/>
        </p:nvPicPr>
        <p:blipFill>
          <a:blip r:embed="rId2" cstate="print"/>
          <a:srcRect l="13251" r="14300"/>
          <a:stretch>
            <a:fillRect/>
          </a:stretch>
        </p:blipFill>
        <p:spPr bwMode="auto">
          <a:xfrm>
            <a:off x="548680" y="5436096"/>
            <a:ext cx="5040560" cy="305983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орозова\Desktop\Работа\тенежка жостовская.jpg"/>
          <p:cNvPicPr>
            <a:picLocks noChangeAspect="1" noChangeArrowheads="1"/>
          </p:cNvPicPr>
          <p:nvPr/>
        </p:nvPicPr>
        <p:blipFill>
          <a:blip r:embed="rId2" cstate="print"/>
          <a:srcRect l="10508" r="8251"/>
          <a:stretch>
            <a:fillRect/>
          </a:stretch>
        </p:blipFill>
        <p:spPr bwMode="auto">
          <a:xfrm>
            <a:off x="548680" y="5364088"/>
            <a:ext cx="5184576" cy="3429000"/>
          </a:xfrm>
          <a:prstGeom prst="ellipse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0648" y="827584"/>
            <a:ext cx="56166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На просохший замалевок лессировочными красками накладываются тени. Этот прием погружает букет в глубину тона. Сильными, сочными мазками широкой плоской кистью наносятся лессировочные краски: синяя (берлинская лазурь или ультрамарин), зеленая (зелень изумрудная) и красная (краплак). Тенежка призвана усилить звучание цвета и подчеркнуть в цветочных формах теневые места.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орозова\Desktop\Работа\жостовская прпокладка.jpg"/>
          <p:cNvPicPr>
            <a:picLocks noChangeAspect="1" noChangeArrowheads="1"/>
          </p:cNvPicPr>
          <p:nvPr/>
        </p:nvPicPr>
        <p:blipFill>
          <a:blip r:embed="rId2" cstate="print"/>
          <a:srcRect l="12201" r="14300"/>
          <a:stretch>
            <a:fillRect/>
          </a:stretch>
        </p:blipFill>
        <p:spPr bwMode="auto">
          <a:xfrm>
            <a:off x="548680" y="4860032"/>
            <a:ext cx="5328592" cy="3672408"/>
          </a:xfrm>
          <a:prstGeom prst="ellipse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6672" y="1763688"/>
            <a:ext cx="54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Плотное корпусное письмо. Формы букета уточняются, высветляются с использованием плотных красок. Яркими, плотными красками художник выявляет (прокладывает) объемы цветов и листьев.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680" y="395536"/>
            <a:ext cx="5040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Следующий этап - "прокладка" - тщательно прорисовываются цветы, добавляются детали.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орозова\Desktop\Работа\жостовская бликовка.jpg"/>
          <p:cNvPicPr>
            <a:picLocks noChangeAspect="1" noChangeArrowheads="1"/>
          </p:cNvPicPr>
          <p:nvPr/>
        </p:nvPicPr>
        <p:blipFill>
          <a:blip r:embed="rId2" cstate="print"/>
          <a:srcRect l="16400" r="14301"/>
          <a:stretch>
            <a:fillRect/>
          </a:stretch>
        </p:blipFill>
        <p:spPr bwMode="auto">
          <a:xfrm>
            <a:off x="692696" y="4932040"/>
            <a:ext cx="5184576" cy="3684896"/>
          </a:xfrm>
          <a:prstGeom prst="ellipse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2656" y="755576"/>
            <a:ext cx="5328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Наложение бликов выявляет объем и свет, завершает лепку форм. Дополняет прокладку белильными разделками цветов, бутонов и листьев. И этот этап называется «бликовка»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656" y="2987824"/>
            <a:ext cx="57606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Этот прием быстро и легко очерчивает лепестки и листья, семена в чашечках цветов. Завершает разделку основных форм букета тонкими, музыкальными линиями, рисующими очертания лепестков и прожилок листьев. В чашечках цветов мастер изображает тычинки и пестики, что и называется посадкой семенцов.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664" y="755577"/>
            <a:ext cx="568863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Далее следует "чертёжка" - тонкой кистью художник наносит штрихи, прожилки, кружевные края цветов и листьев и "посадка семенцов" - изображает тычинки, семена в центре цветочных чашечек.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C:\Users\Морозова\Desktop\Работа\жостовская чертежка.jpg"/>
          <p:cNvPicPr>
            <a:picLocks noChangeAspect="1" noChangeArrowheads="1"/>
          </p:cNvPicPr>
          <p:nvPr/>
        </p:nvPicPr>
        <p:blipFill>
          <a:blip r:embed="rId2" cstate="print"/>
          <a:srcRect l="14300" r="9051"/>
          <a:stretch>
            <a:fillRect/>
          </a:stretch>
        </p:blipFill>
        <p:spPr bwMode="auto">
          <a:xfrm>
            <a:off x="1052736" y="6588224"/>
            <a:ext cx="4176464" cy="2232248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Морозова\Desktop\Работа\жостовская привязка.jpg"/>
          <p:cNvPicPr>
            <a:picLocks noChangeAspect="1" noChangeArrowheads="1"/>
          </p:cNvPicPr>
          <p:nvPr/>
        </p:nvPicPr>
        <p:blipFill>
          <a:blip r:embed="rId2" cstate="print"/>
          <a:srcRect l="14700" r="13901"/>
          <a:stretch>
            <a:fillRect/>
          </a:stretch>
        </p:blipFill>
        <p:spPr bwMode="auto">
          <a:xfrm>
            <a:off x="548680" y="5076056"/>
            <a:ext cx="4896544" cy="3684896"/>
          </a:xfrm>
          <a:prstGeom prst="ellipse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4664" y="2267744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enuet scrip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664" y="539553"/>
            <a:ext cx="56886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enuet script" pitchFamily="2" charset="0"/>
              </a:rPr>
              <a:t>На этапе "привязка" цветы объединяются в цельную композицию и связываются с фоном - автор дорисовывает необходимые усики, стебельки. Завершающее письмо. Узор травка, написанный зеленой или коричневой краской в просветах между цветами и листьями. Жостовским букетам присуща яркость красок: синих, красных, зеленых, желтых, белых, оранжевых, звучность которых особенно подчеркивается черным лаковым фоном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351</TotalTime>
  <Words>709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Специальное оформление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Морозова</dc:creator>
  <cp:lastModifiedBy>Морозова</cp:lastModifiedBy>
  <cp:revision>41</cp:revision>
  <dcterms:created xsi:type="dcterms:W3CDTF">2013-03-07T15:41:35Z</dcterms:created>
  <dcterms:modified xsi:type="dcterms:W3CDTF">2013-08-28T11:43:15Z</dcterms:modified>
</cp:coreProperties>
</file>