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618" y="-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FEC4B-97F9-4CAC-9996-A6EC7FFE04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12DC9-8AA1-480A-A449-A2688677ED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30EFA-42A8-42A5-81A1-696C66ACA3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C11E3-48AE-485A-BD5F-D3D1E4C45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FE065-DD93-4EAF-8DA5-BCCC0325C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FC7AD-E0FD-43F2-A0C9-3544C96B4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89D55-3DD9-4D6C-876B-16A97EE2CC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71B03-6B0D-4A43-A554-D027499B63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F56ED-BA0F-4A80-8916-A3124D9ACA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F9052-E15F-4156-93C6-85ACE135C8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A5C7B-CF44-43A9-A476-BAFE77314F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3A053-B919-4110-8A95-F34E5F5C49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A2761C-C148-4786-99C9-B81E27D3F7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4E978-71C9-4507-BDD9-4928996DD3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F52289-8597-4D7C-B2AE-436DD0C375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3105/m-arina2008.a/0_1b383_8af91c9_XL" TargetMode="External"/><Relationship Id="rId2" Type="http://schemas.openxmlformats.org/officeDocument/2006/relationships/hyperlink" Target="http://cs1.livemaster.ru/foto/large/27a5383569-podarki-k-prazdnikam-elochnye-ukrasheniya-vintazhnyj.jpg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tavika.ru/2014/01/NY-toys.html" TargetMode="External"/><Relationship Id="rId5" Type="http://schemas.openxmlformats.org/officeDocument/2006/relationships/hyperlink" Target="http://www.russianelka.ru/winrus/interesnoe_pro_novyij_god/istoriya_elochnoj_igrushki/" TargetMode="External"/><Relationship Id="rId4" Type="http://schemas.openxmlformats.org/officeDocument/2006/relationships/hyperlink" Target="http://www.normaldos.ru/art_system/img/art/1187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267200" y="1371600"/>
            <a:ext cx="4419600" cy="2514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000" i="1" dirty="0" smtClean="0">
                <a:latin typeface="Times New Roman" pitchFamily="18" charset="0"/>
              </a:rPr>
              <a:t>История </a:t>
            </a:r>
            <a:br>
              <a:rPr lang="ru-RU" sz="6000" i="1" dirty="0" smtClean="0">
                <a:latin typeface="Times New Roman" pitchFamily="18" charset="0"/>
              </a:rPr>
            </a:br>
            <a:r>
              <a:rPr lang="ru-RU" sz="6000" i="1" dirty="0" smtClean="0">
                <a:latin typeface="Times New Roman" pitchFamily="18" charset="0"/>
              </a:rPr>
              <a:t>ёлочной </a:t>
            </a:r>
            <a:br>
              <a:rPr lang="ru-RU" sz="6000" i="1" dirty="0" smtClean="0">
                <a:latin typeface="Times New Roman" pitchFamily="18" charset="0"/>
              </a:rPr>
            </a:br>
            <a:r>
              <a:rPr lang="ru-RU" sz="6000" i="1" dirty="0" smtClean="0">
                <a:latin typeface="Times New Roman" pitchFamily="18" charset="0"/>
              </a:rPr>
              <a:t>игрушки</a:t>
            </a:r>
            <a:r>
              <a:rPr lang="ru-RU" i="1" dirty="0" smtClean="0">
                <a:latin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</a:rPr>
            </a:br>
            <a:endParaRPr lang="ru-RU" dirty="0" smtClean="0"/>
          </a:p>
        </p:txBody>
      </p:sp>
      <p:pic>
        <p:nvPicPr>
          <p:cNvPr id="5126" name="Picture 6" descr="дед и ёл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066800"/>
            <a:ext cx="3962400" cy="4876800"/>
          </a:xfrm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57200" y="6172200"/>
            <a:ext cx="1447800" cy="457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Ресурсы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1200" y="4495800"/>
            <a:ext cx="27622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Составила: Романова В.А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152400"/>
            <a:ext cx="680561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Краевое государственное бюджетное образовательное учреждение 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«Центр образования «Эврика»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6211888"/>
            <a:ext cx="3167063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г.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Петропавловск-Камчатский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2014г.</a:t>
            </a:r>
            <a:endParaRPr lang="ru-RU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85800"/>
            <a:ext cx="3429000" cy="5486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</a:rPr>
              <a:t>До середины XVIII столетия елка украшалась </a:t>
            </a:r>
            <a:r>
              <a:rPr lang="ru-RU" sz="2400" b="1" dirty="0" smtClean="0">
                <a:latin typeface="Times New Roman" pitchFamily="18" charset="0"/>
              </a:rPr>
              <a:t>только съедобными «украшениями»</a:t>
            </a:r>
            <a:r>
              <a:rPr lang="ru-RU" sz="2400" dirty="0" smtClean="0">
                <a:latin typeface="Times New Roman" pitchFamily="18" charset="0"/>
              </a:rPr>
              <a:t> — яблоками, вафлями, орехами в золотых бумажках, другими фруктами и сладостями, пастилой и медовыми пряниками. </a:t>
            </a:r>
          </a:p>
        </p:txBody>
      </p:sp>
      <p:pic>
        <p:nvPicPr>
          <p:cNvPr id="10250" name="Picture 10" descr="ёлка съедоб украш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38600" y="228600"/>
            <a:ext cx="4708525" cy="624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Управляющая кнопка: назад 4">
            <a:hlinkClick r:id="" action="ppaction://hlinkshowjump?jump=firstslide" highlightClick="1"/>
          </p:cNvPr>
          <p:cNvSpPr/>
          <p:nvPr/>
        </p:nvSpPr>
        <p:spPr>
          <a:xfrm>
            <a:off x="8686800" y="6424613"/>
            <a:ext cx="457200" cy="433387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7" descr="ёлоч шары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2667000"/>
            <a:ext cx="6019800" cy="3960813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Управляющая кнопка: назад 4">
            <a:hlinkClick r:id="" action="ppaction://hlinkshowjump?jump=firstslide" highlightClick="1"/>
          </p:cNvPr>
          <p:cNvSpPr/>
          <p:nvPr/>
        </p:nvSpPr>
        <p:spPr>
          <a:xfrm>
            <a:off x="8686800" y="6424613"/>
            <a:ext cx="457200" cy="433387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90600" y="381000"/>
            <a:ext cx="731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концу XVIII столетия для украшения рождественской елки стали использовать блестящие серебристые звездочки, различные бумажные цветы и всевозможную мишуру.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Первые елочные шары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появились только в 1848 году, а их родиной стал городок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Лауш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Они изготовлялись из тяжелого стекла, прозрачного или цветного, а для придания зеркального блеска с внутренней стороны покрывались тоненьким слоем свинца.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4" name="Picture 12" descr="по Пушкину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44040" name="Picture 8" descr="по пуш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52400"/>
            <a:ext cx="4419600" cy="3314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4403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04800"/>
            <a:ext cx="3352800" cy="2362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Новому 1949 году была выпущена серия новогодних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игрушек с изображением героев из сказок Пушкина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она была посвящена юбилею со дня рождения великого поэта. </a:t>
            </a:r>
          </a:p>
        </p:txBody>
      </p:sp>
      <p:sp>
        <p:nvSpPr>
          <p:cNvPr id="6" name="Управляющая кнопка: назад 5">
            <a:hlinkClick r:id="" action="ppaction://hlinkshowjump?jump=firstslide" highlightClick="1"/>
          </p:cNvPr>
          <p:cNvSpPr/>
          <p:nvPr/>
        </p:nvSpPr>
        <p:spPr>
          <a:xfrm>
            <a:off x="8686800" y="6424613"/>
            <a:ext cx="457200" cy="433387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2" name="Picture 8" descr="космонав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55700" y="1981200"/>
            <a:ext cx="2641600" cy="198120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7113" name="Picture 9" descr="луноход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3505200" cy="263366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Управляющая кнопка: назад 5">
            <a:hlinkClick r:id="" action="ppaction://hlinkshowjump?jump=firstslide" highlightClick="1"/>
          </p:cNvPr>
          <p:cNvSpPr/>
          <p:nvPr/>
        </p:nvSpPr>
        <p:spPr>
          <a:xfrm>
            <a:off x="8686800" y="6424613"/>
            <a:ext cx="457200" cy="433387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810000" y="0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Полет человека в космос стимулировал производство «современных» на тот момент новогодних игрушек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космических спутников и космонавтов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скафандрах, ракет, стали производиться и первые электрические гирлянды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2895600" cy="9128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000" b="1" dirty="0" smtClean="0">
                <a:latin typeface="Times New Roman" pitchFamily="18" charset="0"/>
              </a:rPr>
              <a:t>Налажено массовое производство: из стекла, картона, ваты,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>пластмассы</a:t>
            </a:r>
            <a:r>
              <a:rPr lang="ru-RU" sz="4000" dirty="0" smtClean="0"/>
              <a:t> </a:t>
            </a:r>
          </a:p>
        </p:txBody>
      </p:sp>
      <p:pic>
        <p:nvPicPr>
          <p:cNvPr id="50189" name="Picture 13" descr="парашютис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676400"/>
            <a:ext cx="2781300" cy="495300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0186" name="Picture 10" descr="самовар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86200" y="152400"/>
            <a:ext cx="4572000" cy="3148013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0190" name="Picture 14" descr="dfnyst buheir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81400" y="3429000"/>
            <a:ext cx="5257800" cy="327660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Управляющая кнопка: назад 5">
            <a:hlinkClick r:id="" action="ppaction://hlinkshowjump?jump=firstslide" highlightClick="1"/>
          </p:cNvPr>
          <p:cNvSpPr/>
          <p:nvPr/>
        </p:nvSpPr>
        <p:spPr>
          <a:xfrm>
            <a:off x="8686800" y="6424613"/>
            <a:ext cx="457200" cy="433387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3124200" y="533400"/>
            <a:ext cx="2895600" cy="91281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Ресурсы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78486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smtClean="0">
                <a:hlinkClick r:id="rId2"/>
              </a:rPr>
              <a:t>http://cs1.livemaster.ru/foto/large/27a5383569-podarki-k-prazdnikam-elochnye-ukrasheniya-vintazhnyj.jpg</a:t>
            </a:r>
            <a:endParaRPr lang="ru-RU" sz="2000" smtClean="0"/>
          </a:p>
          <a:p>
            <a:pPr eaLnBrk="1" hangingPunct="1">
              <a:defRPr/>
            </a:pPr>
            <a:endParaRPr lang="ru-RU" sz="200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685800" y="2971800"/>
            <a:ext cx="7162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smtClean="0">
                <a:hlinkClick r:id="rId3"/>
              </a:rPr>
              <a:t>http://img-fotki.yandex.ru/get/3105/m-arina2008.a/0_1b383_8af91c9_XL</a:t>
            </a:r>
            <a:endParaRPr lang="ru-RU" sz="2000" smtClean="0"/>
          </a:p>
          <a:p>
            <a:pPr eaLnBrk="1" hangingPunct="1">
              <a:defRPr/>
            </a:pPr>
            <a:endParaRPr lang="ru-RU" sz="2000" smtClean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3"/>
          </p:nvPr>
        </p:nvSpPr>
        <p:spPr>
          <a:xfrm>
            <a:off x="685800" y="2438400"/>
            <a:ext cx="71628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smtClean="0">
                <a:hlinkClick r:id="rId4"/>
              </a:rPr>
              <a:t>http://www.normaldos.ru/art_system/img/art/1187.jpg</a:t>
            </a:r>
            <a:endParaRPr lang="ru-RU" sz="2000" smtClean="0"/>
          </a:p>
          <a:p>
            <a:pPr eaLnBrk="1" hangingPunct="1">
              <a:defRPr/>
            </a:pPr>
            <a:endParaRPr lang="ru-RU" sz="2000" smtClean="0"/>
          </a:p>
        </p:txBody>
      </p:sp>
      <p:sp>
        <p:nvSpPr>
          <p:cNvPr id="10" name="Содержимое 6"/>
          <p:cNvSpPr txBox="1">
            <a:spLocks/>
          </p:cNvSpPr>
          <p:nvPr/>
        </p:nvSpPr>
        <p:spPr bwMode="auto">
          <a:xfrm>
            <a:off x="685800" y="381000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hlinkClick r:id="rId5"/>
              </a:rPr>
              <a:t>http://www.russianelka.ru/winrus/interesnoe_pro_novyij_god/istoriya_elochnoj_igrushki/</a:t>
            </a: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Содержимое 6"/>
          <p:cNvSpPr txBox="1">
            <a:spLocks/>
          </p:cNvSpPr>
          <p:nvPr/>
        </p:nvSpPr>
        <p:spPr bwMode="auto">
          <a:xfrm>
            <a:off x="685800" y="4724400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hlinkClick r:id="rId6"/>
              </a:rPr>
              <a:t>http://www.tavika.ru/2014/01/NY-toys.html</a:t>
            </a: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Управляющая кнопка: назад 8">
            <a:hlinkClick r:id="" action="ppaction://hlinkshowjump?jump=firstslide" highlightClick="1"/>
          </p:cNvPr>
          <p:cNvSpPr/>
          <p:nvPr/>
        </p:nvSpPr>
        <p:spPr>
          <a:xfrm>
            <a:off x="8686800" y="6424613"/>
            <a:ext cx="457200" cy="433387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198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История  ёлочной  игрушки </vt:lpstr>
      <vt:lpstr>Слайд 2</vt:lpstr>
      <vt:lpstr>Слайд 3</vt:lpstr>
      <vt:lpstr>Слайд 4</vt:lpstr>
      <vt:lpstr>Слайд 5</vt:lpstr>
      <vt:lpstr>Налажено массовое производство: из стекла, картона, ваты, пластмассы </vt:lpstr>
      <vt:lpstr>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VikiV</dc:creator>
  <cp:lastModifiedBy>VikiV</cp:lastModifiedBy>
  <cp:revision>12</cp:revision>
  <cp:lastPrinted>1601-01-01T00:00:00Z</cp:lastPrinted>
  <dcterms:created xsi:type="dcterms:W3CDTF">1601-01-01T00:00:00Z</dcterms:created>
  <dcterms:modified xsi:type="dcterms:W3CDTF">2015-02-19T17:53:59Z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