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305425"/>
            <a:ext cx="267462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4175036" y="5305425"/>
            <a:ext cx="2674620" cy="109728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0" indent="0" algn="l" rtl="0">
              <a:spcBef>
                <a:spcPts val="1200"/>
              </a:spcBef>
              <a:buNone/>
              <a:defRPr sz="1800"/>
            </a:lvl2pPr>
            <a:lvl3pPr marL="0" indent="0" algn="l" rtl="0">
              <a:spcBef>
                <a:spcPts val="1200"/>
              </a:spcBef>
              <a:buNone/>
              <a:defRPr sz="1800"/>
            </a:lvl3pPr>
            <a:lvl4pPr marL="0" indent="0" algn="l" rtl="0">
              <a:spcBef>
                <a:spcPts val="1200"/>
              </a:spcBef>
              <a:buNone/>
              <a:defRPr sz="1800"/>
            </a:lvl4pPr>
            <a:lvl5pPr marL="0" indent="0" algn="l" rtl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 rtlCol="0">
            <a:normAutofit/>
          </a:bodyPr>
          <a:lstStyle>
            <a:lvl1pPr algn="l"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137A32C9-A0D3-49E9-B024-58ED845D95E1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/>
                </a:solidFill>
              </a:defRPr>
            </a:lvl1pPr>
          </a:lstStyle>
          <a:p>
            <a:fld id="{2B57A503-E5D2-4A7C-925C-2CAF77308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6343650" cy="1828800"/>
          </a:xfrm>
        </p:spPr>
        <p:txBody>
          <a:bodyPr/>
          <a:lstStyle/>
          <a:p>
            <a:pPr algn="ctr"/>
            <a:r>
              <a:rPr lang="ru-RU" dirty="0" smtClean="0"/>
              <a:t>«ДОМАШНЯЯ» НЕЧИСТЬ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«Домовой</a:t>
            </a:r>
            <a:r>
              <a:rPr lang="ru-RU" dirty="0"/>
              <a:t>, домовой, домовой, </a:t>
            </a:r>
            <a:br>
              <a:rPr lang="ru-RU" dirty="0"/>
            </a:br>
            <a:r>
              <a:rPr lang="ru-RU" dirty="0"/>
              <a:t>Посидел бы ты рядом со мной…» </a:t>
            </a:r>
          </a:p>
          <a:p>
            <a:r>
              <a:rPr lang="ru-RU" i="1" dirty="0"/>
              <a:t>Из песни</a:t>
            </a:r>
            <a:endParaRPr lang="ru-RU" dirty="0"/>
          </a:p>
        </p:txBody>
      </p:sp>
      <p:pic>
        <p:nvPicPr>
          <p:cNvPr id="4" name="Picture 2" descr="C:\Users\Admin L4\Desktop\домовой\Domovo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286124"/>
            <a:ext cx="6643734" cy="326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188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 L4\Desktop\домовой\imagesCAEP46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5233"/>
            <a:ext cx="3376990" cy="33769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528392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Само слово «домовой» появилось на Руси где-то в XVII-XVIII веках, однако понятие о духе, живущем в доме и во дворе, появилось гораздо раньше (XIV-XV). По своим проявлениям этот дух был очень сходен с домовым и часто назывался «бесом-</a:t>
            </a:r>
            <a:r>
              <a:rPr lang="ru-RU" dirty="0" err="1">
                <a:latin typeface="+mj-lt"/>
              </a:rPr>
              <a:t>хороможителем</a:t>
            </a:r>
            <a:r>
              <a:rPr lang="ru-RU" dirty="0">
                <a:latin typeface="+mj-lt"/>
              </a:rPr>
              <a:t>», возможно, такое название связано с шумной вознёй, на которую иногда способен домовой.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87062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680520" cy="6264696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Знающие люди говорят, что домовой живёт в каждом доме. Неважно, что это за дом. Городская квартирка, добротный сельский дом или графский замок, везде есть свой хранитель. Его главная обязанность - следить за порядком в доме. А если порядок в доме не соблюдать, может и беду накликать. Сначала вилки-ложки полетят, потом…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В общем, «ребята, давайте жить дружно» с домовым.</a:t>
            </a:r>
          </a:p>
        </p:txBody>
      </p:sp>
      <p:pic>
        <p:nvPicPr>
          <p:cNvPr id="2050" name="Picture 2" descr="C:\Users\Admin L4\Desktop\домовой\c36020b990f95ccd61c6b677a77f2e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41741" cy="38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562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 не обидеть домового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3"/>
            <a:ext cx="5940152" cy="4464496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Домовой очень не любит, когда в доме свистят, и может навсегда уйти из дома. </a:t>
            </a:r>
          </a:p>
          <a:p>
            <a:r>
              <a:rPr lang="ru-RU" dirty="0">
                <a:latin typeface="+mj-lt"/>
              </a:rPr>
              <a:t>Домовым также очень не нравится табачный дым, поэтому никогда нельзя курить в своем доме, так как дым этот оседает на домашнюю утварь, мебель и не выветривается.</a:t>
            </a:r>
          </a:p>
          <a:p>
            <a:r>
              <a:rPr lang="ru-RU" dirty="0">
                <a:latin typeface="+mj-lt"/>
              </a:rPr>
              <a:t>Если у вас гостят злые люди, домовой будет пытаться выжить таких людей любыми способами: он может душить, давить на них.</a:t>
            </a:r>
          </a:p>
          <a:p>
            <a:endParaRPr lang="ru-RU" dirty="0"/>
          </a:p>
        </p:txBody>
      </p:sp>
      <p:pic>
        <p:nvPicPr>
          <p:cNvPr id="3074" name="Picture 2" descr="C:\Users\Admin L4\Desktop\домовой\imagesCAQPK4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056" y="2857496"/>
            <a:ext cx="3393327" cy="3500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990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880319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Иногда, чтобы предупредить, домовой может прыгнуть на грудь спящего человека и разбудить, в этот момент его надо спросить: «К добру или к худу?» Домовой должен очень тихо ответить человеческим голосом. Некоторые его сбрасывали на пол, домовой при этом кряхтел, но не обижался, так как сонному человеку это простительно</a:t>
            </a:r>
          </a:p>
        </p:txBody>
      </p:sp>
      <p:pic>
        <p:nvPicPr>
          <p:cNvPr id="6146" name="Picture 2" descr="C:\Users\Admin L4\Desktop\домовой\2005776_domovoi_ded-goro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536504" cy="339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707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 L4\Desktop\домовой\52821_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642918"/>
            <a:ext cx="3471473" cy="4831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ИМЕНИННЫ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О защите дома полагалось 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помнить </a:t>
            </a:r>
            <a:r>
              <a:rPr lang="ru-RU" dirty="0">
                <a:latin typeface="+mj-lt"/>
              </a:rPr>
              <a:t>постоянно, </a:t>
            </a:r>
            <a:r>
              <a:rPr lang="ru-RU" dirty="0" smtClean="0">
                <a:latin typeface="+mj-lt"/>
              </a:rPr>
              <a:t>но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устанавливались и </a:t>
            </a:r>
            <a:r>
              <a:rPr lang="ru-RU" dirty="0" smtClean="0">
                <a:latin typeface="+mj-lt"/>
              </a:rPr>
              <a:t>специальные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дни, в которые нужно было </a:t>
            </a:r>
            <a:r>
              <a:rPr lang="ru-RU" dirty="0" smtClean="0">
                <a:latin typeface="+mj-lt"/>
              </a:rPr>
              <a:t>призывать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ее с особой силой. Так </a:t>
            </a:r>
            <a:r>
              <a:rPr lang="ru-RU" dirty="0" smtClean="0">
                <a:latin typeface="+mj-lt"/>
              </a:rPr>
              <a:t>возникали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праздники в честь духов-хранителей. У наших предков один из таких праздников приходился на день </a:t>
            </a:r>
            <a:r>
              <a:rPr lang="ru-RU" b="1" dirty="0">
                <a:latin typeface="+mj-lt"/>
              </a:rPr>
              <a:t>10 февраля</a:t>
            </a:r>
            <a:r>
              <a:rPr lang="ru-RU" dirty="0">
                <a:latin typeface="+mj-lt"/>
              </a:rPr>
              <a:t> – этой дате народный календарь не изменил и с принятием христианства. 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343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7715200" cy="5472608"/>
          </a:xfrm>
        </p:spPr>
        <p:txBody>
          <a:bodyPr/>
          <a:lstStyle/>
          <a:p>
            <a:r>
              <a:rPr lang="ru-RU" dirty="0">
                <a:latin typeface="+mj-lt"/>
              </a:rPr>
              <a:t>Чудеса </a:t>
            </a:r>
            <a:r>
              <a:rPr lang="ru-RU" dirty="0" smtClean="0">
                <a:latin typeface="+mj-lt"/>
              </a:rPr>
              <a:t>были </a:t>
            </a:r>
            <a:r>
              <a:rPr lang="ru-RU" dirty="0">
                <a:latin typeface="+mj-lt"/>
              </a:rPr>
              <a:t>связаны с домовым, который 10 февраля считался именинником. В качестве такового он мог разгуляться – расшалиться и, чтобы не разошелся «через край», его полагалось «унимать». Обряд </a:t>
            </a:r>
            <a:r>
              <a:rPr lang="ru-RU" dirty="0" err="1">
                <a:latin typeface="+mj-lt"/>
              </a:rPr>
              <a:t>унимания</a:t>
            </a:r>
            <a:r>
              <a:rPr lang="ru-RU" dirty="0">
                <a:latin typeface="+mj-lt"/>
              </a:rPr>
              <a:t> заключался, прежде всего, в </a:t>
            </a:r>
            <a:r>
              <a:rPr lang="ru-RU" dirty="0" smtClean="0">
                <a:latin typeface="+mj-lt"/>
              </a:rPr>
              <a:t>угощении.</a:t>
            </a:r>
            <a:endParaRPr lang="ru-RU" dirty="0">
              <a:latin typeface="+mj-lt"/>
            </a:endParaRPr>
          </a:p>
        </p:txBody>
      </p:sp>
      <p:pic>
        <p:nvPicPr>
          <p:cNvPr id="4" name="Picture 2" descr="C:\Users\Admin L4\Desktop\домовой\20703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071810"/>
            <a:ext cx="4491658" cy="3174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242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824536" cy="5616624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Где-то ставили на печь или за нее кашу в горшке, да не просто так, а обкладывая угольками, чтоб не остыла до полуночи, когда «</a:t>
            </a:r>
            <a:r>
              <a:rPr lang="ru-RU" dirty="0" err="1">
                <a:latin typeface="+mj-lt"/>
              </a:rPr>
              <a:t>суседушка</a:t>
            </a:r>
            <a:r>
              <a:rPr lang="ru-RU" dirty="0">
                <a:latin typeface="+mj-lt"/>
              </a:rPr>
              <a:t>» придет ужинать; где-то – наливали молока в миску. Кое-где за ужином ставили прибор «для хозяина» и накладывали в предназначавшуюся для него посудину всех кушаний, что подавались к столу. А если баньку топили, то уходя из нее, оставляли ведро и веник – чтоб «батюшка» тоже мог попариться ради праздничка. 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48831" cy="2809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9094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906888" cy="5793507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В знак почитания домового 10 февраля полагалось разговаривать тихо да ласково, обходиться без споров и упреков: мол, увидит он, что в семье лад, обрадуется и будет помогать хозяевам (а ссоры да дрязги домашние «хозяин», по поверью, терпеть не может). Полынным веником избу подметали, чтобы «дедушка» в именинный день мог отдохнуть, а не сражаться с той нечистью, что не дай Бог, забредет в дом. Одним словом, как у нас – праздничный день должен быть выходным. </a:t>
            </a:r>
          </a:p>
          <a:p>
            <a:endParaRPr lang="ru-RU" dirty="0"/>
          </a:p>
        </p:txBody>
      </p:sp>
      <p:pic>
        <p:nvPicPr>
          <p:cNvPr id="9218" name="Picture 2" descr="C:\Users\Admin L4\Desktop\домовой\domovoy-timofe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50442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4237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лодые друзья,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CDF1CE40-D12A-4BBA-8E29-FD301E3A737A}" vid="{E44D8D76-07A2-4151-9426-1A858C999D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</Template>
  <TotalTime>181</TotalTime>
  <Words>553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Молодые друзья, 16 x 9</vt:lpstr>
      <vt:lpstr>«ДОМАШНЯЯ» НЕЧИСТЬ</vt:lpstr>
      <vt:lpstr>Слайд 2</vt:lpstr>
      <vt:lpstr>Слайд 3</vt:lpstr>
      <vt:lpstr>Как не обидеть домового </vt:lpstr>
      <vt:lpstr>Слайд 5</vt:lpstr>
      <vt:lpstr>ИМЕНИННЫ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«ДОМАШНЯЯ» НЕЧИСТЬ</dc:title>
  <dc:creator>Admin L4</dc:creator>
  <cp:lastModifiedBy>User</cp:lastModifiedBy>
  <cp:revision>12</cp:revision>
  <dcterms:created xsi:type="dcterms:W3CDTF">2012-01-11T07:50:39Z</dcterms:created>
  <dcterms:modified xsi:type="dcterms:W3CDTF">2015-02-10T14:18:06Z</dcterms:modified>
</cp:coreProperties>
</file>