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2" r:id="rId9"/>
    <p:sldId id="263" r:id="rId10"/>
    <p:sldId id="264" r:id="rId11"/>
    <p:sldId id="266" r:id="rId12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12/14/2014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88881" y="1772728"/>
            <a:ext cx="8915399" cy="2262781"/>
          </a:xfrm>
        </p:spPr>
        <p:txBody>
          <a:bodyPr/>
          <a:lstStyle/>
          <a:p>
            <a:r>
              <a:rPr lang="ru-RU" i="1" dirty="0" smtClean="0"/>
              <a:t>Сергей Алексеевич</a:t>
            </a:r>
            <a:br>
              <a:rPr lang="ru-RU" i="1" dirty="0" smtClean="0"/>
            </a:br>
            <a:r>
              <a:rPr lang="ru-RU" i="1" dirty="0" err="1" smtClean="0"/>
              <a:t>Баруздин</a:t>
            </a:r>
            <a:endParaRPr lang="ru-RU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169215" y="4710023"/>
            <a:ext cx="3890513" cy="1017917"/>
          </a:xfrm>
        </p:spPr>
        <p:txBody>
          <a:bodyPr/>
          <a:lstStyle/>
          <a:p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Выполнила</a:t>
            </a:r>
            <a:endParaRPr lang="ru-RU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Титова Марина Владимировна.</a:t>
            </a:r>
            <a:endParaRPr lang="ru-RU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59421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4295" y="155275"/>
            <a:ext cx="2122097" cy="388189"/>
          </a:xfrm>
        </p:spPr>
        <p:txBody>
          <a:bodyPr>
            <a:normAutofit/>
          </a:bodyPr>
          <a:lstStyle/>
          <a:p>
            <a:r>
              <a:rPr lang="ru-RU" sz="1400" b="1" i="1" dirty="0" smtClean="0"/>
              <a:t>Галя Просыпается.</a:t>
            </a:r>
            <a:endParaRPr lang="ru-RU" sz="1400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08993" y="543464"/>
            <a:ext cx="10278207" cy="6191444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sz="4400" dirty="0" smtClean="0"/>
              <a:t> </a:t>
            </a:r>
            <a:r>
              <a:rPr lang="ru-RU" sz="4400" b="1" i="1" dirty="0"/>
              <a:t>Хорошо поспать сейчас,</a:t>
            </a:r>
          </a:p>
          <a:p>
            <a:pPr marL="0" indent="0">
              <a:buNone/>
            </a:pPr>
            <a:r>
              <a:rPr lang="ru-RU" sz="4400" b="1" i="1" dirty="0"/>
              <a:t>      </a:t>
            </a:r>
            <a:r>
              <a:rPr lang="ru-RU" sz="4400" b="1" i="1" dirty="0" smtClean="0"/>
              <a:t> </a:t>
            </a:r>
            <a:r>
              <a:rPr lang="ru-RU" sz="4400" b="1" i="1" dirty="0"/>
              <a:t>Да не тут-то было!</a:t>
            </a:r>
          </a:p>
          <a:p>
            <a:pPr marL="0" indent="0">
              <a:buNone/>
            </a:pPr>
            <a:r>
              <a:rPr lang="ru-RU" sz="4400" b="1" i="1" dirty="0"/>
              <a:t>   </a:t>
            </a:r>
            <a:r>
              <a:rPr lang="ru-RU" sz="4400" b="1" i="1" dirty="0" smtClean="0"/>
              <a:t> </a:t>
            </a:r>
            <a:r>
              <a:rPr lang="ru-RU" sz="4400" b="1" i="1" dirty="0"/>
              <a:t>Открыла Галя левый глаз,</a:t>
            </a:r>
          </a:p>
          <a:p>
            <a:pPr marL="0" indent="0">
              <a:buNone/>
            </a:pPr>
            <a:r>
              <a:rPr lang="ru-RU" sz="4400" b="1" i="1" dirty="0"/>
              <a:t>  </a:t>
            </a:r>
            <a:r>
              <a:rPr lang="ru-RU" sz="4400" b="1" i="1" dirty="0" smtClean="0"/>
              <a:t>Правый </a:t>
            </a:r>
            <a:r>
              <a:rPr lang="ru-RU" sz="4400" b="1" i="1" dirty="0"/>
              <a:t>глаз открыла,</a:t>
            </a:r>
          </a:p>
          <a:p>
            <a:pPr marL="0" indent="0">
              <a:buNone/>
            </a:pPr>
            <a:r>
              <a:rPr lang="ru-RU" sz="4400" b="1" i="1" dirty="0" smtClean="0"/>
              <a:t>Увидала </a:t>
            </a:r>
            <a:r>
              <a:rPr lang="ru-RU" sz="4400" b="1" i="1" dirty="0"/>
              <a:t>потолок,</a:t>
            </a:r>
          </a:p>
          <a:p>
            <a:pPr marL="0" indent="0">
              <a:buNone/>
            </a:pPr>
            <a:r>
              <a:rPr lang="ru-RU" sz="4400" b="1" i="1" dirty="0"/>
              <a:t> </a:t>
            </a:r>
            <a:r>
              <a:rPr lang="ru-RU" sz="4400" b="1" i="1" dirty="0" smtClean="0"/>
              <a:t> </a:t>
            </a:r>
            <a:r>
              <a:rPr lang="ru-RU" sz="4400" b="1" i="1" dirty="0"/>
              <a:t>Сладко </a:t>
            </a:r>
            <a:r>
              <a:rPr lang="ru-RU" sz="4400" b="1" i="1" dirty="0" smtClean="0"/>
              <a:t>потянулась,</a:t>
            </a:r>
          </a:p>
          <a:p>
            <a:pPr marL="0" indent="0">
              <a:buNone/>
            </a:pPr>
            <a:r>
              <a:rPr lang="ru-RU" sz="4400" b="1" i="1" dirty="0" smtClean="0"/>
              <a:t>И</a:t>
            </a:r>
            <a:r>
              <a:rPr lang="ru-RU" sz="4400" b="1" i="1" dirty="0"/>
              <a:t>, зевнув еще </a:t>
            </a:r>
            <a:r>
              <a:rPr lang="ru-RU" sz="4400" b="1" i="1" dirty="0" smtClean="0"/>
              <a:t>разок,</a:t>
            </a:r>
          </a:p>
          <a:p>
            <a:pPr marL="0" indent="0">
              <a:buNone/>
            </a:pPr>
            <a:r>
              <a:rPr lang="ru-RU" sz="4400" b="1" i="1" dirty="0" smtClean="0"/>
              <a:t> </a:t>
            </a:r>
            <a:r>
              <a:rPr lang="ru-RU" sz="4400" b="1" i="1" dirty="0"/>
              <a:t>В тапочки нырнула.</a:t>
            </a:r>
          </a:p>
          <a:p>
            <a:pPr marL="0" indent="0">
              <a:buNone/>
            </a:pPr>
            <a:r>
              <a:rPr lang="ru-RU" sz="4400" b="1" i="1" dirty="0"/>
              <a:t> </a:t>
            </a:r>
            <a:r>
              <a:rPr lang="ru-RU" sz="4400" b="1" i="1" dirty="0" smtClean="0"/>
              <a:t>Галя </a:t>
            </a:r>
            <a:r>
              <a:rPr lang="ru-RU" sz="4400" b="1" i="1" dirty="0"/>
              <a:t>за ночь подросла -</a:t>
            </a:r>
          </a:p>
          <a:p>
            <a:pPr marL="0" indent="0">
              <a:buNone/>
            </a:pPr>
            <a:r>
              <a:rPr lang="ru-RU" sz="4400" b="1" i="1" dirty="0"/>
              <a:t>  </a:t>
            </a:r>
            <a:r>
              <a:rPr lang="ru-RU" sz="4400" b="1" i="1" dirty="0" smtClean="0"/>
              <a:t>Время </a:t>
            </a:r>
            <a:r>
              <a:rPr lang="ru-RU" sz="4400" b="1" i="1" dirty="0"/>
              <a:t>быстро мчится.</a:t>
            </a:r>
          </a:p>
          <a:p>
            <a:pPr marL="0" indent="0">
              <a:buNone/>
            </a:pPr>
            <a:r>
              <a:rPr lang="ru-RU" sz="4400" b="1" i="1" dirty="0"/>
              <a:t>   </a:t>
            </a:r>
            <a:r>
              <a:rPr lang="ru-RU" sz="4400" b="1" i="1" dirty="0" smtClean="0"/>
              <a:t> </a:t>
            </a:r>
            <a:r>
              <a:rPr lang="ru-RU" sz="4400" b="1" i="1" dirty="0"/>
              <a:t>Спать дошкольницей </a:t>
            </a:r>
            <a:r>
              <a:rPr lang="ru-RU" sz="4400" b="1" i="1" dirty="0" smtClean="0"/>
              <a:t>легла,</a:t>
            </a:r>
          </a:p>
          <a:p>
            <a:pPr marL="0" indent="0">
              <a:buNone/>
            </a:pPr>
            <a:r>
              <a:rPr lang="ru-RU" sz="4400" b="1" i="1" dirty="0" smtClean="0"/>
              <a:t>А </a:t>
            </a:r>
            <a:r>
              <a:rPr lang="ru-RU" sz="4400" b="1" i="1" dirty="0"/>
              <a:t>встала ученицей!</a:t>
            </a:r>
          </a:p>
          <a:p>
            <a:pPr marL="0" indent="0">
              <a:buNone/>
            </a:pPr>
            <a:r>
              <a:rPr lang="ru-RU" sz="4400" b="1" i="1" dirty="0"/>
              <a:t> </a:t>
            </a:r>
            <a:r>
              <a:rPr lang="ru-RU" sz="4400" b="1" i="1" dirty="0" smtClean="0"/>
              <a:t> </a:t>
            </a:r>
            <a:r>
              <a:rPr lang="ru-RU" sz="4400" b="1" i="1" dirty="0"/>
              <a:t>Встала - прямо не узнать!</a:t>
            </a:r>
          </a:p>
          <a:p>
            <a:pPr marL="0" indent="0">
              <a:buNone/>
            </a:pPr>
            <a:r>
              <a:rPr lang="ru-RU" sz="4400" b="1" i="1" dirty="0"/>
              <a:t>   </a:t>
            </a:r>
            <a:r>
              <a:rPr lang="ru-RU" sz="4400" b="1" i="1" dirty="0" smtClean="0"/>
              <a:t>До </a:t>
            </a:r>
            <a:r>
              <a:rPr lang="ru-RU" sz="4400" b="1" i="1" dirty="0"/>
              <a:t>пояса умылась,</a:t>
            </a:r>
          </a:p>
          <a:p>
            <a:pPr marL="0" indent="0">
              <a:buNone/>
            </a:pPr>
            <a:r>
              <a:rPr lang="ru-RU" sz="4400" b="1" i="1" dirty="0"/>
              <a:t>   </a:t>
            </a:r>
            <a:r>
              <a:rPr lang="ru-RU" sz="4400" b="1" i="1" dirty="0" smtClean="0"/>
              <a:t> </a:t>
            </a:r>
            <a:r>
              <a:rPr lang="ru-RU" sz="4400" b="1" i="1" dirty="0"/>
              <a:t>Убрала свою кровать</a:t>
            </a:r>
          </a:p>
          <a:p>
            <a:pPr marL="0" indent="0">
              <a:buNone/>
            </a:pPr>
            <a:r>
              <a:rPr lang="ru-RU" sz="4400" b="1" i="1" dirty="0"/>
              <a:t>    </a:t>
            </a:r>
            <a:r>
              <a:rPr lang="ru-RU" sz="4400" b="1" i="1" dirty="0" smtClean="0"/>
              <a:t>И </a:t>
            </a:r>
            <a:r>
              <a:rPr lang="ru-RU" sz="4400" b="1" i="1" dirty="0"/>
              <a:t>даже косы расчесать</a:t>
            </a:r>
          </a:p>
          <a:p>
            <a:pPr marL="0" indent="0">
              <a:buNone/>
            </a:pPr>
            <a:r>
              <a:rPr lang="ru-RU" sz="4400" b="1" i="1" dirty="0"/>
              <a:t>     </a:t>
            </a:r>
            <a:r>
              <a:rPr lang="ru-RU" sz="4400" b="1" i="1" dirty="0" smtClean="0"/>
              <a:t> </a:t>
            </a:r>
            <a:r>
              <a:rPr lang="ru-RU" sz="4400" b="1" i="1" dirty="0"/>
              <a:t>Сама не поленилась.</a:t>
            </a:r>
          </a:p>
          <a:p>
            <a:pPr marL="0" indent="0">
              <a:buNone/>
            </a:pPr>
            <a:r>
              <a:rPr lang="ru-RU" sz="4400" b="1" i="1" dirty="0"/>
              <a:t> </a:t>
            </a:r>
            <a:r>
              <a:rPr lang="ru-RU" sz="4400" b="1" i="1" dirty="0" smtClean="0"/>
              <a:t> </a:t>
            </a:r>
            <a:r>
              <a:rPr lang="ru-RU" sz="4400" b="1" i="1" dirty="0"/>
              <a:t>Завтракать ее зовут -</a:t>
            </a:r>
          </a:p>
          <a:p>
            <a:pPr marL="0" indent="0">
              <a:buNone/>
            </a:pPr>
            <a:r>
              <a:rPr lang="ru-RU" sz="4400" b="1" i="1" dirty="0"/>
              <a:t>   </a:t>
            </a:r>
            <a:r>
              <a:rPr lang="ru-RU" sz="4400" b="1" i="1" dirty="0" smtClean="0"/>
              <a:t> </a:t>
            </a:r>
            <a:r>
              <a:rPr lang="ru-RU" sz="4400" b="1" i="1" dirty="0"/>
              <a:t>Она уже одета.</a:t>
            </a:r>
          </a:p>
          <a:p>
            <a:pPr marL="0" indent="0">
              <a:buNone/>
            </a:pPr>
            <a:r>
              <a:rPr lang="ru-RU" sz="4400" b="1" i="1" dirty="0"/>
              <a:t>    </a:t>
            </a:r>
            <a:r>
              <a:rPr lang="ru-RU" sz="4400" b="1" i="1" dirty="0" smtClean="0"/>
              <a:t> </a:t>
            </a:r>
            <a:r>
              <a:rPr lang="ru-RU" sz="4400" b="1" i="1" dirty="0"/>
              <a:t>Не прошло и трех минут - </a:t>
            </a:r>
          </a:p>
          <a:p>
            <a:pPr marL="0" indent="0">
              <a:buNone/>
            </a:pPr>
            <a:r>
              <a:rPr lang="ru-RU" sz="4400" b="1" i="1" dirty="0"/>
              <a:t>     </a:t>
            </a:r>
            <a:r>
              <a:rPr lang="ru-RU" sz="4400" b="1" i="1" dirty="0" smtClean="0"/>
              <a:t> </a:t>
            </a:r>
            <a:r>
              <a:rPr lang="ru-RU" sz="4400" b="1" i="1" dirty="0"/>
              <a:t>Съедена котлета.</a:t>
            </a:r>
          </a:p>
          <a:p>
            <a:pPr marL="0" indent="0">
              <a:buNone/>
            </a:pPr>
            <a:r>
              <a:rPr lang="ru-RU" sz="4400" b="1" i="1" dirty="0"/>
              <a:t> </a:t>
            </a:r>
            <a:r>
              <a:rPr lang="ru-RU" sz="4400" b="1" i="1" dirty="0" smtClean="0"/>
              <a:t>Бабушка </a:t>
            </a:r>
            <a:r>
              <a:rPr lang="ru-RU" sz="4400" b="1" i="1" dirty="0"/>
              <a:t>удивлена,</a:t>
            </a:r>
          </a:p>
          <a:p>
            <a:pPr marL="0" indent="0">
              <a:buNone/>
            </a:pPr>
            <a:r>
              <a:rPr lang="ru-RU" sz="4400" b="1" i="1" dirty="0"/>
              <a:t>   </a:t>
            </a:r>
            <a:r>
              <a:rPr lang="ru-RU" sz="4400" b="1" i="1" dirty="0" smtClean="0"/>
              <a:t> </a:t>
            </a:r>
            <a:r>
              <a:rPr lang="ru-RU" sz="4400" b="1" i="1" dirty="0"/>
              <a:t>Говорит, вздыхая</a:t>
            </a:r>
            <a:r>
              <a:rPr lang="ru-RU" sz="4400" b="1" i="1" dirty="0" smtClean="0"/>
              <a:t>: </a:t>
            </a:r>
            <a:r>
              <a:rPr lang="ru-RU" sz="4400" b="1" i="1" dirty="0"/>
              <a:t>- Видно, правда, что она</a:t>
            </a:r>
          </a:p>
          <a:p>
            <a:pPr marL="0" indent="0">
              <a:buNone/>
            </a:pPr>
            <a:r>
              <a:rPr lang="ru-RU" sz="4400" b="1" i="1" dirty="0"/>
              <a:t>                        Выросла большая!</a:t>
            </a:r>
          </a:p>
          <a:p>
            <a:endParaRPr lang="ru-RU" dirty="0"/>
          </a:p>
        </p:txBody>
      </p:sp>
      <p:pic>
        <p:nvPicPr>
          <p:cNvPr id="6146" name="Picture 2" descr="&amp;CHcy;&amp;tcy;&amp;iecy;&amp;ncy;&amp;icy;&amp;iecy; &amp;kcy;&amp;ncy;&amp;icy;&amp;gcy;&amp;icy; (&amp;Scy;&amp;vcy;&amp;iecy;&amp;tcy;&amp;lcy;&amp;acy;&amp;ncy;&amp;acy;-&amp;pcy;&amp;icy;&amp;ocy;&amp;ncy;&amp;iecy;&amp;rcy;&amp;kcy;&amp;acy;). &amp;Scy;&amp;iecy;&amp;rcy;&amp;gcy;&amp;iecy;&amp;jcy; &amp;Bcy;&amp;acy;&amp;rcy;&amp;ucy;&amp;zcy;&amp;dcy;&amp;icy;&amp;ncy;. &amp;Scy;&amp;tcy;&amp;rcy;&amp;acy;&amp;ncy;&amp;icy;&amp;tscy;&amp;acy; #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9309" y="914399"/>
            <a:ext cx="2778368" cy="4376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559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H="1">
            <a:off x="2967487" y="1647645"/>
            <a:ext cx="1704405" cy="1732471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7170" name="Picture 2" descr="&amp;Kcy;&amp;ncy;&amp;icy;&amp;gcy;&amp;acy; &quot;&amp;Vcy;&amp;iecy;&amp;zhcy;&amp;lcy;&amp;icy;&amp;vcy;&amp;ycy;&amp;jcy; &amp;bcy;&amp;ycy;&amp;chcy;&amp;ocy;&amp;kcy;. &amp;Rcy;&amp;acy;&amp;scy;&amp;scy;&amp;kcy;&amp;acy;&amp;zcy;&amp;ycy; &amp;ocy; &amp;zhcy;&amp;icy;&amp;vcy;&amp;ocy;&amp;tcy;&amp;ncy;&amp;ycy;&amp;khcy;&quot; &amp;Scy;. &amp;Bcy;&amp;acy;&amp;rcy;&amp;ucy;&amp;zcy;&amp;dcy;&amp;icy;&amp;ncy; - &amp;kcy;&amp;ucy;&amp;pcy;&amp;icy;&amp;tcy;&amp;softcy; &amp;kcy;&amp;ncy;&amp;icy;&amp;gcy;&amp;ucy; ISBN 978-5-9951-0734-7 &amp;scy; &amp;dcy;&amp;ocy;&amp;scy;&amp;tcy;&amp;acy;&amp;vcy;&amp;kcy;&amp;ocy;&amp;jcy; &amp;pcy;&amp;ocy; &amp;pcy;&amp;ocy;&amp;chcy;&amp;tcy;&amp;iecy; &amp;vcy; &amp;icy;&amp;ncy;&amp;tcy;&amp;iecy;&amp;rcy;&amp;ncy;&amp;iecy;&amp;tcy;-&amp;mcy;&amp;acy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457" y="1393551"/>
            <a:ext cx="2914352" cy="3644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&amp;Kcy;&amp;ucy;&amp;pcy;&amp;icy;&amp;tcy;&amp;softcy; &amp;kcy;&amp;ncy;&amp;icy;&amp;gcy;&amp;ucy; &quot;&amp;CHcy;&amp;iecy;&amp;lcy;&amp;ocy;&amp;vcy;&amp;iecy;&amp;kcy;&amp;icy;&quot; &amp;Bcy;&amp;acy;&amp;rcy;&amp;ucy;&amp;zcy;&amp;dcy;&amp;icy;&amp;ncy; &amp;Scy;. 978-5-367-02042-7 &amp;pcy;&amp;ocy; &amp;tscy;&amp;iecy;&amp;ncy;&amp;iecy; 105 &amp;rcy;&amp;ucy;&amp;bcy;. &amp;icy;&amp;lcy;&amp;icy; &amp;zcy;&amp;acy;&amp;kcy;&amp;acy;&amp;zcy;&amp;acy;&amp;tcy;&amp;softcy; &amp;scy; &amp;dcy;&amp;ocy;&amp;scy;&amp;tcy;&amp;acy;&amp;vcy;&amp;kcy;&amp;ocy;&amp;jcy; &amp;ncy;&amp;acy; &amp;dcy;&amp;ocy;&amp;mcy; &amp;vcy; &amp;gcy;&amp;ocy;&amp;rcy;&amp;ocy;&amp;dcy;&amp;acy;&amp;khcy; &amp;Mcy;&amp;ocy;&amp;scy;&amp;kcy;&amp;vcy;&amp;acy;, &amp;Scy;&amp;acy;&amp;ncy;&amp;kcy;&amp;tcy;-&amp;Pcy;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0131" y="732357"/>
            <a:ext cx="2280185" cy="3692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4" name="Picture 6" descr="&amp;Pcy;&amp;ocy;&amp;ecy;&amp;zcy;&amp;icy;&amp;yacy; &amp;icy; &amp;pcy;&amp;rcy;&amp;ocy;&amp;zcy;&amp;acy; &amp;ocy; &amp;vcy;&amp;ocy;&amp;jcy;&amp;ncy;&amp;iecy;; tvli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8809" y="507725"/>
            <a:ext cx="3810000" cy="3917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1789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13473" y="624110"/>
            <a:ext cx="8850702" cy="937271"/>
          </a:xfrm>
        </p:spPr>
        <p:txBody>
          <a:bodyPr>
            <a:noAutofit/>
          </a:bodyPr>
          <a:lstStyle/>
          <a:p>
            <a:r>
              <a:rPr lang="ru-RU" sz="2800" i="1" dirty="0" smtClean="0"/>
              <a:t>Сергей Алексеевич </a:t>
            </a:r>
            <a:r>
              <a:rPr lang="ru-RU" sz="2800" i="1" dirty="0" err="1" smtClean="0"/>
              <a:t>Баруздин</a:t>
            </a:r>
            <a:r>
              <a:rPr lang="ru-RU" sz="2800" i="1" dirty="0" smtClean="0"/>
              <a:t/>
            </a:r>
            <a:br>
              <a:rPr lang="ru-RU" sz="2800" i="1" dirty="0" smtClean="0"/>
            </a:br>
            <a:r>
              <a:rPr lang="ru-RU" sz="2800" i="1" dirty="0" smtClean="0"/>
              <a:t>22.07.1926   -  04.03.1991</a:t>
            </a:r>
            <a:br>
              <a:rPr lang="ru-RU" sz="2800" i="1" dirty="0" smtClean="0"/>
            </a:br>
            <a:r>
              <a:rPr lang="ru-RU" sz="2800" i="1" dirty="0" smtClean="0"/>
              <a:t>поэт ,прозаик.</a:t>
            </a:r>
            <a:endParaRPr lang="ru-RU" sz="2800" i="1" dirty="0"/>
          </a:p>
        </p:txBody>
      </p:sp>
      <p:pic>
        <p:nvPicPr>
          <p:cNvPr id="6" name="Объект 5" descr="http://www.hrono.ru/biograf/bio_b/baruzdin-sergey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182" y="2009954"/>
            <a:ext cx="4002656" cy="42873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07774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87261" y="284672"/>
            <a:ext cx="9917352" cy="1848928"/>
          </a:xfrm>
        </p:spPr>
        <p:txBody>
          <a:bodyPr>
            <a:normAutofit/>
          </a:bodyPr>
          <a:lstStyle/>
          <a:p>
            <a:r>
              <a:rPr lang="ru-RU" sz="1000" dirty="0"/>
              <a:t> </a:t>
            </a:r>
            <a:r>
              <a:rPr lang="ru-RU" sz="1400" b="1" i="1" dirty="0"/>
              <a:t>Жил в довоенной Москве мальчик Сережа </a:t>
            </a:r>
            <a:r>
              <a:rPr lang="ru-RU" sz="1400" b="1" i="1" dirty="0" err="1"/>
              <a:t>Баруздин</a:t>
            </a:r>
            <a:r>
              <a:rPr lang="ru-RU" sz="1400" b="1" i="1" dirty="0"/>
              <a:t>. Учился в школе. Рисовал. Сочинял стихи.</a:t>
            </a:r>
            <a:br>
              <a:rPr lang="ru-RU" sz="1400" b="1" i="1" dirty="0"/>
            </a:br>
            <a:r>
              <a:rPr lang="ru-RU" sz="1400" b="1" i="1" dirty="0"/>
              <a:t>     В Москве была литературная студия Дворца пионеров, куда направили талантливого мальчика. С 1937 г. его стихи печатались в «Пионерке». Сергей был </a:t>
            </a:r>
            <a:r>
              <a:rPr lang="ru-RU" sz="1400" b="1" i="1" dirty="0" err="1"/>
              <a:t>деткором</a:t>
            </a:r>
            <a:r>
              <a:rPr lang="ru-RU" sz="1400" b="1" i="1" dirty="0"/>
              <a:t>. Его стихи отличались от стихов других детей младшего кружка, в котором занимался Сергей, они были полны серьезности. Еще в детстве </a:t>
            </a:r>
            <a:r>
              <a:rPr lang="ru-RU" sz="1400" b="1" i="1" dirty="0" err="1"/>
              <a:t>Баруздин</a:t>
            </a:r>
            <a:r>
              <a:rPr lang="ru-RU" sz="1400" b="1" i="1" dirty="0"/>
              <a:t> считал: «Стихи это стихи и писать их надо не так, как говоришь или думаешь».</a:t>
            </a:r>
            <a:br>
              <a:rPr lang="ru-RU" sz="1400" b="1" i="1" dirty="0"/>
            </a:br>
            <a:endParaRPr lang="ru-RU" sz="1400" b="1" i="1" dirty="0"/>
          </a:p>
        </p:txBody>
      </p:sp>
      <p:pic>
        <p:nvPicPr>
          <p:cNvPr id="2050" name="Picture 2" descr="&amp;Icy;&amp;scy;&amp;tcy;&amp;ocy;&amp;rcy;&amp;icy;&amp;yacy; &amp;vcy;&amp;iecy;&amp;shchcy;&amp;iecy;&amp;jcy;, &amp;kcy;&amp;ocy;&amp;scy;&amp;tcy;&amp;yucy;&amp;mcy;&amp;acy;, &amp;icy;&amp;scy;&amp;kcy;&amp;ucy;&amp;scy;&amp;scy;&amp;tcy;&amp;vcy;&amp;acy;, &amp;mcy;&amp;iecy;&amp;bcy;&amp;iecy;&amp;lcy;&amp;icy;, &amp;icy;&amp;ncy;&amp;tcy;&amp;iecy;&amp;rcy;&amp;softcy;&amp;iecy;&amp;rcy;&amp;acy; &amp;icy; &amp;bcy;&amp;ycy;&amp;tcy;&amp;acy; &amp;ocy;&amp;tcy; &amp;khcy;&amp;ucy;&amp;dcy;&amp;ocy;&amp;zhcy;&amp;ncy;&amp;icy;&amp;kcy;&amp;acy; &amp;kcy;&amp;icy;&amp;ncy;&amp;ocy;. - &amp;Dcy;&amp;ocy;&amp;mcy; &amp;Ncy;&amp;icy;&amp;rcy;&amp;ncy;&amp;zcy;&amp;iecy;&amp;iecy;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261" y="1590136"/>
            <a:ext cx="8911686" cy="4755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5443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23426" y="1285338"/>
            <a:ext cx="5891842" cy="619661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476500"/>
            <a:ext cx="8915400" cy="4226224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Великая Отечественная война началась внезапно для него. Вместо того, чтобы учиться, четырнадцатилетний подросток должен был идти на роботу. Сергей размышлял: «Кем я могу быть? У меня были мечты.  Но это были мечты о том, что должно быть не скоро. Когда я вырасту. Когда окончу школу, в которой мне еще трубить и трубить. Когда закончу институт. И уж конечно, в этих мечтах не было сегодняшнего – войны.»</a:t>
            </a:r>
          </a:p>
          <a:p>
            <a:r>
              <a:rPr lang="ru-RU" dirty="0"/>
              <a:t>     Он устроился на работу в типографию газеты «Московский большевик» на должник </a:t>
            </a:r>
            <a:r>
              <a:rPr lang="ru-RU" dirty="0" err="1"/>
              <a:t>катошника</a:t>
            </a:r>
            <a:r>
              <a:rPr lang="ru-RU" dirty="0"/>
              <a:t> ( подкатывал рулоны бумаги к ротационной машине). И даже в этой работе он чувствовал большую ответственность.</a:t>
            </a:r>
          </a:p>
          <a:p>
            <a:r>
              <a:rPr lang="ru-RU" dirty="0"/>
              <a:t>     </a:t>
            </a:r>
            <a:r>
              <a:rPr lang="ru-RU" dirty="0" err="1"/>
              <a:t>Баруздина</a:t>
            </a:r>
            <a:r>
              <a:rPr lang="ru-RU" dirty="0"/>
              <a:t> зачислили в состав добровольной дружины, и во время воздушной тревоги он должен был находиться на посту – на крыше своего дома. « Я испытывал чувство, близкое к восторгу. Один на огромной крыше, да еще когда вокруг такое </a:t>
            </a:r>
            <a:r>
              <a:rPr lang="ru-RU" dirty="0" err="1"/>
              <a:t>светопредставление</a:t>
            </a:r>
            <a:r>
              <a:rPr lang="ru-RU" dirty="0"/>
              <a:t>! Это куда лучше, чем дежурить внизу у ворот или в подъезде дома. Правда, там можно было поболтать, там много дежурных, а я – один. И все равно мне лучше! Я вроде бы хозяин всей крыши, всего дома и вижу сейчас то, чего никто не видит.» - говорил он. </a:t>
            </a:r>
          </a:p>
          <a:p>
            <a:endParaRPr lang="ru-RU" dirty="0"/>
          </a:p>
        </p:txBody>
      </p:sp>
      <p:pic>
        <p:nvPicPr>
          <p:cNvPr id="3074" name="Picture 2" descr="&amp;Gcy;&amp;acy;&amp;zcy;&amp;iecy;&amp;tcy;&amp;acy; &amp;Mcy;&amp;ocy;&amp;scy;&amp;kcy;&amp;ocy;&amp;vcy;&amp;scy;&amp;kcy;&amp;icy;&amp;jcy; &amp;bcy;&amp;ocy;&amp;lcy;&amp;softcy;&amp;shcy;&amp;iecy;&amp;vcy;&amp;icy;&amp;kcy; 149 (393) 30 &amp;icy;&amp;yucy;&amp;ncy;&amp;yacy; 1940 PD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3427" y="172528"/>
            <a:ext cx="4261448" cy="2303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8425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23426" y="94762"/>
            <a:ext cx="1871931" cy="2128688"/>
          </a:xfrm>
        </p:spPr>
        <p:txBody>
          <a:bodyPr/>
          <a:lstStyle/>
          <a:p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 В типографии записывали добровольцев в народное ополчение, но его туда не взяли, потому что ему было лишь 15 лет. Но зато его взяли добровольцем на строительство оборонительных сооружений на Чистых прудах.</a:t>
            </a:r>
          </a:p>
          <a:p>
            <a:r>
              <a:rPr lang="ru-RU" dirty="0"/>
              <a:t>     16 октября 1941 года отец взял Сергея на фронт в особый батальон, который был сформирован из оставшихся в Москве работников наркоматов. Взял сам и отстаивал перед каким-то высшим начальством, когда пытались возражать. Даже прибавил Сергею год.</a:t>
            </a:r>
          </a:p>
          <a:p>
            <a:r>
              <a:rPr lang="ru-RU" dirty="0"/>
              <a:t>     Как и все мальчишки, Сергей был больше привязан к отцу, чем к матери. Он реже видел отца и до войны, и особенно – в войну, но они всегда находили друг с другом общий язык и в больших делах и в малых. Особенно Сергей гордился тем, что отец порой доверял ему такие тайны, которые не доверял даже матери.</a:t>
            </a:r>
          </a:p>
          <a:p>
            <a:endParaRPr lang="ru-RU" dirty="0"/>
          </a:p>
        </p:txBody>
      </p:sp>
      <p:pic>
        <p:nvPicPr>
          <p:cNvPr id="4098" name="Picture 2" descr="&amp;SHcy;&amp;acy;&amp;gcy; &amp;zcy;&amp;acy; &amp;shcy;&amp;acy;&amp;gcy;&amp;ocy;&amp;mcy; (fb2) &amp;scy;oollib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7256" y="94761"/>
            <a:ext cx="948276" cy="2128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2044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155275"/>
            <a:ext cx="8911687" cy="345057"/>
          </a:xfrm>
        </p:spPr>
        <p:txBody>
          <a:bodyPr>
            <a:normAutofit/>
          </a:bodyPr>
          <a:lstStyle/>
          <a:p>
            <a:r>
              <a:rPr lang="ru-RU" sz="1400" b="1" i="1" dirty="0"/>
              <a:t>Самое-самое первое стихотворение Сергей написал об отце: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42536" y="500333"/>
            <a:ext cx="9762076" cy="6021237"/>
          </a:xfrm>
        </p:spPr>
        <p:txBody>
          <a:bodyPr>
            <a:noAutofit/>
          </a:bodyPr>
          <a:lstStyle/>
          <a:p>
            <a:r>
              <a:rPr lang="ru-RU" sz="1400" b="1" i="1" dirty="0" smtClean="0"/>
              <a:t>Жил-был </a:t>
            </a:r>
            <a:r>
              <a:rPr lang="ru-RU" sz="1400" b="1" i="1" dirty="0"/>
              <a:t>папа, </a:t>
            </a:r>
          </a:p>
          <a:p>
            <a:pPr marL="0" indent="0">
              <a:buNone/>
            </a:pPr>
            <a:r>
              <a:rPr lang="ru-RU" sz="1400" b="1" i="1" dirty="0"/>
              <a:t>Очень </a:t>
            </a:r>
            <a:r>
              <a:rPr lang="ru-RU" sz="1400" b="1" i="1" dirty="0" err="1" smtClean="0"/>
              <a:t>добрый,Только</a:t>
            </a:r>
            <a:r>
              <a:rPr lang="ru-RU" sz="1400" b="1" i="1" dirty="0" smtClean="0"/>
              <a:t> </a:t>
            </a:r>
            <a:r>
              <a:rPr lang="ru-RU" sz="1400" b="1" i="1" dirty="0"/>
              <a:t>поздно приходил </a:t>
            </a:r>
          </a:p>
          <a:p>
            <a:pPr marL="0" indent="0">
              <a:buNone/>
            </a:pPr>
            <a:r>
              <a:rPr lang="ru-RU" sz="1400" b="1" i="1" dirty="0"/>
              <a:t>И носил домой </a:t>
            </a:r>
            <a:r>
              <a:rPr lang="ru-RU" sz="1400" b="1" i="1" dirty="0" err="1" smtClean="0"/>
              <a:t>работу.Этим</a:t>
            </a:r>
            <a:r>
              <a:rPr lang="ru-RU" sz="1400" b="1" i="1" dirty="0" smtClean="0"/>
              <a:t> </a:t>
            </a:r>
            <a:r>
              <a:rPr lang="ru-RU" sz="1400" b="1" i="1" dirty="0"/>
              <a:t>маму он сердил.</a:t>
            </a:r>
          </a:p>
          <a:p>
            <a:pPr marL="0" indent="0">
              <a:buNone/>
            </a:pPr>
            <a:r>
              <a:rPr lang="ru-RU" sz="1400" b="1" i="1" dirty="0"/>
              <a:t>Думал я:</a:t>
            </a:r>
          </a:p>
          <a:p>
            <a:pPr marL="0" indent="0">
              <a:buNone/>
            </a:pPr>
            <a:r>
              <a:rPr lang="ru-RU" sz="1400" b="1" i="1" dirty="0"/>
              <a:t>Принес </a:t>
            </a:r>
            <a:r>
              <a:rPr lang="ru-RU" sz="1400" b="1" i="1" dirty="0" err="1" smtClean="0"/>
              <a:t>машину,А</a:t>
            </a:r>
            <a:r>
              <a:rPr lang="ru-RU" sz="1400" b="1" i="1" dirty="0" smtClean="0"/>
              <a:t> </a:t>
            </a:r>
            <a:r>
              <a:rPr lang="ru-RU" sz="1400" b="1" i="1" dirty="0"/>
              <a:t>он работу притащил</a:t>
            </a:r>
            <a:r>
              <a:rPr lang="ru-RU" sz="1400" b="1" i="1" dirty="0" smtClean="0"/>
              <a:t>,</a:t>
            </a:r>
            <a:r>
              <a:rPr lang="ru-RU" sz="1400" b="1" i="1" dirty="0"/>
              <a:t> Положил ее на полку,</a:t>
            </a:r>
          </a:p>
          <a:p>
            <a:pPr marL="0" indent="0">
              <a:buNone/>
            </a:pPr>
            <a:r>
              <a:rPr lang="ru-RU" sz="1400" b="1" i="1" dirty="0"/>
              <a:t>А  работу не </a:t>
            </a:r>
            <a:r>
              <a:rPr lang="ru-RU" sz="1400" b="1" i="1" dirty="0" err="1" smtClean="0"/>
              <a:t>раскрыл.Каждый</a:t>
            </a:r>
            <a:r>
              <a:rPr lang="ru-RU" sz="1400" b="1" i="1" dirty="0" smtClean="0"/>
              <a:t> </a:t>
            </a:r>
            <a:r>
              <a:rPr lang="ru-RU" sz="1400" b="1" i="1" dirty="0"/>
              <a:t>день </a:t>
            </a:r>
          </a:p>
          <a:p>
            <a:pPr marL="0" indent="0">
              <a:buNone/>
            </a:pPr>
            <a:r>
              <a:rPr lang="ru-RU" sz="1400" b="1" i="1" dirty="0"/>
              <a:t>Приходит </a:t>
            </a:r>
            <a:r>
              <a:rPr lang="ru-RU" sz="1400" b="1" i="1" dirty="0" err="1" smtClean="0"/>
              <a:t>папа,Только</a:t>
            </a:r>
            <a:r>
              <a:rPr lang="ru-RU" sz="1400" b="1" i="1" dirty="0" smtClean="0"/>
              <a:t> </a:t>
            </a:r>
            <a:r>
              <a:rPr lang="ru-RU" sz="1400" b="1" i="1" dirty="0"/>
              <a:t>ночевать домой.</a:t>
            </a:r>
          </a:p>
          <a:p>
            <a:pPr marL="0" indent="0">
              <a:buNone/>
            </a:pPr>
            <a:r>
              <a:rPr lang="ru-RU" sz="1400" b="1" i="1" dirty="0"/>
              <a:t>От такой большой </a:t>
            </a:r>
            <a:r>
              <a:rPr lang="ru-RU" sz="1400" b="1" i="1" dirty="0" err="1" smtClean="0"/>
              <a:t>работы,Папа</a:t>
            </a:r>
            <a:r>
              <a:rPr lang="ru-RU" sz="1400" b="1" i="1" dirty="0" smtClean="0"/>
              <a:t> </a:t>
            </a:r>
            <a:r>
              <a:rPr lang="ru-RU" sz="1400" b="1" i="1" dirty="0"/>
              <a:t>наш бывает злой.</a:t>
            </a:r>
          </a:p>
          <a:p>
            <a:pPr marL="0" indent="0">
              <a:buNone/>
            </a:pPr>
            <a:r>
              <a:rPr lang="ru-RU" sz="1400" b="1" i="1" dirty="0"/>
              <a:t>Иногда бывает так: </a:t>
            </a:r>
          </a:p>
          <a:p>
            <a:pPr marL="0" indent="0">
              <a:buNone/>
            </a:pPr>
            <a:r>
              <a:rPr lang="ru-RU" sz="1400" b="1" i="1" dirty="0"/>
              <a:t>Папа </a:t>
            </a:r>
            <a:r>
              <a:rPr lang="ru-RU" sz="1400" b="1" i="1" dirty="0" err="1" smtClean="0"/>
              <a:t>наш,Берет</a:t>
            </a:r>
            <a:r>
              <a:rPr lang="ru-RU" sz="1400" b="1" i="1" dirty="0" smtClean="0"/>
              <a:t> </a:t>
            </a:r>
            <a:r>
              <a:rPr lang="ru-RU" sz="1400" b="1" i="1" dirty="0"/>
              <a:t>работу</a:t>
            </a:r>
          </a:p>
          <a:p>
            <a:pPr marL="0" indent="0">
              <a:buNone/>
            </a:pPr>
            <a:r>
              <a:rPr lang="ru-RU" sz="1400" b="1" i="1" dirty="0"/>
              <a:t>И над ней всю ночь сидит.</a:t>
            </a:r>
          </a:p>
          <a:p>
            <a:pPr marL="0" indent="0">
              <a:buNone/>
            </a:pPr>
            <a:r>
              <a:rPr lang="ru-RU" sz="1400" b="1" i="1" dirty="0"/>
              <a:t>Утром папа </a:t>
            </a:r>
            <a:r>
              <a:rPr lang="ru-RU" sz="1400" b="1" i="1" dirty="0" smtClean="0"/>
              <a:t>,Чай глотает,</a:t>
            </a:r>
          </a:p>
          <a:p>
            <a:pPr marL="0" indent="0">
              <a:buNone/>
            </a:pPr>
            <a:r>
              <a:rPr lang="ru-RU" sz="1400" b="1" i="1" dirty="0" smtClean="0"/>
              <a:t>И </a:t>
            </a:r>
            <a:r>
              <a:rPr lang="ru-RU" sz="1400" b="1" i="1" dirty="0"/>
              <a:t>на службу с ней бежит</a:t>
            </a:r>
            <a:r>
              <a:rPr lang="ru-RU" sz="1200" dirty="0"/>
              <a:t>.</a:t>
            </a:r>
          </a:p>
          <a:p>
            <a:r>
              <a:rPr lang="ru-RU" sz="1200" dirty="0"/>
              <a:t>     </a:t>
            </a:r>
            <a:r>
              <a:rPr lang="ru-RU" sz="1200" b="1" i="1" dirty="0"/>
              <a:t>18октября 1941 года отец Сергея погиб от осколка немецкой мины. Похоронили его на пятые сутки на Немецком кладбище. Среди сотен похороненных там людей с немецкими фамилиями лежал теперь человек с фамилией русской</a:t>
            </a:r>
            <a:r>
              <a:rPr lang="ru-RU" sz="1200" dirty="0"/>
              <a:t>.</a:t>
            </a:r>
          </a:p>
          <a:p>
            <a:endParaRPr lang="ru-RU" sz="1200" dirty="0"/>
          </a:p>
          <a:p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3843829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45516" y="1390468"/>
            <a:ext cx="3234716" cy="31756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365130"/>
            <a:ext cx="8915400" cy="4378569"/>
          </a:xfrm>
        </p:spPr>
        <p:txBody>
          <a:bodyPr>
            <a:normAutofit fontScale="70000" lnSpcReduction="20000"/>
          </a:bodyPr>
          <a:lstStyle/>
          <a:p>
            <a:r>
              <a:rPr lang="ru-RU" sz="2000" dirty="0"/>
              <a:t> </a:t>
            </a:r>
            <a:r>
              <a:rPr lang="ru-RU" sz="2000" b="1" i="1" dirty="0"/>
              <a:t>В 1945 г. </a:t>
            </a:r>
            <a:r>
              <a:rPr lang="ru-RU" sz="2000" b="1" i="1" dirty="0" err="1"/>
              <a:t>Баруздин</a:t>
            </a:r>
            <a:r>
              <a:rPr lang="ru-RU" sz="2000" b="1" i="1" dirty="0"/>
              <a:t> участвовал во взятии Берлина, и именно там он особенно остро почувствовал тоску по родине. Он говорил: «Наверное, никому из нас не нужно сейчас произносить вслух эти слова. Ни мне, ни всем другим, кто пришел за тысячу верст от родных мест в Берлин. Эти слова у нас в самом сердце, а вернее, - это даже не слова. Это чувство родины».</a:t>
            </a:r>
          </a:p>
          <a:p>
            <a:r>
              <a:rPr lang="ru-RU" sz="2000" b="1" i="1" dirty="0"/>
              <a:t>     За время Великой Отечественной войны </a:t>
            </a:r>
            <a:r>
              <a:rPr lang="ru-RU" sz="2000" b="1" i="1" dirty="0" err="1"/>
              <a:t>С.Баруздин</a:t>
            </a:r>
            <a:r>
              <a:rPr lang="ru-RU" sz="2000" b="1" i="1" dirty="0"/>
              <a:t> был на фронтах: под Ленинградом, в Прибалтике, на Втором Белорусском, на Дальнем Востоке( в </a:t>
            </a:r>
            <a:r>
              <a:rPr lang="ru-RU" sz="2000" b="1" i="1" dirty="0" err="1"/>
              <a:t>Мукдене</a:t>
            </a:r>
            <a:r>
              <a:rPr lang="ru-RU" sz="2000" b="1" i="1" dirty="0"/>
              <a:t>, Харбине, Порт-Артуре).</a:t>
            </a:r>
          </a:p>
          <a:p>
            <a:r>
              <a:rPr lang="ru-RU" sz="2000" b="1" i="1" dirty="0"/>
              <a:t>     «Из всех моих наград медаль «За оборону Москвы»- одна из самых моих дорогих, признавался Сергей Алексеевич. – И еще медали «За взятие Берлина» и «За освобождение Праги». Они – моя биография и география военных лет».</a:t>
            </a:r>
          </a:p>
          <a:p>
            <a:r>
              <a:rPr lang="ru-RU" sz="2000" b="1" i="1" dirty="0"/>
              <a:t>     В 1958г. </a:t>
            </a:r>
            <a:r>
              <a:rPr lang="ru-RU" sz="2000" b="1" i="1" dirty="0" err="1"/>
              <a:t>Баруздин</a:t>
            </a:r>
            <a:r>
              <a:rPr lang="ru-RU" sz="2000" b="1" i="1" dirty="0"/>
              <a:t> окончил Литературный институт </a:t>
            </a:r>
            <a:r>
              <a:rPr lang="ru-RU" sz="2000" b="1" i="1" dirty="0" err="1"/>
              <a:t>им.Горького</a:t>
            </a:r>
            <a:r>
              <a:rPr lang="ru-RU" sz="2000" b="1" i="1" dirty="0"/>
              <a:t>. </a:t>
            </a:r>
          </a:p>
          <a:p>
            <a:r>
              <a:rPr lang="ru-RU" sz="2000" b="1" i="1" dirty="0"/>
              <a:t>    Сергей создал военные книги: роман «Повторение пройденного», « Повесть о женщинах», повесть «Само собой» и оставшийся, увы, незавершенным роман «Полдень».   </a:t>
            </a:r>
          </a:p>
          <a:p>
            <a:r>
              <a:rPr lang="ru-RU" sz="2000" b="1" i="1" dirty="0"/>
              <a:t>     Всем памятны умные, добрые, веселые </a:t>
            </a:r>
            <a:r>
              <a:rPr lang="ru-RU" sz="2000" b="1" i="1" dirty="0" err="1"/>
              <a:t>баруздинские</a:t>
            </a:r>
            <a:r>
              <a:rPr lang="ru-RU" sz="2000" b="1" i="1" dirty="0"/>
              <a:t> произведения для детства и юношества: «</a:t>
            </a:r>
            <a:r>
              <a:rPr lang="ru-RU" sz="2000" b="1" i="1" dirty="0" err="1"/>
              <a:t>Рави</a:t>
            </a:r>
            <a:r>
              <a:rPr lang="ru-RU" sz="2000" b="1" i="1" dirty="0"/>
              <a:t> и </a:t>
            </a:r>
            <a:r>
              <a:rPr lang="ru-RU" sz="2000" b="1" i="1" dirty="0" err="1"/>
              <a:t>Шаши</a:t>
            </a:r>
            <a:r>
              <a:rPr lang="ru-RU" sz="2000" b="1" i="1" dirty="0"/>
              <a:t>», «Как куры научились плавать», «Лось в театре» и многие другие. Более двухсот детских и взрослых книг стихов и прозы общим тиражом свыше 90 миллионов экземпляров на 69 языках!</a:t>
            </a:r>
          </a:p>
          <a:p>
            <a:endParaRPr lang="ru-RU" dirty="0"/>
          </a:p>
        </p:txBody>
      </p:sp>
      <p:pic>
        <p:nvPicPr>
          <p:cNvPr id="5122" name="Picture 2" descr="&amp;Vcy;&amp;zcy;&amp;yacy;&amp;tcy;&amp;icy;&amp;iecy; &amp;Bcy;&amp;iecy;&amp;rcy;&amp;lcy;&amp;icy;&amp;ncy;&amp;acy; &quot; SFW - &amp;pcy;&amp;rcy;&amp;icy;&amp;kcy;&amp;ocy;&amp;lcy;&amp;ycy;, &amp;yucy;&amp;mcy;&amp;ocy;&amp;rcy;, &amp;dcy;&amp;iecy;&amp;vcy;&amp;kcy;&amp;icy;, &amp;dcy;&amp;tcy;&amp;pcy;, &amp;mcy;&amp;acy;&amp;shcy;&amp;icy;&amp;ncy;&amp;ycy;, &amp;fcy;&amp;ocy;&amp;tcy;&amp;ocy; &amp;zcy;&amp;ncy;&amp;acy;&amp;mcy;&amp;iecy;&amp;ncy;&amp;icy;&amp;tcy;&amp;ocy;&amp;scy;&amp;tcy;&amp;iecy;&amp;jcy; &amp;icy; &amp;mcy;&amp;ncy;&amp;ocy;&amp;gcy;&amp;ocy;&amp;iecy; &amp;dcy;&amp;rcy;&amp;ucy;&amp;gcy;&amp;ocy;&amp;iecy;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8165" y="0"/>
            <a:ext cx="6486765" cy="23651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1685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9526" y="624110"/>
            <a:ext cx="3502324" cy="128089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i="1" dirty="0"/>
              <a:t>После демобилизации работал и одновременно учился в вечерней школе, затем заочно в Литературном институте им. </a:t>
            </a:r>
            <a:r>
              <a:rPr lang="ru-RU" b="1" i="1" dirty="0" err="1"/>
              <a:t>М.Горького</a:t>
            </a:r>
            <a:r>
              <a:rPr lang="ru-RU" b="1" i="1" dirty="0"/>
              <a:t>. </a:t>
            </a:r>
          </a:p>
          <a:p>
            <a:r>
              <a:rPr lang="ru-RU" b="1" i="1" dirty="0"/>
              <a:t>В 1950 издал первый стихотворный сб. для детей «Кто построил этот дом» и сборник стихов совместно с </a:t>
            </a:r>
            <a:r>
              <a:rPr lang="ru-RU" b="1" i="1" dirty="0" err="1"/>
              <a:t>А.Г.Алексиным</a:t>
            </a:r>
            <a:r>
              <a:rPr lang="ru-RU" b="1" i="1" dirty="0"/>
              <a:t> «Флажок»; в 1951 — сборник рассказов «Про Светлану», затем повесть в стихах про первоклассницу Галю и ее друзей. Стихи согреты личным отношением автора к своим героям. </a:t>
            </a:r>
          </a:p>
          <a:p>
            <a:r>
              <a:rPr lang="ru-RU" b="1" i="1" dirty="0"/>
              <a:t>В 1956 издал книгу для малышей «Шаг за шагом». Воспитанию школьников посвящены сб. стихов «Кто сегодня учится» (1955), повесть «Ласточкин младший и Ласточкин старший» (1957). </a:t>
            </a:r>
          </a:p>
          <a:p>
            <a:r>
              <a:rPr lang="ru-RU" b="1" i="1" dirty="0" err="1"/>
              <a:t>Л.Кассиль</a:t>
            </a:r>
            <a:r>
              <a:rPr lang="ru-RU" b="1" i="1" dirty="0"/>
              <a:t> так характеризовал стихи </a:t>
            </a:r>
            <a:r>
              <a:rPr lang="ru-RU" b="1" i="1" dirty="0" err="1"/>
              <a:t>Баруздина</a:t>
            </a:r>
            <a:r>
              <a:rPr lang="ru-RU" b="1" i="1" dirty="0"/>
              <a:t> для детей: «Важные по смыслу, крепко слаженные...» (</a:t>
            </a:r>
            <a:r>
              <a:rPr lang="ru-RU" b="1" i="1" dirty="0" err="1"/>
              <a:t>Баруздин</a:t>
            </a:r>
            <a:r>
              <a:rPr lang="ru-RU" b="1" i="1" dirty="0"/>
              <a:t> С. Твои друзья — мои товарищи. М., 1967. С.6). Для таланта </a:t>
            </a:r>
            <a:r>
              <a:rPr lang="ru-RU" b="1" i="1" dirty="0" err="1"/>
              <a:t>Баруздина</a:t>
            </a:r>
            <a:r>
              <a:rPr lang="ru-RU" b="1" i="1" dirty="0"/>
              <a:t> характерны философичность, </a:t>
            </a:r>
            <a:r>
              <a:rPr lang="ru-RU" b="1" i="1" dirty="0" err="1"/>
              <a:t>притчеобразность</a:t>
            </a:r>
            <a:r>
              <a:rPr lang="ru-RU" b="1" i="1" dirty="0"/>
              <a:t>, риторическое формулирование в стихах для детей главной их мысли. Беседуя с малышом не только доверительно, но и серьезно, автор стремится пробудить в нем важнейшие гражданские качества — трудолюбие, гуманность, интернационализм, чувство долга и справедливости. Проза тем более </a:t>
            </a:r>
            <a:r>
              <a:rPr lang="ru-RU" b="1" i="1" dirty="0" err="1"/>
              <a:t>проблемна</a:t>
            </a:r>
            <a:r>
              <a:rPr lang="ru-RU" b="1" i="1" dirty="0"/>
              <a:t>, сюжеты обнажают остроту конфликтов; стихи и прозу </a:t>
            </a:r>
            <a:r>
              <a:rPr lang="ru-RU" b="1" i="1" dirty="0" err="1"/>
              <a:t>Баруздина</a:t>
            </a:r>
            <a:r>
              <a:rPr lang="ru-RU" b="1" i="1" dirty="0"/>
              <a:t> объединил в книгу «О разных разностях» (1959). </a:t>
            </a:r>
          </a:p>
          <a:p>
            <a:endParaRPr lang="ru-RU" b="1" i="1" dirty="0"/>
          </a:p>
        </p:txBody>
      </p:sp>
      <p:pic>
        <p:nvPicPr>
          <p:cNvPr id="4" name="Рисунок 3" descr="http://www.schlib.ru/uploads/posts/2011-08/1312539774_Ravi_i_SHashi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8370" y="186690"/>
            <a:ext cx="3804249" cy="19469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45013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1487369" cy="62672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Книги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138687"/>
            <a:ext cx="8915400" cy="4772535"/>
          </a:xfrm>
        </p:spPr>
        <p:txBody>
          <a:bodyPr>
            <a:normAutofit fontScale="25000" lnSpcReduction="20000"/>
          </a:bodyPr>
          <a:lstStyle/>
          <a:p>
            <a:pPr lvl="0"/>
            <a:r>
              <a:rPr lang="ru-RU" sz="4800" b="1" i="1" dirty="0" smtClean="0"/>
              <a:t>1950</a:t>
            </a:r>
            <a:r>
              <a:rPr lang="ru-RU" sz="4800" b="1" i="1" dirty="0"/>
              <a:t> — «Кто построил этот дом». Стихи</a:t>
            </a:r>
          </a:p>
          <a:p>
            <a:pPr lvl="0"/>
            <a:r>
              <a:rPr lang="ru-RU" sz="4800" b="1" i="1" dirty="0"/>
              <a:t>1951 — «Про Светлану»</a:t>
            </a:r>
          </a:p>
          <a:p>
            <a:pPr lvl="0"/>
            <a:r>
              <a:rPr lang="ru-RU" sz="4800" b="1" i="1" dirty="0"/>
              <a:t>1955 — «Кто сегодня учится». Стихи</a:t>
            </a:r>
          </a:p>
          <a:p>
            <a:pPr lvl="0"/>
            <a:r>
              <a:rPr lang="ru-RU" sz="4800" b="1" i="1" dirty="0"/>
              <a:t>1959 — «О разных разностях». Стихи и рассказы</a:t>
            </a:r>
          </a:p>
          <a:p>
            <a:pPr lvl="0"/>
            <a:r>
              <a:rPr lang="ru-RU" sz="4800" b="1" i="1" dirty="0"/>
              <a:t>1961 — «Новые дворики»</a:t>
            </a:r>
          </a:p>
          <a:p>
            <a:pPr lvl="0"/>
            <a:r>
              <a:rPr lang="ru-RU" sz="4800" b="1" i="1" dirty="0"/>
              <a:t>1962 — «Новый адрес Нины Стрешневой»</a:t>
            </a:r>
          </a:p>
          <a:p>
            <a:pPr lvl="0"/>
            <a:r>
              <a:rPr lang="ru-RU" sz="4800" b="1" i="1" dirty="0"/>
              <a:t>1966 — «Твои друзья — мои товарищи». Стихи, рассказы, повести</a:t>
            </a:r>
          </a:p>
          <a:p>
            <a:pPr lvl="0"/>
            <a:r>
              <a:rPr lang="ru-RU" sz="4800" b="1" i="1" dirty="0"/>
              <a:t>1967 — «Повести о женщинах»</a:t>
            </a:r>
          </a:p>
          <a:p>
            <a:pPr lvl="0"/>
            <a:r>
              <a:rPr lang="ru-RU" sz="4800" b="1" i="1" dirty="0"/>
              <a:t>1969 — «Я люблю нашу улицу…»</a:t>
            </a:r>
          </a:p>
          <a:p>
            <a:pPr lvl="0"/>
            <a:r>
              <a:rPr lang="ru-RU" sz="4800" b="1" i="1" dirty="0"/>
              <a:t>1969 — «Старое-молодое». Повести, рассказы</a:t>
            </a:r>
          </a:p>
          <a:p>
            <a:pPr lvl="0"/>
            <a:r>
              <a:rPr lang="ru-RU" sz="4800" b="1" i="1" dirty="0"/>
              <a:t>1969 — «От семи до десяти»</a:t>
            </a:r>
          </a:p>
          <a:p>
            <a:pPr lvl="0"/>
            <a:r>
              <a:rPr lang="ru-RU" sz="4800" b="1" i="1" dirty="0"/>
              <a:t>1975 — «То, что было вчера»</a:t>
            </a:r>
          </a:p>
          <a:p>
            <a:pPr lvl="0"/>
            <a:r>
              <a:rPr lang="ru-RU" sz="4800" b="1" i="1" dirty="0"/>
              <a:t>1978 — «Люди и книги». Литературные заметки</a:t>
            </a:r>
          </a:p>
          <a:p>
            <a:pPr lvl="0"/>
            <a:r>
              <a:rPr lang="ru-RU" sz="4800" b="1" i="1" dirty="0"/>
              <a:t>1980 — «Стихи без названия»</a:t>
            </a:r>
          </a:p>
          <a:p>
            <a:pPr lvl="0"/>
            <a:r>
              <a:rPr lang="ru-RU" sz="4800" b="1" i="1" dirty="0"/>
              <a:t>1981 — «А память все зовёт»</a:t>
            </a:r>
          </a:p>
          <a:p>
            <a:pPr lvl="0"/>
            <a:r>
              <a:rPr lang="ru-RU" sz="4800" b="1" i="1" dirty="0"/>
              <a:t>1982 — «Пора листопада»</a:t>
            </a:r>
          </a:p>
          <a:p>
            <a:pPr marL="0" indent="0">
              <a:buNone/>
            </a:pPr>
            <a:r>
              <a:rPr lang="ru-RU" sz="4800" b="1" i="1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3040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</TotalTime>
  <Words>344</Words>
  <Application>Microsoft Office PowerPoint</Application>
  <PresentationFormat>Широкоэкранный</PresentationFormat>
  <Paragraphs>80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Легкий дым</vt:lpstr>
      <vt:lpstr>Сергей Алексеевич Баруздин</vt:lpstr>
      <vt:lpstr>Сергей Алексеевич Баруздин 22.07.1926   -  04.03.1991 поэт ,прозаик.</vt:lpstr>
      <vt:lpstr> Жил в довоенной Москве мальчик Сережа Баруздин. Учился в школе. Рисовал. Сочинял стихи.      В Москве была литературная студия Дворца пионеров, куда направили талантливого мальчика. С 1937 г. его стихи печатались в «Пионерке». Сергей был деткором. Его стихи отличались от стихов других детей младшего кружка, в котором занимался Сергей, они были полны серьезности. Еще в детстве Баруздин считал: «Стихи это стихи и писать их надо не так, как говоришь или думаешь». </vt:lpstr>
      <vt:lpstr>Презентация PowerPoint</vt:lpstr>
      <vt:lpstr>.</vt:lpstr>
      <vt:lpstr>Самое-самое первое стихотворение Сергей написал об отце:</vt:lpstr>
      <vt:lpstr>Презентация PowerPoint</vt:lpstr>
      <vt:lpstr>Презентация PowerPoint</vt:lpstr>
      <vt:lpstr>Книги</vt:lpstr>
      <vt:lpstr>Галя Просыпается.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Сергей Алексеевич Баруздин</dc:title>
  <dc:creator>NB</dc:creator>
  <cp:lastModifiedBy>NB</cp:lastModifiedBy>
  <cp:revision>7</cp:revision>
  <cp:lastPrinted>2014-10-26T12:26:08Z</cp:lastPrinted>
  <dcterms:created xsi:type="dcterms:W3CDTF">2014-10-26T11:35:43Z</dcterms:created>
  <dcterms:modified xsi:type="dcterms:W3CDTF">2014-12-14T17:06:03Z</dcterms:modified>
</cp:coreProperties>
</file>