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79CF74-FD34-4AD5-A3AE-7B9451121FCB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A370DE-FD0B-4A24-84FD-9D20FD5C1A1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sova.avi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pr080.mpg" TargetMode="Externa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SIN01N.wav" TargetMode="External"/><Relationship Id="rId6" Type="http://schemas.openxmlformats.org/officeDocument/2006/relationships/image" Target="../media/image74.jpeg"/><Relationship Id="rId5" Type="http://schemas.openxmlformats.org/officeDocument/2006/relationships/image" Target="../media/image4.pn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Glazynov07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2;&#1091;&#1079;&#1099;&#1082;&#1072;\04chopin.wav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3" Type="http://schemas.openxmlformats.org/officeDocument/2006/relationships/audio" Target="file:///C:\Users\user\Documents\&#1052;&#1091;&#1079;&#1099;&#1082;&#1072;\Anim01.wav" TargetMode="External"/><Relationship Id="rId21" Type="http://schemas.openxmlformats.org/officeDocument/2006/relationships/image" Target="../media/image24.jpeg"/><Relationship Id="rId34" Type="http://schemas.openxmlformats.org/officeDocument/2006/relationships/image" Target="../media/image37.png"/><Relationship Id="rId42" Type="http://schemas.openxmlformats.org/officeDocument/2006/relationships/image" Target="../media/image9.gif"/><Relationship Id="rId47" Type="http://schemas.openxmlformats.org/officeDocument/2006/relationships/image" Target="../media/image47.jpeg"/><Relationship Id="rId7" Type="http://schemas.openxmlformats.org/officeDocument/2006/relationships/image" Target="../media/image17.jpeg"/><Relationship Id="rId12" Type="http://schemas.openxmlformats.org/officeDocument/2006/relationships/image" Target="../media/image19.jpeg"/><Relationship Id="rId17" Type="http://schemas.openxmlformats.org/officeDocument/2006/relationships/slide" Target="slide9.xml"/><Relationship Id="rId25" Type="http://schemas.openxmlformats.org/officeDocument/2006/relationships/image" Target="../media/image28.jpeg"/><Relationship Id="rId33" Type="http://schemas.openxmlformats.org/officeDocument/2006/relationships/image" Target="../media/image36.jpeg"/><Relationship Id="rId38" Type="http://schemas.openxmlformats.org/officeDocument/2006/relationships/image" Target="../media/image41.png"/><Relationship Id="rId46" Type="http://schemas.openxmlformats.org/officeDocument/2006/relationships/image" Target="../media/image46.jpeg"/><Relationship Id="rId2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gluhar.avi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3.jpeg"/><Relationship Id="rId29" Type="http://schemas.openxmlformats.org/officeDocument/2006/relationships/image" Target="../media/image32.jpeg"/><Relationship Id="rId41" Type="http://schemas.openxmlformats.org/officeDocument/2006/relationships/image" Target="../media/image44.gif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kanyuk.avi" TargetMode="External"/><Relationship Id="rId6" Type="http://schemas.openxmlformats.org/officeDocument/2006/relationships/slide" Target="slide6.xml"/><Relationship Id="rId11" Type="http://schemas.openxmlformats.org/officeDocument/2006/relationships/slide" Target="slide3.xml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.png"/><Relationship Id="rId5" Type="http://schemas.openxmlformats.org/officeDocument/2006/relationships/image" Target="../media/image16.jpeg"/><Relationship Id="rId15" Type="http://schemas.openxmlformats.org/officeDocument/2006/relationships/slide" Target="slide8.xml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36" Type="http://schemas.openxmlformats.org/officeDocument/2006/relationships/image" Target="../media/image39.gif"/><Relationship Id="rId49" Type="http://schemas.openxmlformats.org/officeDocument/2006/relationships/image" Target="../media/image49.jpeg"/><Relationship Id="rId10" Type="http://schemas.openxmlformats.org/officeDocument/2006/relationships/image" Target="../media/image18.jpeg"/><Relationship Id="rId19" Type="http://schemas.openxmlformats.org/officeDocument/2006/relationships/image" Target="../media/image22.jpeg"/><Relationship Id="rId31" Type="http://schemas.openxmlformats.org/officeDocument/2006/relationships/image" Target="../media/image34.png"/><Relationship Id="rId44" Type="http://schemas.openxmlformats.org/officeDocument/2006/relationships/image" Target="../media/image10.gif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Relationship Id="rId14" Type="http://schemas.openxmlformats.org/officeDocument/2006/relationships/slide" Target="slide5.xml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jpeg"/><Relationship Id="rId35" Type="http://schemas.openxmlformats.org/officeDocument/2006/relationships/image" Target="../media/image38.jpeg"/><Relationship Id="rId43" Type="http://schemas.openxmlformats.org/officeDocument/2006/relationships/image" Target="../media/image45.gif"/><Relationship Id="rId48" Type="http://schemas.openxmlformats.org/officeDocument/2006/relationships/image" Target="../media/image48.jpeg"/><Relationship Id="rId8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vorob02s.wav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6;&#1080;&#1074;&#1086;&#1090;&#1085;&#1099;&#1077;\&#1055;&#1090;&#1080;&#1094;&#1099;\zyablik.avi" TargetMode="Externa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Птицы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Демонстрационный материал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01317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79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9900"/>
                </a:solidFill>
                <a:latin typeface="Arial Black" pitchFamily="34" charset="0"/>
              </a:rPr>
              <a:t>Совиные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723900"/>
            <a:ext cx="35052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Лицевой диск округлый, глаза крупные, цевки укороченные, когти гладкие, сильно загнутые, острые. Крылья большие, широкие и закругленные, полет маневренный и бесшумный, что помогает выслеживанию и приближению к жертве, которую совы отыскивают, пользуясь как зрением, так и прекрасно развитым слухом. Большинство видов обитает в лесах. Гнездятся на земле, скалах, на деревьях, в дуплах и строениях. Питаются различными животными, в том числе мышевидными грызунами, мелкие совы добывают насекомых. Совы охотятся ночью, некоторые виды активны и днем.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629400" y="0"/>
            <a:ext cx="2286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Днем спит,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Ночью летает,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Путников пугает.</a:t>
            </a:r>
          </a:p>
        </p:txBody>
      </p:sp>
      <p:pic>
        <p:nvPicPr>
          <p:cNvPr id="7175" name="Picture 7" descr="сова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23622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Sova"/>
          <p:cNvPicPr>
            <a:picLocks noChangeAspect="1" noChangeArrowheads="1"/>
          </p:cNvPicPr>
          <p:nvPr/>
        </p:nvPicPr>
        <p:blipFill>
          <a:blip r:embed="rId3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2438400" cy="188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 descr="Sova_196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168433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8" name="Picture 10" descr="Usasta sova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205581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9" name="Picture 11" descr="филин 2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94151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315200" y="6491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филин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114800" y="6324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серая неясыть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10200" y="16764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ушастая сова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429000" y="1981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Полярная сова</a:t>
            </a:r>
          </a:p>
        </p:txBody>
      </p:sp>
      <p:pic>
        <p:nvPicPr>
          <p:cNvPr id="7184" name="Picture 16" descr="ястребиная сова"/>
          <p:cNvPicPr>
            <a:picLocks noChangeAspect="1" noChangeArrowheads="1"/>
          </p:cNvPicPr>
          <p:nvPr/>
        </p:nvPicPr>
        <p:blipFill>
          <a:blip r:embed="rId7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600200"/>
            <a:ext cx="15065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086600" y="121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ястребиная сова</a:t>
            </a:r>
          </a:p>
        </p:txBody>
      </p:sp>
    </p:spTree>
    <p:extLst>
      <p:ext uri="{BB962C8B-B14F-4D97-AF65-F5344CB8AC3E}">
        <p14:creationId xmlns:p14="http://schemas.microsoft.com/office/powerpoint/2010/main" val="396975607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80" grpId="0"/>
      <p:bldP spid="7181" grpId="0"/>
      <p:bldP spid="7182" grpId="0"/>
      <p:bldP spid="7183" grpId="0"/>
      <p:bldP spid="7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228600"/>
            <a:ext cx="2895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9900"/>
                </a:solidFill>
                <a:hlinkClick r:id="rId3" action="ppaction://hlinksldjump"/>
              </a:rPr>
              <a:t>Филин </a:t>
            </a:r>
            <a:endParaRPr lang="ru-RU" b="1" dirty="0" smtClean="0">
              <a:solidFill>
                <a:srgbClr val="FF99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57200" y="0"/>
            <a:ext cx="2438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Летит бывалый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Разбойник старый: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Когти как кинжалы,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Глаза как фары.</a:t>
            </a:r>
          </a:p>
        </p:txBody>
      </p:sp>
      <p:pic>
        <p:nvPicPr>
          <p:cNvPr id="44040" name="Picture 8" descr="совено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ov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756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296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4036" grpId="0"/>
      <p:bldP spid="440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57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smtClean="0">
                <a:solidFill>
                  <a:srgbClr val="FF3300"/>
                </a:solidFill>
                <a:latin typeface="Arial Black" pitchFamily="34" charset="0"/>
              </a:rPr>
              <a:t>Трясогузковые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00600" y="2286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Arial" pitchFamily="34" charset="0"/>
              </a:rPr>
              <a:t>Мелкие насекомоядные перелетные птицы с тонким шиловидным клювом, с довольно тонкими ногами, хорошо приспособлены к передвижению по земле. Характерная привычка постоянно покачивать длинным хвостом. Гнезда на земле, строениях, деревьях, в дуплах. Основу питания составляют насекомые и их личинки, пауки, мелкие ракообразные, семена растений.</a:t>
            </a:r>
          </a:p>
        </p:txBody>
      </p:sp>
      <p:pic>
        <p:nvPicPr>
          <p:cNvPr id="9223" name="Picture 7" descr="трясогузка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52400" y="12954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лесной конек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10000" cy="27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5" name="Picture 9" descr="желтая трясогузка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83381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638800" y="6400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лесной конек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0" y="6491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желтая трясогузка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85800" y="9144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белая трясогузка</a:t>
            </a:r>
          </a:p>
        </p:txBody>
      </p:sp>
    </p:spTree>
    <p:extLst>
      <p:ext uri="{BB962C8B-B14F-4D97-AF65-F5344CB8AC3E}">
        <p14:creationId xmlns:p14="http://schemas.microsoft.com/office/powerpoint/2010/main" val="229861624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6" grpId="0"/>
      <p:bldP spid="9227" grpId="0"/>
      <p:bldP spid="9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800" b="1" smtClean="0">
                <a:hlinkClick r:id="rId3" action="ppaction://hlinksldjump"/>
              </a:rPr>
              <a:t>Белая трясогузка</a:t>
            </a:r>
            <a:endParaRPr lang="ru-RU" sz="3800" b="1" smtClean="0"/>
          </a:p>
        </p:txBody>
      </p:sp>
      <p:pic>
        <p:nvPicPr>
          <p:cNvPr id="57349" name="pr080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90600"/>
            <a:ext cx="6781800" cy="5086350"/>
          </a:xfrm>
        </p:spPr>
      </p:pic>
    </p:spTree>
    <p:extLst>
      <p:ext uri="{BB962C8B-B14F-4D97-AF65-F5344CB8AC3E}">
        <p14:creationId xmlns:p14="http://schemas.microsoft.com/office/powerpoint/2010/main" val="152956107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96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video>
          </p:childTnLst>
        </p:cTn>
      </p:par>
    </p:tnLst>
    <p:bldLst>
      <p:bldP spid="573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2743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009900"/>
                </a:solidFill>
                <a:hlinkClick r:id="rId2" action="ppaction://hlinksldjump"/>
              </a:rPr>
              <a:t>Чайковые</a:t>
            </a:r>
            <a:endParaRPr lang="ru-RU" sz="4000" b="1" smtClean="0">
              <a:solidFill>
                <a:srgbClr val="009900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1273175"/>
            <a:ext cx="29718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Птицы мелкой и средней величины, плотного телосложения. Хорошо плавают. В окраске преобладают белый, серый и черный тона. Чайки связаны с водой, гнездятся отдельно парами, группами или колониями у водоемов, на островах, болотах, в зарослях надводных растений, заболоченных участках у рек и озер. Питаются мелкой рыбой, водными беспозвоночными, ягодами, мелкими грызунами.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72200" y="533400"/>
            <a:ext cx="2514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Белая птица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Над морем кружится.</a:t>
            </a:r>
          </a:p>
        </p:txBody>
      </p:sp>
      <p:pic>
        <p:nvPicPr>
          <p:cNvPr id="11271" name="Picture 7" descr="чайка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743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934200" y="2286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</a:rPr>
              <a:t>озерная чайка</a:t>
            </a:r>
          </a:p>
        </p:txBody>
      </p:sp>
      <p:pic>
        <p:nvPicPr>
          <p:cNvPr id="11276" name="Picture 12" descr="сизая чайка 2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657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124200" y="6248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</a:rPr>
              <a:t>сизая чайка</a:t>
            </a:r>
          </a:p>
        </p:txBody>
      </p:sp>
      <p:pic>
        <p:nvPicPr>
          <p:cNvPr id="12" name="Picture 12" descr="C:\Documents and Settings\Администратор\Мои документы\Югра\Картинки\Птицы\чайка озерная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698875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27089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2362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3300"/>
                </a:solidFill>
                <a:hlinkClick r:id="rId3" action="ppaction://hlinksldjump"/>
              </a:rPr>
              <a:t>Синицы</a:t>
            </a:r>
            <a:endParaRPr lang="ru-RU" sz="4000" b="1" smtClean="0">
              <a:solidFill>
                <a:srgbClr val="FF33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3352800"/>
            <a:ext cx="4876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 Небольшие и очень мелкие лесные птицы плотного сложения с коротким клювом. Ноги крепкие с развитыми пальцами и сильно загнутыми когтями, хорошо приспособленными для лазания по ветвям деревьев. Гнезда в дуплах, за отставшей корой, в старых гнездах белок. Корм – различные насекомые, их яйца, личинки и куколки, семена травянистых растений, ягоды и плоды. Приносят большую пользу, уничтожая насекомых – вредителей леса.</a:t>
            </a:r>
          </a:p>
        </p:txBody>
      </p:sp>
      <p:pic>
        <p:nvPicPr>
          <p:cNvPr id="13319" name="Picture 7" descr="большая синица 2"/>
          <p:cNvPicPr>
            <a:picLocks noChangeAspect="1" noChangeArrowheads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6235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667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chemeClr val="hlink"/>
                </a:solidFill>
              </a:rPr>
              <a:t>Сверху – зеленовата,</a:t>
            </a:r>
          </a:p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chemeClr val="hlink"/>
                </a:solidFill>
              </a:rPr>
              <a:t>Снизу – желтовата,</a:t>
            </a:r>
          </a:p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chemeClr val="hlink"/>
                </a:solidFill>
              </a:rPr>
              <a:t>Черненькая шапочка</a:t>
            </a:r>
          </a:p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chemeClr val="hlink"/>
                </a:solidFill>
              </a:rPr>
              <a:t>И полоска шарфика.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7620000" y="13716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Большая синица</a:t>
            </a:r>
          </a:p>
        </p:txBody>
      </p:sp>
      <p:pic>
        <p:nvPicPr>
          <p:cNvPr id="13332" name="SIN01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3429000" y="6248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:\Documents and Settings\Администратор\Мои документы\Югра\Картинки\Птицы\син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685800"/>
            <a:ext cx="3581399" cy="26860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88063252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13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2"/>
                </p:tgtEl>
              </p:cMediaNode>
            </p:audio>
          </p:childTnLst>
        </p:cTn>
      </p:par>
    </p:tnLst>
    <p:bldLst>
      <p:bldP spid="13316" grpId="0"/>
      <p:bldP spid="13317" grpId="0"/>
      <p:bldP spid="13330" grpId="0"/>
      <p:bldP spid="133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9718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300" smtClean="0">
                <a:solidFill>
                  <a:srgbClr val="2A395C"/>
                </a:solidFill>
              </a:rPr>
              <a:t>Дятловые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Птицы средней и мелкой величины с большой суженной вперед головой на тонкой, но сильной шее. Долотообразный клюв, прочный череп и мощные мышцы шеи позволяют дятлу долбить древесину в поисках насекомых и выдалбливать дупла для гнезд, короткие ноги с крепкими когтями и жесткий хвост создают при этом надежную опору и позволяют легко передвигаться прыжками по стволу. Туловище вальковатое, коренастое. Крылья широкие, закругленные.  Преобладающая окраска – сочетание белых и черных тонов. Питаются дятлы насекомыми и их личинками, поедают семена, плоды, пьют сок деревьев.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76800" y="0"/>
            <a:ext cx="2895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Что за странные</a:t>
            </a:r>
          </a:p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Дроби барабанные</a:t>
            </a:r>
          </a:p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Доносятся из чащи</a:t>
            </a:r>
          </a:p>
          <a:p>
            <a:pPr eaLnBrk="1" hangingPunct="1">
              <a:spcBef>
                <a:spcPts val="600"/>
              </a:spcBef>
            </a:pPr>
            <a:r>
              <a:rPr lang="ru-RU">
                <a:solidFill>
                  <a:srgbClr val="000000"/>
                </a:solidFill>
              </a:rPr>
              <a:t>То медленнее, то чаще?</a:t>
            </a:r>
          </a:p>
        </p:txBody>
      </p:sp>
      <p:pic>
        <p:nvPicPr>
          <p:cNvPr id="19465" name="Picture 9" descr="малый дятел"/>
          <p:cNvPicPr>
            <a:picLocks noChangeAspect="1" noChangeArrowheads="1"/>
          </p:cNvPicPr>
          <p:nvPr/>
        </p:nvPicPr>
        <p:blipFill>
          <a:blip r:embed="rId2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762000"/>
            <a:ext cx="29633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48000" y="2971800"/>
            <a:ext cx="990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малый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дятел</a:t>
            </a:r>
          </a:p>
        </p:txBody>
      </p:sp>
      <p:pic>
        <p:nvPicPr>
          <p:cNvPr id="19467" name="Picture 11" descr="пестрый дятел 3"/>
          <p:cNvPicPr>
            <a:picLocks noChangeAspect="1" noChangeArrowheads="1"/>
          </p:cNvPicPr>
          <p:nvPr/>
        </p:nvPicPr>
        <p:blipFill>
          <a:blip r:embed="rId3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3040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772400" y="3505200"/>
            <a:ext cx="1371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пестрый 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дятел</a:t>
            </a:r>
          </a:p>
        </p:txBody>
      </p:sp>
      <p:pic>
        <p:nvPicPr>
          <p:cNvPr id="19471" name="Picture 15" descr="wp03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11223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9313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3" grpId="0"/>
      <p:bldP spid="19466" grpId="0"/>
      <p:bldP spid="194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1828800" y="381000"/>
            <a:ext cx="7162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/>
              <a:t>Спасая раненого стрижа, держа в руках кузнечика или ежика, кормя сластену-бабочку или возвращая в гнездо выпавшего птенца помни, что:</a:t>
            </a: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5181600" y="51054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Антуан де Сент-Экзюпери</a:t>
            </a: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152400" y="2667000"/>
            <a:ext cx="8774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0EC42"/>
                </a:solidFill>
              </a:rPr>
              <a:t>«…Ты всегда в ответе за всех, кого приручил».</a:t>
            </a:r>
          </a:p>
        </p:txBody>
      </p:sp>
      <p:pic>
        <p:nvPicPr>
          <p:cNvPr id="477191" name="Picture 7" descr="image0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192" name="Picture 8" descr="Рисунок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676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7193" name="Glazynov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4419600" y="5943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9710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77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7193"/>
                </p:tgtEl>
              </p:cMediaNode>
            </p:audio>
          </p:childTnLst>
        </p:cTn>
      </p:par>
    </p:tnLst>
    <p:bldLst>
      <p:bldP spid="477188" grpId="0"/>
      <p:bldP spid="477189" grpId="0"/>
      <p:bldP spid="477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32766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Arial" pitchFamily="34" charset="0"/>
              </a:rPr>
              <a:t>Снится ночью пауку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Arial" pitchFamily="34" charset="0"/>
              </a:rPr>
              <a:t>Чудо-юдо на суку.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Arial" pitchFamily="34" charset="0"/>
              </a:rPr>
              <a:t>Длинный клюв и два крыла.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Arial" pitchFamily="34" charset="0"/>
              </a:rPr>
              <a:t>Прилетит - плохи дела.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Arial" pitchFamily="34" charset="0"/>
              </a:rPr>
              <a:t>Скорее подскажите нам,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  <a:latin typeface="Arial" pitchFamily="34" charset="0"/>
              </a:rPr>
              <a:t>Кто опасен паукам?</a:t>
            </a: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27655" name="Picture 7" descr="crow12 - копия"/>
          <p:cNvPicPr>
            <a:picLocks noChangeAspect="1" noChangeArrowheads="1" noCrop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9812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76600" y="17526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</a:rPr>
              <a:t>Особые приметы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105400" y="2362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6248400" y="35052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733800" y="29718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Покрыты перьями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105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6248400" y="4572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810000" y="39624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Имеют два крыла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105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886200" y="49530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Клюв без зубов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05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352800" y="5851525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bg2"/>
                </a:solidFill>
              </a:rPr>
              <a:t>Большая часть задних конечностей покрыта чешуйками</a:t>
            </a:r>
          </a:p>
        </p:txBody>
      </p:sp>
      <p:pic>
        <p:nvPicPr>
          <p:cNvPr id="27668" name="Picture 20" descr="bird05"/>
          <p:cNvPicPr>
            <a:picLocks noChangeAspect="1" noChangeArrowheads="1" noCrop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172200" y="381000"/>
            <a:ext cx="2590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>
                <a:solidFill>
                  <a:srgbClr val="CC0066"/>
                </a:solidFill>
                <a:latin typeface="Batang" pitchFamily="18" charset="-127"/>
              </a:rPr>
              <a:t>Птицы</a:t>
            </a:r>
          </a:p>
        </p:txBody>
      </p:sp>
      <p:pic>
        <p:nvPicPr>
          <p:cNvPr id="27672" name="Picture 24" descr="птичка"/>
          <p:cNvPicPr>
            <a:picLocks noChangeAspect="1" noChangeArrowheads="1" noCrop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7432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 descr="gol02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1401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bird31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rd00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3505200" y="4419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6376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0" dur="1" fill="hold"/>
                                        <p:tgtEl>
                                          <p:spTgt spid="27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74"/>
                </p:tgtEl>
              </p:cMediaNode>
            </p:audio>
          </p:childTnLst>
        </p:cTn>
      </p:par>
    </p:tnLst>
    <p:bldLst>
      <p:bldP spid="27653" grpId="0"/>
      <p:bldP spid="27656" grpId="0"/>
      <p:bldP spid="27657" grpId="0" animBg="1"/>
      <p:bldP spid="27659" grpId="0"/>
      <p:bldP spid="27660" grpId="0" animBg="1"/>
      <p:bldP spid="27662" grpId="0"/>
      <p:bldP spid="27663" grpId="0" animBg="1"/>
      <p:bldP spid="27664" grpId="0"/>
      <p:bldP spid="27665" grpId="0" animBg="1"/>
      <p:bldP spid="276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0" y="1676400"/>
            <a:ext cx="4114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Способы передвижения птиц.</a:t>
            </a:r>
          </a:p>
          <a:p>
            <a:r>
              <a:rPr lang="ru-RU">
                <a:solidFill>
                  <a:schemeClr val="bg2"/>
                </a:solidFill>
              </a:rPr>
              <a:t>Полет – не единственный способ передвижения у птиц. В поисках пищи или укрываясь, от опасности, они могут также ходить или прыгать, бегать или плыть.</a:t>
            </a:r>
          </a:p>
        </p:txBody>
      </p:sp>
      <p:pic>
        <p:nvPicPr>
          <p:cNvPr id="36869" name="Picture 5" descr="ворона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дятел"/>
          <p:cNvPicPr>
            <a:picLocks noChangeAspect="1" noChangeArrowheads="1" noCrop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366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утка 3"/>
          <p:cNvPicPr>
            <a:picLocks noChangeAspect="1" noChangeArrowheads="1" noCrop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2286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343400" y="3733800"/>
            <a:ext cx="4572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Как летают птицы</a:t>
            </a:r>
            <a:r>
              <a:rPr lang="ru-RU" b="1">
                <a:solidFill>
                  <a:srgbClr val="FF0000"/>
                </a:solidFill>
              </a:rPr>
              <a:t>?</a:t>
            </a:r>
          </a:p>
          <a:p>
            <a:r>
              <a:rPr lang="ru-RU">
                <a:solidFill>
                  <a:schemeClr val="bg2"/>
                </a:solidFill>
              </a:rPr>
              <a:t>Птицы летают, совершая крыльями движения вверх и вниз. При этом они создают сильную тягу вперед, которая позволяет им подняться в воздух. Достигнув определенной скорости, птицы могут просто расправить крылья и покоиться в потоках воздуха. В этом случае говорят, что они парят, - это наименее утомительный способ полета.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52400" y="4419600"/>
            <a:ext cx="4114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Как устроено птичье крыло?</a:t>
            </a:r>
          </a:p>
          <a:p>
            <a:r>
              <a:rPr lang="ru-RU">
                <a:solidFill>
                  <a:schemeClr val="bg2"/>
                </a:solidFill>
              </a:rPr>
              <a:t>Птичьи перья состоят из кератина, гибкого материала, входящего в состав бородок. Вместе они образуют единую поверхность. Друг к другу бородки крепятся мельчайшими крючками.</a:t>
            </a:r>
          </a:p>
        </p:txBody>
      </p:sp>
      <p:pic>
        <p:nvPicPr>
          <p:cNvPr id="36875" name="Picture 11" descr="жаворонок"/>
          <p:cNvPicPr>
            <a:picLocks noChangeAspect="1" noChangeArrowheads="1"/>
          </p:cNvPicPr>
          <p:nvPr/>
        </p:nvPicPr>
        <p:blipFill>
          <a:blip r:embed="rId5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2947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утка 1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3190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2" grpId="0"/>
      <p:bldP spid="36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313613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600" b="1" smtClean="0">
                <a:solidFill>
                  <a:srgbClr val="F0EC42"/>
                </a:solidFill>
                <a:latin typeface="Arial Black" pitchFamily="34" charset="0"/>
              </a:rPr>
              <a:t>Лесные заповеди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54075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smtClean="0"/>
              <a:t>Если вы оказались в лесу, не спешите оказать помощь птенцам, вывалившимся из гнезда. Наверняка их писк уже привлек внимание родителей, они спрятались где-то поблизости и не подойдут к птенцу, пока вы не уйдете.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smtClean="0"/>
              <a:t>Если вы найдете птичье гнездо с яйцами, ни в коем случае не трогайте их руками: после этого птица бросит гнездо и вся кладка погибнет.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smtClean="0"/>
              <a:t>Не берите в лес собаку в период гнездования птиц. Даже у самого дисциплинированного пса слишком силен охотничий инстинкт.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smtClean="0"/>
              <a:t>Для птиц, гнездящихся на кустах, можно связывать верхушки в пучок, внутри которого пернатым будет удобно вить гнезда.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smtClean="0"/>
              <a:t>Помните: зимой для птиц настает голодное, лютое время. Устраивайте в лесу, в садах, возле дома или даже у окна птичьи кормушки.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smtClean="0"/>
              <a:t>И – последнее. Почаще вспоминайте библейскую заповедь: поступай с другими так, как хочешь, чтобы поступали с тобой. И еще – не убий!</a:t>
            </a:r>
          </a:p>
        </p:txBody>
      </p:sp>
      <p:pic>
        <p:nvPicPr>
          <p:cNvPr id="77830" name="Picture 6" descr="bird23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938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04chopi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458200" y="6248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8544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audio>
          </p:childTnLst>
        </p:cTn>
      </p:par>
    </p:tnLst>
    <p:bldLst>
      <p:bldP spid="77828" grpId="0"/>
      <p:bldP spid="778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0065"/>
          <p:cNvPicPr>
            <a:picLocks noChangeAspect="1" noChangeArrowheads="1"/>
          </p:cNvPicPr>
          <p:nvPr/>
        </p:nvPicPr>
        <p:blipFill>
          <a:blip r:embed="rId5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143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52400" y="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6" action="ppaction://hlinksldjump"/>
              </a:rPr>
              <a:t>воробей</a:t>
            </a:r>
            <a:endParaRPr lang="ru-RU" b="1"/>
          </a:p>
        </p:txBody>
      </p:sp>
      <p:pic>
        <p:nvPicPr>
          <p:cNvPr id="50180" name="Picture 6" descr="зяблик 2"/>
          <p:cNvPicPr>
            <a:picLocks noChangeAspect="1" noChangeArrowheads="1"/>
          </p:cNvPicPr>
          <p:nvPr/>
        </p:nvPicPr>
        <p:blipFill>
          <a:blip r:embed="rId7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600200" y="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8" action="ppaction://hlinksldjump"/>
              </a:rPr>
              <a:t>зяблик</a:t>
            </a:r>
            <a:endParaRPr lang="ru-RU" b="1"/>
          </a:p>
        </p:txBody>
      </p:sp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5791200" y="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rId9" action="ppaction://hlinksldjump"/>
              </a:rPr>
              <a:t>совиные</a:t>
            </a:r>
            <a:endParaRPr lang="ru-RU" b="1"/>
          </a:p>
        </p:txBody>
      </p:sp>
      <p:pic>
        <p:nvPicPr>
          <p:cNvPr id="50183" name="Picture 10" descr="трясогузка"/>
          <p:cNvPicPr>
            <a:picLocks noChangeAspect="1" noChangeArrowheads="1"/>
          </p:cNvPicPr>
          <p:nvPr/>
        </p:nvPicPr>
        <p:blipFill>
          <a:blip r:embed="rId10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2667000" y="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rId11" action="ppaction://hlinksldjump"/>
              </a:rPr>
              <a:t>трясогузковые</a:t>
            </a:r>
            <a:endParaRPr lang="ru-RU" b="1"/>
          </a:p>
        </p:txBody>
      </p:sp>
      <p:pic>
        <p:nvPicPr>
          <p:cNvPr id="50185" name="Picture 12" descr="сизая чайка 2"/>
          <p:cNvPicPr>
            <a:picLocks noChangeAspect="1" noChangeArrowheads="1"/>
          </p:cNvPicPr>
          <p:nvPr/>
        </p:nvPicPr>
        <p:blipFill>
          <a:blip r:embed="rId12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86" name="Text Box 13"/>
          <p:cNvSpPr txBox="1">
            <a:spLocks noChangeArrowheads="1"/>
          </p:cNvSpPr>
          <p:nvPr/>
        </p:nvSpPr>
        <p:spPr bwMode="auto">
          <a:xfrm>
            <a:off x="2819400" y="1143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rId13" action="ppaction://hlinksldjump"/>
              </a:rPr>
              <a:t>чайковые</a:t>
            </a:r>
            <a:endParaRPr lang="ru-RU" b="1"/>
          </a:p>
        </p:txBody>
      </p:sp>
      <p:sp>
        <p:nvSpPr>
          <p:cNvPr id="50187" name="Text Box 15"/>
          <p:cNvSpPr txBox="1">
            <a:spLocks noChangeArrowheads="1"/>
          </p:cNvSpPr>
          <p:nvPr/>
        </p:nvSpPr>
        <p:spPr bwMode="auto">
          <a:xfrm>
            <a:off x="4495800" y="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rId14" action="ppaction://hlinksldjump"/>
              </a:rPr>
              <a:t>синицы</a:t>
            </a:r>
            <a:endParaRPr lang="ru-RU" b="1"/>
          </a:p>
        </p:txBody>
      </p:sp>
      <p:sp>
        <p:nvSpPr>
          <p:cNvPr id="50188" name="Text Box 19"/>
          <p:cNvSpPr txBox="1">
            <a:spLocks noChangeArrowheads="1"/>
          </p:cNvSpPr>
          <p:nvPr/>
        </p:nvSpPr>
        <p:spPr bwMode="auto">
          <a:xfrm>
            <a:off x="1524000" y="1066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rId15" action="ppaction://hlinksldjump"/>
              </a:rPr>
              <a:t>дятловые</a:t>
            </a:r>
            <a:endParaRPr lang="ru-RU" b="1"/>
          </a:p>
        </p:txBody>
      </p:sp>
      <p:pic>
        <p:nvPicPr>
          <p:cNvPr id="50189" name="Picture 20" descr="Derev_Last+"/>
          <p:cNvPicPr>
            <a:picLocks noChangeAspect="1" noChangeArrowheads="1"/>
          </p:cNvPicPr>
          <p:nvPr/>
        </p:nvPicPr>
        <p:blipFill>
          <a:blip r:embed="rId16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14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90" name="Text Box 21"/>
          <p:cNvSpPr txBox="1">
            <a:spLocks noChangeArrowheads="1"/>
          </p:cNvSpPr>
          <p:nvPr/>
        </p:nvSpPr>
        <p:spPr bwMode="auto">
          <a:xfrm>
            <a:off x="5410200" y="1219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rId17" action="ppaction://hlinksldjump"/>
              </a:rPr>
              <a:t>ласточковые</a:t>
            </a:r>
            <a:endParaRPr lang="ru-RU" b="1"/>
          </a:p>
        </p:txBody>
      </p:sp>
      <p:sp>
        <p:nvSpPr>
          <p:cNvPr id="50191" name="Text Box 23"/>
          <p:cNvSpPr txBox="1">
            <a:spLocks noChangeArrowheads="1"/>
          </p:cNvSpPr>
          <p:nvPr/>
        </p:nvSpPr>
        <p:spPr bwMode="auto">
          <a:xfrm>
            <a:off x="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вороновые</a:t>
            </a:r>
            <a:endParaRPr lang="ru-RU" b="1"/>
          </a:p>
        </p:txBody>
      </p:sp>
      <p:pic>
        <p:nvPicPr>
          <p:cNvPr id="50192" name="Picture 24" descr="бекас 5"/>
          <p:cNvPicPr>
            <a:picLocks noChangeAspect="1" noChangeArrowheads="1"/>
          </p:cNvPicPr>
          <p:nvPr/>
        </p:nvPicPr>
        <p:blipFill>
          <a:blip r:embed="rId18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93" name="Text Box 25"/>
          <p:cNvSpPr txBox="1">
            <a:spLocks noChangeArrowheads="1"/>
          </p:cNvSpPr>
          <p:nvPr/>
        </p:nvSpPr>
        <p:spPr bwMode="auto">
          <a:xfrm>
            <a:off x="1524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бекасовые</a:t>
            </a:r>
            <a:endParaRPr lang="ru-RU" b="1"/>
          </a:p>
        </p:txBody>
      </p:sp>
      <p:pic>
        <p:nvPicPr>
          <p:cNvPr id="50194" name="Picture 26" descr="овсянка-крошка"/>
          <p:cNvPicPr>
            <a:picLocks noChangeAspect="1" noChangeArrowheads="1"/>
          </p:cNvPicPr>
          <p:nvPr/>
        </p:nvPicPr>
        <p:blipFill>
          <a:blip r:embed="rId19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95" name="Text Box 27"/>
          <p:cNvSpPr txBox="1">
            <a:spLocks noChangeArrowheads="1"/>
          </p:cNvSpPr>
          <p:nvPr/>
        </p:nvSpPr>
        <p:spPr bwMode="auto">
          <a:xfrm>
            <a:off x="7162800" y="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овсянковые</a:t>
            </a:r>
            <a:endParaRPr lang="ru-RU" b="1"/>
          </a:p>
        </p:txBody>
      </p:sp>
      <p:pic>
        <p:nvPicPr>
          <p:cNvPr id="50196" name="Picture 28" descr="белая куропатка"/>
          <p:cNvPicPr>
            <a:picLocks noChangeAspect="1" noChangeArrowheads="1"/>
          </p:cNvPicPr>
          <p:nvPr/>
        </p:nvPicPr>
        <p:blipFill>
          <a:blip r:embed="rId20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219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197" name="Text Box 29"/>
          <p:cNvSpPr txBox="1">
            <a:spLocks noChangeArrowheads="1"/>
          </p:cNvSpPr>
          <p:nvPr/>
        </p:nvSpPr>
        <p:spPr bwMode="auto">
          <a:xfrm>
            <a:off x="5410200" y="2438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куропатка</a:t>
            </a:r>
            <a:endParaRPr lang="ru-RU" b="1"/>
          </a:p>
        </p:txBody>
      </p:sp>
      <p:sp>
        <p:nvSpPr>
          <p:cNvPr id="50198" name="Text Box 31"/>
          <p:cNvSpPr txBox="1">
            <a:spLocks noChangeArrowheads="1"/>
          </p:cNvSpPr>
          <p:nvPr/>
        </p:nvSpPr>
        <p:spPr bwMode="auto">
          <a:xfrm>
            <a:off x="7620000" y="37338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орлан-белохвост </a:t>
            </a:r>
            <a:r>
              <a:rPr lang="ru-RU" b="1"/>
              <a:t> </a:t>
            </a:r>
          </a:p>
        </p:txBody>
      </p:sp>
      <p:pic>
        <p:nvPicPr>
          <p:cNvPr id="50200" name="Picture 32" descr="обыкновенная горихвостка"/>
          <p:cNvPicPr>
            <a:picLocks noChangeAspect="1" noChangeArrowheads="1"/>
          </p:cNvPicPr>
          <p:nvPr/>
        </p:nvPicPr>
        <p:blipFill>
          <a:blip r:embed="rId21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9096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горихвостка</a:t>
            </a:r>
            <a:endParaRPr lang="ru-RU" b="1"/>
          </a:p>
        </p:txBody>
      </p:sp>
      <p:pic>
        <p:nvPicPr>
          <p:cNvPr id="50202" name="Picture 34" descr="поползень"/>
          <p:cNvPicPr>
            <a:picLocks noChangeAspect="1" noChangeArrowheads="1"/>
          </p:cNvPicPr>
          <p:nvPr/>
        </p:nvPicPr>
        <p:blipFill>
          <a:blip r:embed="rId22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0" y="3733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поползень</a:t>
            </a:r>
            <a:endParaRPr lang="ru-RU" b="1"/>
          </a:p>
        </p:txBody>
      </p:sp>
      <p:pic>
        <p:nvPicPr>
          <p:cNvPr id="50204" name="Picture 36" descr="Sviristeli"/>
          <p:cNvPicPr>
            <a:picLocks noChangeAspect="1" noChangeArrowheads="1"/>
          </p:cNvPicPr>
          <p:nvPr/>
        </p:nvPicPr>
        <p:blipFill>
          <a:blip r:embed="rId2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1066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371600" y="3657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свиристель</a:t>
            </a:r>
            <a:endParaRPr lang="ru-RU" b="1"/>
          </a:p>
        </p:txBody>
      </p:sp>
      <p:pic>
        <p:nvPicPr>
          <p:cNvPr id="50206" name="Picture 38" descr="vip3i"/>
          <p:cNvPicPr>
            <a:picLocks noChangeAspect="1" noChangeArrowheads="1"/>
          </p:cNvPicPr>
          <p:nvPr/>
        </p:nvPicPr>
        <p:blipFill>
          <a:blip r:embed="rId2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600200"/>
            <a:ext cx="754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8153400" y="1219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выпь</a:t>
            </a:r>
            <a:endParaRPr lang="ru-RU" b="1"/>
          </a:p>
        </p:txBody>
      </p:sp>
      <p:pic>
        <p:nvPicPr>
          <p:cNvPr id="443434" name="kanyuk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25">
            <a:lum contrast="12000"/>
          </a:blip>
          <a:srcRect/>
          <a:stretch>
            <a:fillRect/>
          </a:stretch>
        </p:blipFill>
        <p:spPr bwMode="auto">
          <a:xfrm>
            <a:off x="4267200" y="26670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208" name="Text Box 43"/>
          <p:cNvSpPr txBox="1">
            <a:spLocks noChangeArrowheads="1"/>
          </p:cNvSpPr>
          <p:nvPr/>
        </p:nvSpPr>
        <p:spPr bwMode="auto">
          <a:xfrm>
            <a:off x="4191000" y="2286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канюки</a:t>
            </a:r>
            <a:endParaRPr lang="ru-RU" b="1"/>
          </a:p>
        </p:txBody>
      </p:sp>
      <p:pic>
        <p:nvPicPr>
          <p:cNvPr id="50210" name="Picture 44" descr="средний кроншнеп"/>
          <p:cNvPicPr>
            <a:picLocks noChangeAspect="1" noChangeArrowheads="1"/>
          </p:cNvPicPr>
          <p:nvPr/>
        </p:nvPicPr>
        <p:blipFill>
          <a:blip r:embed="rId26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2895600" y="2209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кроншнеп</a:t>
            </a:r>
            <a:endParaRPr lang="ru-RU" b="1"/>
          </a:p>
        </p:txBody>
      </p:sp>
      <p:pic>
        <p:nvPicPr>
          <p:cNvPr id="50212" name="Picture 46" descr="пеночка-аловка 2"/>
          <p:cNvPicPr>
            <a:picLocks noChangeAspect="1" noChangeArrowheads="1"/>
          </p:cNvPicPr>
          <p:nvPr/>
        </p:nvPicPr>
        <p:blipFill>
          <a:blip r:embed="rId27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990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2971800" y="3429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пеночки</a:t>
            </a:r>
            <a:endParaRPr lang="ru-RU" b="1"/>
          </a:p>
        </p:txBody>
      </p:sp>
      <p:pic>
        <p:nvPicPr>
          <p:cNvPr id="50214" name="Picture 48" descr="варакушка 5"/>
          <p:cNvPicPr>
            <a:picLocks noChangeAspect="1" noChangeArrowheads="1"/>
          </p:cNvPicPr>
          <p:nvPr/>
        </p:nvPicPr>
        <p:blipFill>
          <a:blip r:embed="rId28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6172200" y="3657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варакушка</a:t>
            </a:r>
            <a:endParaRPr lang="ru-RU" b="1"/>
          </a:p>
        </p:txBody>
      </p:sp>
      <p:pic>
        <p:nvPicPr>
          <p:cNvPr id="50216" name="Picture 50" descr="соловей-красношейка 3"/>
          <p:cNvPicPr>
            <a:picLocks noChangeAspect="1" noChangeArrowheads="1"/>
          </p:cNvPicPr>
          <p:nvPr/>
        </p:nvPicPr>
        <p:blipFill>
          <a:blip r:embed="rId29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4267200" y="3276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соловей</a:t>
            </a:r>
            <a:endParaRPr lang="ru-RU" b="1"/>
          </a:p>
        </p:txBody>
      </p:sp>
      <p:pic>
        <p:nvPicPr>
          <p:cNvPr id="50218" name="Picture 52" descr="черныш"/>
          <p:cNvPicPr>
            <a:picLocks noChangeAspect="1" noChangeArrowheads="1"/>
          </p:cNvPicPr>
          <p:nvPr/>
        </p:nvPicPr>
        <p:blipFill>
          <a:blip r:embed="rId30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99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2514600" y="4495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черныш</a:t>
            </a:r>
            <a:endParaRPr lang="ru-RU" b="1"/>
          </a:p>
        </p:txBody>
      </p:sp>
      <p:pic>
        <p:nvPicPr>
          <p:cNvPr id="50220" name="Picture 54" descr="Chibis"/>
          <p:cNvPicPr>
            <a:picLocks noChangeAspect="1" noChangeArrowheads="1"/>
          </p:cNvPicPr>
          <p:nvPr/>
        </p:nvPicPr>
        <p:blipFill>
          <a:blip r:embed="rId31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914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1371600" y="47244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чибис</a:t>
            </a:r>
            <a:endParaRPr lang="ru-RU" b="1"/>
          </a:p>
        </p:txBody>
      </p:sp>
      <p:pic>
        <p:nvPicPr>
          <p:cNvPr id="50222" name="Picture 56" descr="теерев 3"/>
          <p:cNvPicPr>
            <a:picLocks noChangeAspect="1" noChangeArrowheads="1"/>
          </p:cNvPicPr>
          <p:nvPr/>
        </p:nvPicPr>
        <p:blipFill>
          <a:blip r:embed="rId32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962400" y="4495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тетерев</a:t>
            </a:r>
            <a:endParaRPr lang="ru-RU" b="1"/>
          </a:p>
        </p:txBody>
      </p:sp>
      <p:pic>
        <p:nvPicPr>
          <p:cNvPr id="50224" name="Picture 58" descr="скопа"/>
          <p:cNvPicPr>
            <a:picLocks noChangeAspect="1" noChangeArrowheads="1"/>
          </p:cNvPicPr>
          <p:nvPr/>
        </p:nvPicPr>
        <p:blipFill>
          <a:blip r:embed="rId3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995988"/>
            <a:ext cx="1066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7924800" y="5638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скопа</a:t>
            </a:r>
            <a:endParaRPr lang="ru-RU" b="1"/>
          </a:p>
        </p:txBody>
      </p:sp>
      <p:pic>
        <p:nvPicPr>
          <p:cNvPr id="50226" name="Picture 60" descr="Skvorets"/>
          <p:cNvPicPr>
            <a:picLocks noChangeAspect="1" noChangeArrowheads="1"/>
          </p:cNvPicPr>
          <p:nvPr/>
        </p:nvPicPr>
        <p:blipFill>
          <a:blip r:embed="rId34" cstate="screen">
            <a:lum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6019800"/>
            <a:ext cx="10668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4" name="Text Box 61"/>
          <p:cNvSpPr txBox="1">
            <a:spLocks noChangeArrowheads="1"/>
          </p:cNvSpPr>
          <p:nvPr/>
        </p:nvSpPr>
        <p:spPr bwMode="auto">
          <a:xfrm>
            <a:off x="2590800" y="5638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скворцы</a:t>
            </a:r>
            <a:endParaRPr lang="ru-RU" b="1"/>
          </a:p>
        </p:txBody>
      </p:sp>
      <p:pic>
        <p:nvPicPr>
          <p:cNvPr id="50228" name="Picture 62" descr="кукушка"/>
          <p:cNvPicPr>
            <a:picLocks noChangeAspect="1" noChangeArrowheads="1"/>
          </p:cNvPicPr>
          <p:nvPr/>
        </p:nvPicPr>
        <p:blipFill>
          <a:blip r:embed="rId3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9906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4267200" y="10668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кукушка</a:t>
            </a:r>
            <a:endParaRPr lang="ru-RU" b="1"/>
          </a:p>
        </p:txBody>
      </p:sp>
      <p:pic>
        <p:nvPicPr>
          <p:cNvPr id="50229" name="Picture 64" descr="голубь 2"/>
          <p:cNvPicPr>
            <a:picLocks noChangeAspect="1" noChangeArrowheads="1" noCrop="1"/>
          </p:cNvPicPr>
          <p:nvPr/>
        </p:nvPicPr>
        <p:blipFill>
          <a:blip r:embed="rId36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1066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30" name="Text Box 65"/>
          <p:cNvSpPr txBox="1">
            <a:spLocks noChangeArrowheads="1"/>
          </p:cNvSpPr>
          <p:nvPr/>
        </p:nvSpPr>
        <p:spPr bwMode="auto">
          <a:xfrm>
            <a:off x="7620000" y="5257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голубиные</a:t>
            </a:r>
            <a:endParaRPr lang="ru-RU" b="1"/>
          </a:p>
        </p:txBody>
      </p:sp>
      <p:pic>
        <p:nvPicPr>
          <p:cNvPr id="50232" name="Picture 66" descr="камышовка"/>
          <p:cNvPicPr>
            <a:picLocks noChangeAspect="1" noChangeArrowheads="1"/>
          </p:cNvPicPr>
          <p:nvPr/>
        </p:nvPicPr>
        <p:blipFill>
          <a:blip r:embed="rId37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" name="Text Box 67"/>
          <p:cNvSpPr txBox="1">
            <a:spLocks noChangeArrowheads="1"/>
          </p:cNvSpPr>
          <p:nvPr/>
        </p:nvSpPr>
        <p:spPr bwMode="auto">
          <a:xfrm>
            <a:off x="1143000" y="6491288"/>
            <a:ext cx="160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камышовка</a:t>
            </a:r>
            <a:endParaRPr lang="ru-RU" b="1"/>
          </a:p>
        </p:txBody>
      </p:sp>
      <p:pic>
        <p:nvPicPr>
          <p:cNvPr id="443460" name="gluhar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38">
            <a:lum contrast="18000"/>
          </a:blip>
          <a:srcRect/>
          <a:stretch>
            <a:fillRect/>
          </a:stretch>
        </p:blipFill>
        <p:spPr bwMode="auto">
          <a:xfrm>
            <a:off x="6477000" y="5486400"/>
            <a:ext cx="1143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0234" name="Text Box 69"/>
          <p:cNvSpPr txBox="1">
            <a:spLocks noChangeArrowheads="1"/>
          </p:cNvSpPr>
          <p:nvPr/>
        </p:nvSpPr>
        <p:spPr bwMode="auto">
          <a:xfrm>
            <a:off x="6553200" y="5105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глухарь</a:t>
            </a:r>
            <a:endParaRPr lang="ru-RU" b="1"/>
          </a:p>
        </p:txBody>
      </p:sp>
      <p:pic>
        <p:nvPicPr>
          <p:cNvPr id="50236" name="Picture 70" descr="снегирь"/>
          <p:cNvPicPr>
            <a:picLocks noChangeAspect="1" noChangeArrowheads="1"/>
          </p:cNvPicPr>
          <p:nvPr/>
        </p:nvPicPr>
        <p:blipFill>
          <a:blip r:embed="rId39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7" name="Text Box 71"/>
          <p:cNvSpPr txBox="1">
            <a:spLocks noChangeArrowheads="1"/>
          </p:cNvSpPr>
          <p:nvPr/>
        </p:nvSpPr>
        <p:spPr bwMode="auto">
          <a:xfrm>
            <a:off x="7010400" y="2133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снегирь</a:t>
            </a:r>
            <a:endParaRPr lang="ru-RU" b="1"/>
          </a:p>
        </p:txBody>
      </p:sp>
      <p:pic>
        <p:nvPicPr>
          <p:cNvPr id="50238" name="Picture 72" descr="белокрылый клест 3"/>
          <p:cNvPicPr>
            <a:picLocks noChangeAspect="1" noChangeArrowheads="1"/>
          </p:cNvPicPr>
          <p:nvPr/>
        </p:nvPicPr>
        <p:blipFill>
          <a:blip r:embed="rId40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8" name="Text Box 7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86200" y="5562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клесты</a:t>
            </a:r>
            <a:endParaRPr lang="ru-RU" b="1"/>
          </a:p>
        </p:txBody>
      </p:sp>
      <p:sp>
        <p:nvSpPr>
          <p:cNvPr id="50239" name="Text Box 74"/>
          <p:cNvSpPr txBox="1">
            <a:spLocks noChangeArrowheads="1"/>
          </p:cNvSpPr>
          <p:nvPr/>
        </p:nvSpPr>
        <p:spPr bwMode="auto">
          <a:xfrm>
            <a:off x="5257800" y="64912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водоплавающие</a:t>
            </a:r>
            <a:endParaRPr lang="ru-RU" b="1"/>
          </a:p>
        </p:txBody>
      </p:sp>
      <p:pic>
        <p:nvPicPr>
          <p:cNvPr id="50240" name="Picture 75" descr="утка4"/>
          <p:cNvPicPr>
            <a:picLocks noChangeAspect="1" noChangeArrowheads="1" noCrop="1"/>
          </p:cNvPicPr>
          <p:nvPr/>
        </p:nvPicPr>
        <p:blipFill>
          <a:blip r:embed="rId41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715000"/>
            <a:ext cx="1295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2" name="Picture 76" descr="ворона"/>
          <p:cNvPicPr>
            <a:picLocks noChangeAspect="1" noChangeArrowheads="1" noCrop="1"/>
          </p:cNvPicPr>
          <p:nvPr/>
        </p:nvPicPr>
        <p:blipFill>
          <a:blip r:embed="rId42">
            <a:lum contrast="12000"/>
          </a:blip>
          <a:srcRect/>
          <a:stretch>
            <a:fillRect/>
          </a:stretch>
        </p:blipFill>
        <p:spPr bwMode="auto">
          <a:xfrm>
            <a:off x="152400" y="2971800"/>
            <a:ext cx="9906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" name="Picture 77" descr="сова 2"/>
          <p:cNvPicPr>
            <a:picLocks noChangeAspect="1" noChangeArrowheads="1" noCrop="1"/>
          </p:cNvPicPr>
          <p:nvPr/>
        </p:nvPicPr>
        <p:blipFill>
          <a:blip r:embed="rId4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9906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3" name="Picture 78" descr="дятел"/>
          <p:cNvPicPr>
            <a:picLocks noChangeAspect="1" noChangeArrowheads="1" noCrop="1"/>
          </p:cNvPicPr>
          <p:nvPr/>
        </p:nvPicPr>
        <p:blipFill>
          <a:blip r:embed="rId44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7318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471" name="Anim0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9248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46" name="Picture 80" descr="Коростель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1219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5105400" y="4572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коростель</a:t>
            </a:r>
            <a:endParaRPr lang="ru-RU" b="1"/>
          </a:p>
        </p:txBody>
      </p:sp>
      <p:sp>
        <p:nvSpPr>
          <p:cNvPr id="50247" name="Text Box 82"/>
          <p:cNvSpPr txBox="1">
            <a:spLocks noChangeArrowheads="1"/>
          </p:cNvSpPr>
          <p:nvPr/>
        </p:nvSpPr>
        <p:spPr bwMode="auto">
          <a:xfrm>
            <a:off x="152400" y="4876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hlinkClick r:id="" action="ppaction://noaction"/>
              </a:rPr>
              <a:t>стриж</a:t>
            </a:r>
            <a:endParaRPr lang="ru-RU" b="1"/>
          </a:p>
        </p:txBody>
      </p:sp>
      <p:pic>
        <p:nvPicPr>
          <p:cNvPr id="50249" name="Picture 83" descr="Стрижи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755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5" name="Picture 7" descr="большая синица 2"/>
          <p:cNvPicPr>
            <a:picLocks noChangeAspect="1" noChangeArrowheads="1"/>
          </p:cNvPicPr>
          <p:nvPr/>
        </p:nvPicPr>
        <p:blipFill>
          <a:blip r:embed="rId48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6" name="Picture 6" descr="C:\Documents and Settings\Администратор\Мои документы\Югра\Картинки\Птицы\орлан-белохвост 7.jpg"/>
          <p:cNvPicPr>
            <a:picLocks noChangeAspect="1" noChangeArrowheads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1261241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26521032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3434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3460"/>
                </p:tgtEl>
              </p:cMediaNode>
            </p:video>
            <p:audio>
              <p:cMediaNode>
                <p:cTn id="4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347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3200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hlinkClick r:id="rId3" action="ppaction://hlinksldjump"/>
              </a:rPr>
              <a:t>Воробьи</a:t>
            </a:r>
            <a:r>
              <a:rPr lang="ru-RU" sz="4000" smtClean="0">
                <a:hlinkClick r:id="rId3" action="ppaction://hlinksldjump"/>
              </a:rPr>
              <a:t> </a:t>
            </a:r>
            <a:endParaRPr lang="ru-RU" sz="4000" smtClean="0"/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5334000" y="38100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/>
              <a:t>В серой шубке перовой</a:t>
            </a:r>
          </a:p>
          <a:p>
            <a:pPr eaLnBrk="1" hangingPunct="1"/>
            <a:r>
              <a:rPr lang="ru-RU"/>
              <a:t>И в морозы он герой,</a:t>
            </a:r>
          </a:p>
          <a:p>
            <a:pPr eaLnBrk="1" hangingPunct="1"/>
            <a:r>
              <a:rPr lang="ru-RU"/>
              <a:t>Скачет, на лету резвится,</a:t>
            </a:r>
          </a:p>
          <a:p>
            <a:pPr eaLnBrk="1" hangingPunct="1"/>
            <a:r>
              <a:rPr lang="ru-RU"/>
              <a:t>Не орел, в все же птица.</a:t>
            </a:r>
          </a:p>
        </p:txBody>
      </p:sp>
      <p:pic>
        <p:nvPicPr>
          <p:cNvPr id="425990" name="vorob02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001000" y="5715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91" name="Picture 7" descr="0065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77788" y="1143000"/>
            <a:ext cx="4570412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5992" name="Picture 8" descr="воробей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221932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5993" name="Picture 9" descr="воробей 2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152400" y="44196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3276600" y="4343400"/>
            <a:ext cx="5715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Пожалуй, самая знаменитая птица – обыкновенный домовый воробей, его знают все. Телосложение плотное, голова округлая, шея короткая, клюв конический. По земле передвигается прыжками. Свои гнезда устраивает в самых различных местах в пределах населенных пунктов или поблизости от них. Основу питания составляют растительные корма, а весной – частично насекомые.</a:t>
            </a:r>
          </a:p>
        </p:txBody>
      </p:sp>
    </p:spTree>
    <p:extLst>
      <p:ext uri="{BB962C8B-B14F-4D97-AF65-F5344CB8AC3E}">
        <p14:creationId xmlns:p14="http://schemas.microsoft.com/office/powerpoint/2010/main" val="67502856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425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5990"/>
                </p:tgtEl>
              </p:cMediaNode>
            </p:audio>
          </p:childTnLst>
        </p:cTn>
      </p:par>
    </p:tnLst>
    <p:bldLst>
      <p:bldP spid="425988" grpId="0"/>
      <p:bldP spid="425989" grpId="0"/>
      <p:bldP spid="4259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3048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Зяблик</a:t>
            </a:r>
            <a:r>
              <a:rPr lang="ru-RU" dirty="0" smtClean="0"/>
              <a:t> </a:t>
            </a:r>
          </a:p>
        </p:txBody>
      </p:sp>
      <p:pic>
        <p:nvPicPr>
          <p:cNvPr id="436229" name="Picture 5" descr="зяблик 2"/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49363"/>
            <a:ext cx="4191000" cy="317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6230" name="Picture 6" descr="зяблик 3"/>
          <p:cNvPicPr>
            <a:picLocks noChangeAspect="1" noChangeArrowheads="1"/>
          </p:cNvPicPr>
          <p:nvPr/>
        </p:nvPicPr>
        <p:blipFill>
          <a:blip r:embed="rId3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156686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6231" name="Picture 7" descr="зяблик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762000" y="472440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6232" name="Picture 8" descr="зяблик 4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638" y="381000"/>
            <a:ext cx="2916237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4953000" y="3810000"/>
            <a:ext cx="4038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Поселяется в смешанных и местами в лиственных лесах, сосновых борах и городских садах. Зяблик – зерноядная птица, питающаяся семенами различных древесных и кустарниковых пород, сорняков и других растений. Приносит пользу, истребляя насекомых и уничтожая семена сорных растений. Подлежит охране.</a:t>
            </a:r>
          </a:p>
        </p:txBody>
      </p:sp>
    </p:spTree>
    <p:extLst>
      <p:ext uri="{BB962C8B-B14F-4D97-AF65-F5344CB8AC3E}">
        <p14:creationId xmlns:p14="http://schemas.microsoft.com/office/powerpoint/2010/main" val="1276614737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6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/>
      <p:bldP spid="436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smtClean="0">
                <a:hlinkClick r:id="rId3" action="ppaction://hlinksldjump"/>
              </a:rPr>
              <a:t>Зяблик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7" name="zyabli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7300"/>
            <a:ext cx="6654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255863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403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</TotalTime>
  <Words>1022</Words>
  <Application>Microsoft Office PowerPoint</Application>
  <PresentationFormat>Экран (4:3)</PresentationFormat>
  <Paragraphs>120</Paragraphs>
  <Slides>16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Птицы </vt:lpstr>
      <vt:lpstr>Презентация PowerPoint</vt:lpstr>
      <vt:lpstr>Презентация PowerPoint</vt:lpstr>
      <vt:lpstr>Презентация PowerPoint</vt:lpstr>
      <vt:lpstr>Лесные заповеди</vt:lpstr>
      <vt:lpstr>Презентация PowerPoint</vt:lpstr>
      <vt:lpstr>Воробьи </vt:lpstr>
      <vt:lpstr>Зяблик </vt:lpstr>
      <vt:lpstr>Зяблик </vt:lpstr>
      <vt:lpstr>Совиные</vt:lpstr>
      <vt:lpstr>Филин </vt:lpstr>
      <vt:lpstr>Трясогузковые</vt:lpstr>
      <vt:lpstr>Белая трясогузка</vt:lpstr>
      <vt:lpstr>Чайковые</vt:lpstr>
      <vt:lpstr>Синицы</vt:lpstr>
      <vt:lpstr>Дятловые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1</dc:creator>
  <cp:lastModifiedBy>1</cp:lastModifiedBy>
  <cp:revision>2</cp:revision>
  <dcterms:created xsi:type="dcterms:W3CDTF">2015-02-11T17:44:58Z</dcterms:created>
  <dcterms:modified xsi:type="dcterms:W3CDTF">2015-02-11T17:51:38Z</dcterms:modified>
</cp:coreProperties>
</file>