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E13DE-7574-478D-9F00-E4D14428F35B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E1E47-8106-4DFD-AD67-C95617FD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73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3CC3E73D-2740-4AB1-BA54-8A2805964963}" type="slidenum">
              <a:rPr lang="ru-RU" smtClean="0">
                <a:latin typeface="Arial" pitchFamily="34" charset="0"/>
              </a:rPr>
              <a:pPr eaLnBrk="1" hangingPunct="1"/>
              <a:t>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3D358A-7C44-4A4C-B330-6FCBBA3B566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D26002E-E9E6-43A1-84EB-E9C40F962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358A-7C44-4A4C-B330-6FCBBA3B566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002E-E9E6-43A1-84EB-E9C40F962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358A-7C44-4A4C-B330-6FCBBA3B566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002E-E9E6-43A1-84EB-E9C40F962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3D358A-7C44-4A4C-B330-6FCBBA3B566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002E-E9E6-43A1-84EB-E9C40F962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3D358A-7C44-4A4C-B330-6FCBBA3B566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D26002E-E9E6-43A1-84EB-E9C40F96255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3D358A-7C44-4A4C-B330-6FCBBA3B566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D26002E-E9E6-43A1-84EB-E9C40F962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3D358A-7C44-4A4C-B330-6FCBBA3B566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D26002E-E9E6-43A1-84EB-E9C40F9625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358A-7C44-4A4C-B330-6FCBBA3B566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002E-E9E6-43A1-84EB-E9C40F962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3D358A-7C44-4A4C-B330-6FCBBA3B566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D26002E-E9E6-43A1-84EB-E9C40F962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3D358A-7C44-4A4C-B330-6FCBBA3B566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D26002E-E9E6-43A1-84EB-E9C40F9625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3D358A-7C44-4A4C-B330-6FCBBA3B566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D26002E-E9E6-43A1-84EB-E9C40F9625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3D358A-7C44-4A4C-B330-6FCBBA3B566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D26002E-E9E6-43A1-84EB-E9C40F96255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6" Type="http://schemas.openxmlformats.org/officeDocument/2006/relationships/image" Target="../media/image17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5;&#1090;&#1080;&#1094;&#1099;\kanyuk.avi" TargetMode="Externa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46;&#1080;&#1074;&#1086;&#1090;&#1085;&#1099;&#1077;\&#1055;&#1090;&#1080;&#1094;&#1099;\dyatel.avi" TargetMode="External"/><Relationship Id="rId5" Type="http://schemas.openxmlformats.org/officeDocument/2006/relationships/image" Target="../media/image2.pn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5;&#1090;&#1080;&#1094;&#1099;\pr070.mpg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5;&#1090;&#1080;&#1094;&#1099;\a115.wav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5;&#1090;&#1080;&#1094;&#1099;\sor00s.wav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5;&#1090;&#1080;&#1094;&#1099;\ovs01.wav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Птицы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Демонстрационный материал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501317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Перевозчикова Альбина </a:t>
            </a:r>
            <a:r>
              <a:rPr lang="ru-RU" dirty="0" err="1" smtClean="0"/>
              <a:t>Акрамовна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793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3200400" cy="14620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smtClean="0">
                <a:solidFill>
                  <a:schemeClr val="bg1"/>
                </a:solidFill>
                <a:hlinkClick r:id="rId2" action="ppaction://hlinksldjump"/>
              </a:rPr>
              <a:t>Белая куропатка</a:t>
            </a:r>
            <a:endParaRPr lang="ru-RU" b="1" smtClean="0">
              <a:solidFill>
                <a:schemeClr val="bg1"/>
              </a:solidFill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52400" y="4826000"/>
            <a:ext cx="8839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Эти куропатки летом серые, этот наряд помогает им маскироваться на земле. Зимой становятся белыми. Понятно: маскируются зимой. Есть у этих куропаток и осенний наряд. А у самцов еще и весенний. Вообще белые куропатки – очень общительные птицы. Как только птенцы выбираются из гнезда, вся семья начинает кочевать и часто присоединяется к другим семьям. Они хорошо приспособлены к наземному образу жизни, хорошо бегают, прекрасно затаиваются и быстро отыскивают корм.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52400" y="0"/>
            <a:ext cx="30480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Очень многих удивляю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Тем, что я в лесном краю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Лишь одна из птиц меняю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Шубу на зиму свою.</a:t>
            </a:r>
          </a:p>
        </p:txBody>
      </p:sp>
      <p:pic>
        <p:nvPicPr>
          <p:cNvPr id="92167" name="Picture 7" descr="белая куропатка"/>
          <p:cNvPicPr>
            <a:picLocks noChangeAspect="1" noChangeArrowheads="1"/>
          </p:cNvPicPr>
          <p:nvPr/>
        </p:nvPicPr>
        <p:blipFill>
          <a:blip r:embed="rId3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2168" name="Picture 8" descr="белая куропатка 2"/>
          <p:cNvPicPr>
            <a:picLocks noChangeAspect="1" noChangeArrowheads="1"/>
          </p:cNvPicPr>
          <p:nvPr/>
        </p:nvPicPr>
        <p:blipFill>
          <a:blip r:embed="rId4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41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2169" name="Picture 9" descr="белая куропатка 3"/>
          <p:cNvPicPr>
            <a:picLocks noChangeAspect="1" noChangeArrowheads="1"/>
          </p:cNvPicPr>
          <p:nvPr/>
        </p:nvPicPr>
        <p:blipFill>
          <a:blip r:embed="rId5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74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1233609539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  <p:bldP spid="921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3200400" cy="1346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3300"/>
                </a:solidFill>
                <a:hlinkClick r:id="rId2" action="ppaction://hlinksldjump"/>
              </a:rPr>
              <a:t>Орлан-белохвост </a:t>
            </a:r>
            <a:r>
              <a:rPr lang="ru-RU" b="1" dirty="0" smtClean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0" y="1503363"/>
            <a:ext cx="3581400" cy="5354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/>
              <a:t>Очень красив, похож на орла, но с более широкими крыльями, мощным, очень высоким, обычно светло-желтым клювом, тяжелым машущим полетом. Взрослые особи бурые с более светлой брюшной стороной и головой, с белым хвостом. Предпочитает пойменные водоемы, прибрежные зоны больших озер. Гнезда устраивает на мощных деревьях. Кормится в основном рыбой, иногда охотится на ондатру, полевок, зайцев, белых куропаток, песцов, лисиц, преследует уток, гусей, казарок, чаек и куликов.</a:t>
            </a:r>
          </a:p>
        </p:txBody>
      </p:sp>
      <p:pic>
        <p:nvPicPr>
          <p:cNvPr id="1028" name="Picture 4" descr="C:\Documents and Settings\Администратор\Мои документы\Югра\Картинки\Птицы\орлан-белохвост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685800"/>
            <a:ext cx="2902227" cy="1828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0662" name="Picture 6" descr="C:\Documents and Settings\Администратор\Мои документы\Югра\Картинки\Птицы\орлан-белохвост 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2819400"/>
            <a:ext cx="5255172" cy="381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0663" name="Picture 7" descr="C:\Documents and Settings\Администратор\Мои документы\Югра\Картинки\Птицы\орлан-белохвост 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923706" cy="31718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25512799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4038600" cy="8524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C3300"/>
                </a:solidFill>
                <a:hlinkClick r:id="rId3" action="ppaction://hlinksldjump"/>
              </a:rPr>
              <a:t>Горихвостка</a:t>
            </a:r>
            <a:endParaRPr lang="ru-RU" dirty="0" smtClean="0">
              <a:solidFill>
                <a:srgbClr val="CC3300"/>
              </a:solidFill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0" y="4648200"/>
            <a:ext cx="914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У самца верх головы и спина пепельно-серые, лоб белый, бока и горло черные, крылья бурые, иногда с белым пятном, брюшко ярко-рыжее. Самцы окрашены ярче самок. Гнездится по окраинам темнохвойной тайги, в сосновых борах, на вырубках и гарях. Гнезда устраивает в дуплах, трещинах стволов, стен, под крышами строений, иногда на земле под прикрытием кустов. Питается в основном насекомыми, пауками, а осенью – плодами растений. Уничтожая массу насекомых-вредителей, является одной из самых полезных птиц лесных насаждений.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4876800" y="0"/>
            <a:ext cx="38862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/>
              <a:t>Ранним утром, полднем жарким,</a:t>
            </a:r>
          </a:p>
          <a:p>
            <a:pPr eaLnBrk="1" hangingPunct="1">
              <a:spcBef>
                <a:spcPts val="600"/>
              </a:spcBef>
            </a:pPr>
            <a:r>
              <a:rPr lang="ru-RU"/>
              <a:t>Перед самым вечерком</a:t>
            </a:r>
          </a:p>
          <a:p>
            <a:pPr eaLnBrk="1" hangingPunct="1">
              <a:spcBef>
                <a:spcPts val="600"/>
              </a:spcBef>
            </a:pPr>
            <a:r>
              <a:rPr lang="ru-RU"/>
              <a:t>Хвост мой вспыхивает ярко</a:t>
            </a:r>
          </a:p>
          <a:p>
            <a:pPr eaLnBrk="1" hangingPunct="1">
              <a:spcBef>
                <a:spcPts val="600"/>
              </a:spcBef>
            </a:pPr>
            <a:r>
              <a:rPr lang="ru-RU"/>
              <a:t>Золотистым огоньком.</a:t>
            </a:r>
          </a:p>
        </p:txBody>
      </p:sp>
      <p:pic>
        <p:nvPicPr>
          <p:cNvPr id="98310" name="Picture 6" descr="обыкновенная горихвостка"/>
          <p:cNvPicPr>
            <a:picLocks noChangeAspect="1" noChangeArrowheads="1"/>
          </p:cNvPicPr>
          <p:nvPr/>
        </p:nvPicPr>
        <p:blipFill>
          <a:blip r:embed="rId4" cstate="screen">
            <a:lum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372265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8311" name="Picture 7" descr="обыкновенная горихвостка 2"/>
          <p:cNvPicPr>
            <a:picLocks noChangeAspect="1" noChangeArrowheads="1"/>
          </p:cNvPicPr>
          <p:nvPr/>
        </p:nvPicPr>
        <p:blipFill>
          <a:blip r:embed="rId5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926" y="1524000"/>
            <a:ext cx="473307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8312" name="GORI5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GORIH00S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2743200" y="5105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409563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9" dur="1" fill="hold"/>
                                        <p:tgtEl>
                                          <p:spTgt spid="983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300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12"/>
                </p:tgtEl>
              </p:cMediaNode>
            </p:audio>
          </p:childTnLst>
        </p:cTn>
      </p:par>
    </p:tnLst>
    <p:bldLst>
      <p:bldP spid="98306" grpId="0"/>
      <p:bldP spid="98308" grpId="0"/>
      <p:bldP spid="983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672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smtClean="0">
                <a:solidFill>
                  <a:srgbClr val="CC3300"/>
                </a:solidFill>
                <a:hlinkClick r:id="rId2" action="ppaction://hlinksldjump"/>
              </a:rPr>
              <a:t>Поползень</a:t>
            </a:r>
            <a:r>
              <a:rPr lang="ru-RU" sz="5400" b="1" smtClean="0"/>
              <a:t> 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5638800" y="304800"/>
            <a:ext cx="33528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Мелкая лесная птица компактного телосложения, хвост короткий, прямой. Ноги короткие с цепкими когтями. Спинная сторона голубовато-серая, брюшная светлая, палевая или рыжая, через глаз проходит черная полоска. Гнездится во всех типах лесов. Гнездо в дупле дятла, обмазывает вход глиной, чтобы уменьшить отверстие, сделать его недоступным для хищников. Весной и летом основу питания составляют насекомые. Осенью регулярно поедает ягоды, зимой – семена деревьев. Приносит большую пользу, уничтожая насекомых – вредителей леса.</a:t>
            </a:r>
          </a:p>
        </p:txBody>
      </p:sp>
      <p:pic>
        <p:nvPicPr>
          <p:cNvPr id="100357" name="Picture 5" descr="поползень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2209800" y="11430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2709" name="Picture 5" descr="C:\Documents and Settings\Администратор\Мои документы\Югра\Картинки\Птицы\поползень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276600"/>
            <a:ext cx="4114800" cy="3429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2710" name="Picture 6" descr="C:\Documents and Settings\Администратор\Мои документы\Югра\Картинки\Птицы\поползень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057400"/>
            <a:ext cx="2514600" cy="18905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1702298855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38100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000" b="1" smtClean="0">
                <a:solidFill>
                  <a:srgbClr val="F0EC42"/>
                </a:solidFill>
                <a:hlinkClick r:id="rId2" action="ppaction://hlinksldjump"/>
              </a:rPr>
              <a:t>Свиристель</a:t>
            </a:r>
            <a:endParaRPr lang="ru-RU" sz="5000" b="1" smtClean="0">
              <a:solidFill>
                <a:srgbClr val="F0EC42"/>
              </a:solidFill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0" y="4826000"/>
            <a:ext cx="914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Птица размером со скворца, с густым пушистым оперением. Ноги короткие.  Кончики второстепенных маховых перьев превращены в маленькие ярко-красные пластинки. На горле черное пятно, на голове большой хохол серовато-розоватого цвета, крылья черноватые с желтыми черточками.  Гнездится в разреженных хвойных и смешанных лесах. Гнезда на деревьях. Птенцов выкармливает насекомыми, которых нередко ловит на лету, личинками, ягодами брусники, рябины, калины, шиповника. Свиристель – перелетная птица.</a:t>
            </a:r>
          </a:p>
        </p:txBody>
      </p:sp>
      <p:pic>
        <p:nvPicPr>
          <p:cNvPr id="102407" name="Picture 7" descr="свиристель"/>
          <p:cNvPicPr>
            <a:picLocks noChangeAspect="1" noChangeArrowheads="1"/>
          </p:cNvPicPr>
          <p:nvPr/>
        </p:nvPicPr>
        <p:blipFill>
          <a:blip r:embed="rId3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3734" name="Picture 6" descr="C:\Documents and Settings\Администратор\Мои документы\Югра\Картинки\Птицы\свиристель 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199" y="228600"/>
            <a:ext cx="2383155" cy="457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3735" name="Picture 7" descr="C:\Documents and Settings\Администратор\Мои документы\Югра\Картинки\Птицы\свиристель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066800"/>
            <a:ext cx="3216402" cy="3200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184882656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1024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86200" y="838200"/>
            <a:ext cx="25908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700" smtClean="0">
                <a:solidFill>
                  <a:srgbClr val="CC3300"/>
                </a:solidFill>
                <a:hlinkClick r:id="rId2" action="ppaction://hlinksldjump"/>
              </a:rPr>
              <a:t>Выпь</a:t>
            </a:r>
            <a:endParaRPr lang="ru-RU" sz="5700" smtClean="0">
              <a:solidFill>
                <a:srgbClr val="CC3300"/>
              </a:solidFill>
            </a:endParaRP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0" y="1371600"/>
            <a:ext cx="39624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Выпь – крупная плотного сложения цапля со сравнительно короткими ногами, большой головой, длинным тяжелым клювом и толстой шеей. Окраска защитная, охристая в пестринах. Клюв, ноги и голое пространство перед глазами зеленовато-желтые. Гнездится в наиболее труднодоступных и густых участках зарослей тростника, располагая гнездо на земле, на сплавинах у самой воды. Основу питания составляют мелкая рыба и земноводные. При опасности выпь затаивается, вытянув вверх шею, голову и клюв вертикально, стоя неподвижно, сливаясь с окружающей растительностью.  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152400" y="0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/>
              <a:t>Тонет рев в глухом болоте</a:t>
            </a:r>
          </a:p>
          <a:p>
            <a:pPr eaLnBrk="1" hangingPunct="1"/>
            <a:r>
              <a:rPr lang="ru-RU"/>
              <a:t>Теплым летним вечерком.</a:t>
            </a:r>
          </a:p>
          <a:p>
            <a:pPr eaLnBrk="1" hangingPunct="1"/>
            <a:r>
              <a:rPr lang="ru-RU"/>
              <a:t>Что за птицу все в народе</a:t>
            </a:r>
          </a:p>
          <a:p>
            <a:pPr eaLnBrk="1" hangingPunct="1"/>
            <a:r>
              <a:rPr lang="ru-RU"/>
              <a:t>Водяным зовут быком?</a:t>
            </a:r>
          </a:p>
        </p:txBody>
      </p:sp>
      <p:pic>
        <p:nvPicPr>
          <p:cNvPr id="104455" name="Picture 7" descr="vip3i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6781800" y="152400"/>
            <a:ext cx="225942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4758" name="Picture 6" descr="C:\Documents and Settings\Администратор\Мои документы\Югра\Картинки\Птицы\вып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743199"/>
            <a:ext cx="5014088" cy="39121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1710716768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  <p:bldP spid="104453" grpId="0"/>
      <p:bldP spid="1044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5060950" cy="485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0EC42"/>
                </a:solidFill>
                <a:hlinkClick r:id="rId3" action="ppaction://hlinksldjump"/>
              </a:rPr>
              <a:t>Канюки</a:t>
            </a:r>
            <a:endParaRPr lang="ru-RU" sz="4000" b="1" dirty="0" smtClean="0">
              <a:solidFill>
                <a:srgbClr val="F0EC42"/>
              </a:solidFill>
            </a:endParaRPr>
          </a:p>
        </p:txBody>
      </p:sp>
      <p:pic>
        <p:nvPicPr>
          <p:cNvPr id="8" name="kanyuk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166273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7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1085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pPr algn="ctr" eaLnBrk="1" hangingPunct="1"/>
            <a:r>
              <a:rPr lang="ru-RU" sz="5100" smtClean="0">
                <a:solidFill>
                  <a:srgbClr val="2A395C"/>
                </a:solidFill>
                <a:hlinkClick r:id="rId4" action="ppaction://hlinksldjump"/>
              </a:rPr>
              <a:t>Дятел</a:t>
            </a:r>
            <a:r>
              <a:rPr lang="ru-RU" sz="4300" smtClean="0">
                <a:solidFill>
                  <a:srgbClr val="2A395C"/>
                </a:solidFill>
                <a:hlinkClick r:id="rId4" action="ppaction://hlinksldjump"/>
              </a:rPr>
              <a:t> </a:t>
            </a:r>
            <a:endParaRPr lang="ru-RU" sz="4300" smtClean="0">
              <a:solidFill>
                <a:srgbClr val="2A395C"/>
              </a:solidFill>
            </a:endParaRPr>
          </a:p>
        </p:txBody>
      </p:sp>
      <p:pic>
        <p:nvPicPr>
          <p:cNvPr id="7" name="dyate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95361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242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47244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Ласточковые</a:t>
            </a:r>
          </a:p>
        </p:txBody>
      </p:sp>
      <p:pic>
        <p:nvPicPr>
          <p:cNvPr id="21516" name="Picture 12" descr="Ласточк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10200" y="1295400"/>
            <a:ext cx="3200400" cy="2791460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4549775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latin typeface="Arial" pitchFamily="34" charset="0"/>
              </a:rPr>
              <a:t>Короткий и широкий, особенно у основания, клюв, большой разрез рта, широкая грудь и изящное телосложение, крылья длинные, острые, приспособлены для быстрого длительного полета, так как питаются они почти исключительно насекомыми на лету. Ласточки могут ходить по земле и взлетать с нее, когда собирают материал для гнезда. Пьют и купаются на лету, пролетая над водой. Гнезда – полушаровидные или в виде фляжки – строят из комков грязи, смешанной со слюной, прилепляя их к скалам или стенам зданий, некоторые ласточки гнездятся в дуплах или норах.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562600" y="0"/>
            <a:ext cx="358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/>
              <a:t>Угадайте, что за птичка – </a:t>
            </a:r>
          </a:p>
          <a:p>
            <a:pPr eaLnBrk="1" hangingPunct="1"/>
            <a:r>
              <a:rPr lang="ru-RU"/>
              <a:t>Темненькая невеличка?</a:t>
            </a:r>
          </a:p>
          <a:p>
            <a:pPr eaLnBrk="1" hangingPunct="1"/>
            <a:r>
              <a:rPr lang="ru-RU"/>
              <a:t>Беленькая с живота, </a:t>
            </a:r>
          </a:p>
          <a:p>
            <a:pPr eaLnBrk="1" hangingPunct="1"/>
            <a:r>
              <a:rPr lang="ru-RU"/>
              <a:t>Хвост раздвинут в два хвоста.</a:t>
            </a:r>
          </a:p>
        </p:txBody>
      </p:sp>
      <p:pic>
        <p:nvPicPr>
          <p:cNvPr id="21511" name="Picture 7" descr="Derev_Last+"/>
          <p:cNvPicPr>
            <a:picLocks noChangeAspect="1" noChangeArrowheads="1"/>
          </p:cNvPicPr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36576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52400" y="3352800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деревенская ласточка</a:t>
            </a:r>
          </a:p>
        </p:txBody>
      </p:sp>
      <p:pic>
        <p:nvPicPr>
          <p:cNvPr id="21513" name="Picture 9" descr="Lastochki"/>
          <p:cNvPicPr>
            <a:picLocks noChangeAspect="1" noChangeArrowheads="1"/>
          </p:cNvPicPr>
          <p:nvPr/>
        </p:nvPicPr>
        <p:blipFill>
          <a:blip r:embed="rId4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2057400" cy="130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5715000" y="41148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береговые ласточки</a:t>
            </a:r>
          </a:p>
        </p:txBody>
      </p:sp>
    </p:spTree>
    <p:extLst>
      <p:ext uri="{BB962C8B-B14F-4D97-AF65-F5344CB8AC3E}">
        <p14:creationId xmlns:p14="http://schemas.microsoft.com/office/powerpoint/2010/main" val="357988501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  <p:bldP spid="21512" grpId="0"/>
      <p:bldP spid="215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152400"/>
            <a:ext cx="3581400" cy="944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sldjump"/>
              </a:rPr>
              <a:t>Ласточки</a:t>
            </a:r>
            <a:r>
              <a:rPr lang="ru-RU" sz="5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233483" name="pr070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25775"/>
            <a:ext cx="3048000" cy="2286000"/>
          </a:xfrm>
        </p:spPr>
      </p:pic>
    </p:spTree>
    <p:extLst>
      <p:ext uri="{BB962C8B-B14F-4D97-AF65-F5344CB8AC3E}">
        <p14:creationId xmlns:p14="http://schemas.microsoft.com/office/powerpoint/2010/main" val="275580007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9" fill="hold"/>
                                        <p:tgtEl>
                                          <p:spTgt spid="2334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3483"/>
                </p:tgtEl>
              </p:cMediaNode>
            </p:video>
          </p:childTnLst>
        </p:cTn>
      </p:par>
    </p:tnLst>
    <p:bldLst>
      <p:bldP spid="2334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11663" cy="928688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smtClean="0">
                <a:hlinkClick r:id="rId2" action="ppaction://hlinksldjump"/>
              </a:rPr>
              <a:t>Бекасовые</a:t>
            </a:r>
            <a:r>
              <a:rPr lang="ru-RU" smtClean="0"/>
              <a:t> 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4800600" y="3735388"/>
            <a:ext cx="4343400" cy="31226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rgbClr val="000000"/>
                </a:solidFill>
              </a:rPr>
              <a:t>Кулики серой или охристой, реже – рыжеватой, золотистой, черной или буроватой окраски с мелким рисунком, из темных пестрин и иногда светлых полос. Гнездятся в окрестностях водоемов, болот, на лугах, некоторые виды – в лесах. Почти все - перелетные птицы. Питаются в основном мелкими беспозвоночными, добывая пищу на мелководьях.</a:t>
            </a:r>
          </a:p>
        </p:txBody>
      </p:sp>
      <p:pic>
        <p:nvPicPr>
          <p:cNvPr id="90119" name="Picture 7" descr="бекас 3"/>
          <p:cNvPicPr>
            <a:picLocks noChangeAspect="1" noChangeArrowheads="1"/>
          </p:cNvPicPr>
          <p:nvPr/>
        </p:nvPicPr>
        <p:blipFill>
          <a:blip r:embed="rId3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452587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0120" name="Picture 8" descr="бекас 5"/>
          <p:cNvPicPr>
            <a:picLocks noChangeAspect="1" noChangeArrowheads="1"/>
          </p:cNvPicPr>
          <p:nvPr/>
        </p:nvPicPr>
        <p:blipFill>
          <a:blip r:embed="rId4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2826" y="1598220"/>
            <a:ext cx="3268058" cy="20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5562600" y="0"/>
            <a:ext cx="30480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Над цветущими полями</a:t>
            </a:r>
          </a:p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Я летать не устаю.</a:t>
            </a:r>
          </a:p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В темном небе вечерами</a:t>
            </a:r>
          </a:p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Хорошо хвостом пою.</a:t>
            </a:r>
          </a:p>
        </p:txBody>
      </p:sp>
      <p:pic>
        <p:nvPicPr>
          <p:cNvPr id="90122" name="Picture 10" descr="бекас"/>
          <p:cNvPicPr>
            <a:picLocks noChangeAspect="1" noChangeArrowheads="1"/>
          </p:cNvPicPr>
          <p:nvPr/>
        </p:nvPicPr>
        <p:blipFill>
          <a:blip r:embed="rId5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063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9141244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7" grpId="0" animBg="1"/>
      <p:bldP spid="90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3725863" cy="776288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folHlink"/>
                </a:solidFill>
              </a:rPr>
              <a:t>Вороновые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4953000" y="152400"/>
            <a:ext cx="4191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К вороновым относятся наиболее крупные представители отряда. Самцы крупнее самок. Гнезда вьют на деревьях, кустарниках, в дуплах, в постройках человека. Пища животного и растительного происхождения, многие питаются отбросами вблизи жилья человека.</a:t>
            </a:r>
          </a:p>
        </p:txBody>
      </p:sp>
      <p:pic>
        <p:nvPicPr>
          <p:cNvPr id="96262" name="Picture 6" descr="кедровка 4"/>
          <p:cNvPicPr>
            <a:picLocks noChangeAspect="1" noChangeArrowheads="1"/>
          </p:cNvPicPr>
          <p:nvPr/>
        </p:nvPicPr>
        <p:blipFill>
          <a:blip r:embed="rId2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31527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6629400" y="30480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кедровка</a:t>
            </a:r>
          </a:p>
        </p:txBody>
      </p:sp>
      <p:pic>
        <p:nvPicPr>
          <p:cNvPr id="96264" name="Picture 8" descr="Sorochonok"/>
          <p:cNvPicPr>
            <a:picLocks noChangeAspect="1" noChangeArrowheads="1"/>
          </p:cNvPicPr>
          <p:nvPr/>
        </p:nvPicPr>
        <p:blipFill>
          <a:blip r:embed="rId3" cstate="screen">
            <a:lum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29733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6265" name="Picture 9" descr="серая ворона"/>
          <p:cNvPicPr>
            <a:picLocks noChangeAspect="1" noChangeArrowheads="1"/>
          </p:cNvPicPr>
          <p:nvPr/>
        </p:nvPicPr>
        <p:blipFill>
          <a:blip r:embed="rId4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2971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6266" name="Picture 10" descr="сойка"/>
          <p:cNvPicPr>
            <a:picLocks noChangeAspect="1" noChangeArrowheads="1"/>
          </p:cNvPicPr>
          <p:nvPr/>
        </p:nvPicPr>
        <p:blipFill>
          <a:blip r:embed="rId5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990600" y="5181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сорока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3048000" y="7620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сойка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3429000" y="35814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серая ворона</a:t>
            </a:r>
          </a:p>
        </p:txBody>
      </p:sp>
    </p:spTree>
    <p:extLst>
      <p:ext uri="{BB962C8B-B14F-4D97-AF65-F5344CB8AC3E}">
        <p14:creationId xmlns:p14="http://schemas.microsoft.com/office/powerpoint/2010/main" val="213076360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1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61" grpId="0"/>
      <p:bldP spid="96263" grpId="0"/>
      <p:bldP spid="96267" grpId="0"/>
      <p:bldP spid="96268" grpId="0"/>
      <p:bldP spid="962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2286000" cy="1371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9900"/>
                </a:solidFill>
              </a:rPr>
              <a:t>Серая </a:t>
            </a:r>
            <a:br>
              <a:rPr lang="ru-RU" sz="4000" b="1" smtClean="0">
                <a:solidFill>
                  <a:srgbClr val="FF9900"/>
                </a:solidFill>
              </a:rPr>
            </a:br>
            <a:r>
              <a:rPr lang="ru-RU" sz="4000" b="1" smtClean="0">
                <a:solidFill>
                  <a:srgbClr val="FF9900"/>
                </a:solidFill>
              </a:rPr>
              <a:t>ворона</a:t>
            </a:r>
          </a:p>
        </p:txBody>
      </p:sp>
      <p:pic>
        <p:nvPicPr>
          <p:cNvPr id="250885" name="Picture 5" descr="серая ворона"/>
          <p:cNvPicPr>
            <a:picLocks noChangeAspect="1" noChangeArrowheads="1"/>
          </p:cNvPicPr>
          <p:nvPr/>
        </p:nvPicPr>
        <p:blipFill>
          <a:blip r:embed="rId3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4953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50886" name="Picture 6" descr="Ворона"/>
          <p:cNvPicPr>
            <a:picLocks noChangeAspect="1" noChangeArrowheads="1"/>
          </p:cNvPicPr>
          <p:nvPr/>
        </p:nvPicPr>
        <p:blipFill>
          <a:blip r:embed="rId4" cstate="screen">
            <a:lum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3194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2590800" y="152400"/>
            <a:ext cx="28956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Окраской – сероватая,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Повадкой – вороватая,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Крикунья хрипловатая – 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Известная персона.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Кто она?..</a:t>
            </a:r>
          </a:p>
        </p:txBody>
      </p:sp>
      <p:pic>
        <p:nvPicPr>
          <p:cNvPr id="250888" name="Picture 8" descr="crow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90" name="a115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1524000" y="1752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388258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7" dur="1" fill="hold"/>
                                        <p:tgtEl>
                                          <p:spTgt spid="2508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100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0890"/>
                </p:tgtEl>
              </p:cMediaNode>
            </p:audio>
          </p:childTnLst>
        </p:cTn>
      </p:par>
    </p:tnLst>
    <p:bldLst>
      <p:bldP spid="250884" grpId="0"/>
      <p:bldP spid="2508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0" name="Rectangle 4"/>
          <p:cNvSpPr>
            <a:spLocks noGrp="1" noChangeArrowheads="1"/>
          </p:cNvSpPr>
          <p:nvPr>
            <p:ph type="title"/>
          </p:nvPr>
        </p:nvSpPr>
        <p:spPr>
          <a:xfrm>
            <a:off x="2971800" y="304800"/>
            <a:ext cx="2895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smtClean="0">
                <a:solidFill>
                  <a:srgbClr val="FF9900"/>
                </a:solidFill>
                <a:hlinkClick r:id="rId3" action="ppaction://hlinksldjump"/>
              </a:rPr>
              <a:t>Сорока</a:t>
            </a:r>
            <a:r>
              <a:rPr lang="ru-RU" sz="4800" smtClean="0">
                <a:hlinkClick r:id="rId3" action="ppaction://hlinksldjump"/>
              </a:rPr>
              <a:t> </a:t>
            </a:r>
            <a:endParaRPr lang="ru-RU" sz="4800" smtClean="0"/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25908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Непоседа пестрая,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Птица длиннохвостая, 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Птица говорливая, 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Самая болтливая.</a:t>
            </a:r>
          </a:p>
        </p:txBody>
      </p:sp>
      <p:pic>
        <p:nvPicPr>
          <p:cNvPr id="265222" name="Picture 6" descr="Sorochonok"/>
          <p:cNvPicPr>
            <a:picLocks noChangeAspect="1" noChangeArrowheads="1"/>
          </p:cNvPicPr>
          <p:nvPr/>
        </p:nvPicPr>
        <p:blipFill>
          <a:blip r:embed="rId4" cstate="screen">
            <a:lum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8"/>
          <a:stretch>
            <a:fillRect/>
          </a:stretch>
        </p:blipFill>
        <p:spPr bwMode="auto">
          <a:xfrm>
            <a:off x="5943600" y="381000"/>
            <a:ext cx="298219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65223" name="sor00s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7620000" y="38100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6" descr="C:\Documents and Settings\Администратор\Мои документы\Югра\Картинки\Птицы\сорока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2362200"/>
            <a:ext cx="6255871" cy="4038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3530967505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7" dur="1" fill="hold"/>
                                        <p:tgtEl>
                                          <p:spTgt spid="265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100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5223"/>
                </p:tgtEl>
              </p:cMediaNode>
            </p:audio>
          </p:childTnLst>
        </p:cTn>
      </p:par>
    </p:tnLst>
    <p:bldLst>
      <p:bldP spid="265220" grpId="0"/>
      <p:bldP spid="2652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28600" y="152400"/>
            <a:ext cx="41148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sz="4800" dirty="0" smtClean="0">
                <a:solidFill>
                  <a:srgbClr val="FF3300"/>
                </a:solidFill>
                <a:hlinkClick r:id="rId3" action="ppaction://hlinksldjump"/>
              </a:rPr>
              <a:t>Овсянковые</a:t>
            </a:r>
            <a:endParaRPr lang="ru-RU" sz="4800" dirty="0" smtClean="0">
              <a:solidFill>
                <a:srgbClr val="FF3300"/>
              </a:solidFill>
            </a:endParaRP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0" y="4191000"/>
            <a:ext cx="4876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Мелкие птицы, населяющие в основном открытые места, кустарники, заросли тростника, реже – леса. Клюв короткий, острый, конический. У самцов оперение ярче, чем у самок. Питаются семенами и другим растительным кормом, насекомыми. Гнезда обычно на земле. Перелетные, кочующие или оседлые птицы.</a:t>
            </a:r>
          </a:p>
        </p:txBody>
      </p:sp>
      <p:pic>
        <p:nvPicPr>
          <p:cNvPr id="118790" name="Picture 6" descr="овсянка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457200" y="13716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18791" name="Picture 7" descr="овсянка-крошка"/>
          <p:cNvPicPr>
            <a:picLocks noChangeAspect="1" noChangeArrowheads="1"/>
          </p:cNvPicPr>
          <p:nvPr/>
        </p:nvPicPr>
        <p:blipFill>
          <a:blip r:embed="rId5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18792" name="Picture 8" descr="овсянка-крошка 2"/>
          <p:cNvPicPr>
            <a:picLocks noChangeAspect="1" noChangeArrowheads="1"/>
          </p:cNvPicPr>
          <p:nvPr/>
        </p:nvPicPr>
        <p:blipFill>
          <a:blip r:embed="rId6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419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18793" name="ovs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4191000" y="3886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85115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2" dur="1" fill="hold"/>
                                        <p:tgtEl>
                                          <p:spTgt spid="1187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100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93"/>
                </p:tgtEl>
              </p:cMediaNode>
            </p:audio>
          </p:childTnLst>
        </p:cTn>
      </p:par>
    </p:tnLst>
    <p:bldLst>
      <p:bldP spid="118788" grpId="0"/>
      <p:bldP spid="11878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</TotalTime>
  <Words>924</Words>
  <Application>Microsoft Office PowerPoint</Application>
  <PresentationFormat>Экран (4:3)</PresentationFormat>
  <Paragraphs>64</Paragraphs>
  <Slides>16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Птицы </vt:lpstr>
      <vt:lpstr>Дятел </vt:lpstr>
      <vt:lpstr>Ласточковые</vt:lpstr>
      <vt:lpstr>Ласточки </vt:lpstr>
      <vt:lpstr>Бекасовые </vt:lpstr>
      <vt:lpstr>Вороновые</vt:lpstr>
      <vt:lpstr>Серая  ворона</vt:lpstr>
      <vt:lpstr>Сорока </vt:lpstr>
      <vt:lpstr> Овсянковые</vt:lpstr>
      <vt:lpstr>Белая куропатка</vt:lpstr>
      <vt:lpstr>Орлан-белохвост  </vt:lpstr>
      <vt:lpstr>Горихвостка</vt:lpstr>
      <vt:lpstr>Поползень </vt:lpstr>
      <vt:lpstr>Свиристель</vt:lpstr>
      <vt:lpstr>Выпь</vt:lpstr>
      <vt:lpstr>Канюки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 </dc:title>
  <dc:creator>1</dc:creator>
  <cp:lastModifiedBy>1</cp:lastModifiedBy>
  <cp:revision>1</cp:revision>
  <dcterms:created xsi:type="dcterms:W3CDTF">2015-02-11T17:52:20Z</dcterms:created>
  <dcterms:modified xsi:type="dcterms:W3CDTF">2015-02-11T17:57:34Z</dcterms:modified>
</cp:coreProperties>
</file>