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738DF20-DF45-4954-BCD3-7896D7DF9E49}" type="datetimeFigureOut">
              <a:rPr lang="ru-RU" smtClean="0"/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C53E3D8-0742-4721-95D0-E5CDE9BE5416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3" Type="http://schemas.openxmlformats.org/officeDocument/2006/relationships/slide" Target="slide5.xml"/><Relationship Id="rId7" Type="http://schemas.openxmlformats.org/officeDocument/2006/relationships/image" Target="../media/image23.gif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Documents%20and%20Settings\&#1040;&#1076;&#1084;&#1080;&#1085;&#1080;&#1089;&#1090;&#1088;&#1072;&#1090;&#1086;&#1088;\&#1052;&#1086;&#1080;%20&#1076;&#1086;&#1082;&#1091;&#1084;&#1077;&#1085;&#1090;&#1099;\&#1046;&#1080;&#1074;&#1086;&#1081;%20&#1084;&#1080;&#1088;\&#1053;&#1072;&#1075;&#1083;&#1103;&#1076;&#1085;&#1086;&#1077;%20&#1087;&#1086;&#1089;&#1086;&#1073;&#1080;&#1077;%202\&#1046;&#1080;&#1074;&#1086;&#1090;&#1085;&#1099;&#1077;\&#1055;&#1090;&#1080;&#1094;&#1099;\zp014.wav" TargetMode="External"/><Relationship Id="rId6" Type="http://schemas.openxmlformats.org/officeDocument/2006/relationships/slide" Target="slide6.xml"/><Relationship Id="rId5" Type="http://schemas.openxmlformats.org/officeDocument/2006/relationships/image" Target="../media/image22.gif"/><Relationship Id="rId10" Type="http://schemas.openxmlformats.org/officeDocument/2006/relationships/image" Target="../media/image26.gif"/><Relationship Id="rId4" Type="http://schemas.openxmlformats.org/officeDocument/2006/relationships/image" Target="../media/image7.png"/><Relationship Id="rId9" Type="http://schemas.openxmlformats.org/officeDocument/2006/relationships/image" Target="../media/image25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gif"/><Relationship Id="rId3" Type="http://schemas.openxmlformats.org/officeDocument/2006/relationships/image" Target="../media/image27.jpeg"/><Relationship Id="rId7" Type="http://schemas.openxmlformats.org/officeDocument/2006/relationships/image" Target="../media/image31.gif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Documents%20and%20Settings\&#1040;&#1076;&#1084;&#1080;&#1085;&#1080;&#1089;&#1090;&#1088;&#1072;&#1090;&#1086;&#1088;\&#1052;&#1086;&#1080;%20&#1076;&#1086;&#1082;&#1091;&#1084;&#1077;&#1085;&#1090;&#1099;\&#1046;&#1080;&#1074;&#1086;&#1081;%20&#1084;&#1080;&#1088;\&#1053;&#1072;&#1075;&#1083;&#1103;&#1076;&#1085;&#1086;&#1077;%20&#1087;&#1086;&#1089;&#1086;&#1073;&#1080;&#1077;%202\&#1046;&#1080;&#1074;&#1086;&#1090;&#1085;&#1099;&#1077;\&#1055;&#1090;&#1080;&#1094;&#1099;\gus00s.wav" TargetMode="Externa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0;&#1076;&#1084;&#1080;&#1085;&#1080;&#1089;&#1090;&#1088;&#1072;&#1090;&#1086;&#1088;\&#1052;&#1086;&#1080;%20&#1076;&#1086;&#1082;&#1091;&#1084;&#1077;&#1085;&#1090;&#1099;\&#1046;&#1080;&#1074;&#1086;&#1081;%20&#1084;&#1080;&#1088;\&#1053;&#1072;&#1075;&#1083;&#1103;&#1076;&#1085;&#1086;&#1077;%20&#1087;&#1086;&#1089;&#1086;&#1073;&#1080;&#1077;%202\&#1046;&#1080;&#1074;&#1086;&#1090;&#1085;&#1099;&#1077;\&#1055;&#1090;&#1080;&#1094;&#1099;\korost00.wav" TargetMode="Externa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0;&#1076;&#1084;&#1080;&#1085;&#1080;&#1089;&#1090;&#1088;&#1072;&#1090;&#1086;&#1088;\&#1052;&#1086;&#1080;%20&#1076;&#1086;&#1082;&#1091;&#1084;&#1077;&#1085;&#1090;&#1099;\&#1046;&#1080;&#1074;&#1086;&#1081;%20&#1084;&#1080;&#1088;\&#1053;&#1072;&#1075;&#1083;&#1103;&#1076;&#1085;&#1086;&#1077;%20&#1087;&#1086;&#1089;&#1086;&#1073;&#1080;&#1077;%202\&#1046;&#1080;&#1074;&#1086;&#1090;&#1085;&#1099;&#1077;\&#1055;&#1090;&#1080;&#1094;&#1099;\a119.wav" TargetMode="External"/><Relationship Id="rId6" Type="http://schemas.openxmlformats.org/officeDocument/2006/relationships/image" Target="../media/image11.jpeg"/><Relationship Id="rId5" Type="http://schemas.openxmlformats.org/officeDocument/2006/relationships/image" Target="../media/image7.png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&#1040;&#1076;&#1084;&#1080;&#1085;&#1080;&#1089;&#1090;&#1088;&#1072;&#1090;&#1086;&#1088;\&#1052;&#1086;&#1080;%20&#1076;&#1086;&#1082;&#1091;&#1084;&#1077;&#1085;&#1090;&#1099;\&#1046;&#1080;&#1074;&#1086;&#1081;%20&#1084;&#1080;&#1088;\&#1053;&#1072;&#1075;&#1083;&#1103;&#1076;&#1085;&#1086;&#1077;%20&#1087;&#1086;&#1089;&#1086;&#1073;&#1080;&#1077;%202\&#1046;&#1080;&#1074;&#1086;&#1090;&#1085;&#1099;&#1077;\&#1055;&#1090;&#1080;&#1094;&#1099;\gluhar.avi" TargetMode="Externa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Птицы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smtClean="0">
                <a:solidFill>
                  <a:schemeClr val="bg1"/>
                </a:solidFill>
              </a:rPr>
              <a:t>Демонстрационный материал 4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20072" y="5013176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Перевозчикова Альбина </a:t>
            </a:r>
            <a:r>
              <a:rPr lang="ru-RU" dirty="0" err="1" smtClean="0"/>
              <a:t>Акрамовна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643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4" name="Rectangle 4"/>
          <p:cNvSpPr>
            <a:spLocks noGrp="1" noChangeArrowheads="1"/>
          </p:cNvSpPr>
          <p:nvPr>
            <p:ph type="title"/>
          </p:nvPr>
        </p:nvSpPr>
        <p:spPr>
          <a:xfrm>
            <a:off x="1905000" y="0"/>
            <a:ext cx="5410200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smtClean="0">
                <a:hlinkClick r:id="rId3" action="ppaction://hlinksldjump"/>
              </a:rPr>
              <a:t>Водоплавающие </a:t>
            </a:r>
            <a:br>
              <a:rPr lang="ru-RU" sz="4000" b="1" smtClean="0">
                <a:hlinkClick r:id="rId3" action="ppaction://hlinksldjump"/>
              </a:rPr>
            </a:br>
            <a:r>
              <a:rPr lang="ru-RU" sz="4000" b="1" smtClean="0">
                <a:hlinkClick r:id="rId3" action="ppaction://hlinksldjump"/>
              </a:rPr>
              <a:t>птицы</a:t>
            </a:r>
            <a:endParaRPr lang="ru-RU" sz="4000" b="1" smtClean="0"/>
          </a:p>
        </p:txBody>
      </p:sp>
      <p:pic>
        <p:nvPicPr>
          <p:cNvPr id="368645" name="zp014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5000"/>
          <a:stretch>
            <a:fillRect/>
          </a:stretch>
        </p:blipFill>
        <p:spPr bwMode="auto">
          <a:xfrm>
            <a:off x="4419600" y="32766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36" name="Picture 6" descr="гусь"/>
          <p:cNvPicPr>
            <a:picLocks noChangeAspect="1" noChangeArrowheads="1" noCrop="1"/>
          </p:cNvPicPr>
          <p:nvPr/>
        </p:nvPicPr>
        <p:blipFill>
          <a:blip r:embed="rId5">
            <a:lum contrast="3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1981200"/>
            <a:ext cx="17335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7" name="Text Box 7"/>
          <p:cNvSpPr txBox="1">
            <a:spLocks noChangeArrowheads="1"/>
          </p:cNvSpPr>
          <p:nvPr/>
        </p:nvSpPr>
        <p:spPr bwMode="auto">
          <a:xfrm>
            <a:off x="762000" y="14478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hlinkClick r:id="rId6" action="ppaction://hlinksldjump"/>
              </a:rPr>
              <a:t>гуси</a:t>
            </a:r>
            <a:endParaRPr lang="ru-RU" b="1"/>
          </a:p>
        </p:txBody>
      </p:sp>
      <p:pic>
        <p:nvPicPr>
          <p:cNvPr id="95238" name="Picture 8" descr="лебеди"/>
          <p:cNvPicPr>
            <a:picLocks noChangeAspect="1" noChangeArrowheads="1" noCrop="1"/>
          </p:cNvPicPr>
          <p:nvPr/>
        </p:nvPicPr>
        <p:blipFill>
          <a:blip r:embed="rId7">
            <a:lum contras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3600" y="1143000"/>
            <a:ext cx="2667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9" name="Text Box 9"/>
          <p:cNvSpPr txBox="1">
            <a:spLocks noChangeArrowheads="1"/>
          </p:cNvSpPr>
          <p:nvPr/>
        </p:nvSpPr>
        <p:spPr bwMode="auto">
          <a:xfrm>
            <a:off x="7239000" y="27432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hlinkClick r:id="" action="ppaction://noaction"/>
              </a:rPr>
              <a:t>лебеди</a:t>
            </a:r>
            <a:endParaRPr lang="ru-RU" b="1"/>
          </a:p>
        </p:txBody>
      </p:sp>
      <p:pic>
        <p:nvPicPr>
          <p:cNvPr id="95240" name="Picture 10" descr="утка 3"/>
          <p:cNvPicPr>
            <a:picLocks noChangeAspect="1" noChangeArrowheads="1" noCrop="1"/>
          </p:cNvPicPr>
          <p:nvPr/>
        </p:nvPicPr>
        <p:blipFill>
          <a:blip r:embed="rId8">
            <a:lum contras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0400" y="1600200"/>
            <a:ext cx="19827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41" name="Text Box 11"/>
          <p:cNvSpPr txBox="1">
            <a:spLocks noChangeArrowheads="1"/>
          </p:cNvSpPr>
          <p:nvPr/>
        </p:nvSpPr>
        <p:spPr bwMode="auto">
          <a:xfrm>
            <a:off x="3429000" y="32766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hlinkClick r:id="" action="ppaction://noaction"/>
              </a:rPr>
              <a:t>крохали</a:t>
            </a:r>
            <a:endParaRPr lang="ru-RU" b="1"/>
          </a:p>
        </p:txBody>
      </p:sp>
      <p:pic>
        <p:nvPicPr>
          <p:cNvPr id="95242" name="Picture 14" descr="утка4"/>
          <p:cNvPicPr>
            <a:picLocks noChangeAspect="1" noChangeArrowheads="1" noCrop="1"/>
          </p:cNvPicPr>
          <p:nvPr/>
        </p:nvPicPr>
        <p:blipFill>
          <a:blip r:embed="rId9">
            <a:lum contras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5800" y="3657600"/>
            <a:ext cx="25908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43" name="Text Box 15"/>
          <p:cNvSpPr txBox="1">
            <a:spLocks noChangeArrowheads="1"/>
          </p:cNvSpPr>
          <p:nvPr/>
        </p:nvSpPr>
        <p:spPr bwMode="auto">
          <a:xfrm>
            <a:off x="4038600" y="48768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hlinkClick r:id="" action="ppaction://noaction"/>
              </a:rPr>
              <a:t>крачка</a:t>
            </a:r>
            <a:endParaRPr lang="ru-RU" b="1"/>
          </a:p>
        </p:txBody>
      </p:sp>
      <p:pic>
        <p:nvPicPr>
          <p:cNvPr id="95244" name="Picture 16" descr="утки"/>
          <p:cNvPicPr>
            <a:picLocks noChangeAspect="1" noChangeArrowheads="1" noCrop="1"/>
          </p:cNvPicPr>
          <p:nvPr/>
        </p:nvPicPr>
        <p:blipFill>
          <a:blip r:embed="rId10">
            <a:lum contras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62600"/>
            <a:ext cx="83820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45" name="Text Box 17"/>
          <p:cNvSpPr txBox="1">
            <a:spLocks noChangeArrowheads="1"/>
          </p:cNvSpPr>
          <p:nvPr/>
        </p:nvSpPr>
        <p:spPr bwMode="auto">
          <a:xfrm>
            <a:off x="7543800" y="48006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hlinkClick r:id="" action="ppaction://noaction"/>
              </a:rPr>
              <a:t>кряква</a:t>
            </a:r>
            <a:endParaRPr lang="ru-RU" b="1"/>
          </a:p>
        </p:txBody>
      </p:sp>
    </p:spTree>
    <p:extLst>
      <p:ext uri="{BB962C8B-B14F-4D97-AF65-F5344CB8AC3E}">
        <p14:creationId xmlns:p14="http://schemas.microsoft.com/office/powerpoint/2010/main" val="813318057"/>
      </p:ext>
    </p:extLst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6" dur="1" fill="hold"/>
                                        <p:tgtEl>
                                          <p:spTgt spid="3686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864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4114800" y="0"/>
            <a:ext cx="1905000" cy="990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5400" b="1" smtClean="0">
                <a:solidFill>
                  <a:srgbClr val="CC3300"/>
                </a:solidFill>
                <a:hlinkClick r:id="" action="ppaction://noaction"/>
              </a:rPr>
              <a:t>Гуси</a:t>
            </a:r>
            <a:endParaRPr lang="ru-RU" sz="5400" b="1" smtClean="0">
              <a:solidFill>
                <a:srgbClr val="CC3300"/>
              </a:solidFill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0" y="5118100"/>
            <a:ext cx="9144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latin typeface="Arial" pitchFamily="34" charset="0"/>
              </a:rPr>
              <a:t>Ноги относительно высокие, большие приспособлены для ходьбы, чем для плавания. Клюв высокий, челюсти усажены бугорками. Основу питания составляют молодые побеги, корневища и семена наземных и водных растений. Пары у гусей сохраняются в течение многих лет. Самцы принимают активное участие в строительстве гнезда, его охране, защите самки, в воспитании и вождении птенцов.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324600" y="0"/>
            <a:ext cx="28194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Спит или купается,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Все не разувается: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День и ночь на ножках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Красные сапожки.</a:t>
            </a:r>
          </a:p>
        </p:txBody>
      </p:sp>
      <p:pic>
        <p:nvPicPr>
          <p:cNvPr id="15367" name="Picture 7" descr="белолобый гусь 3"/>
          <p:cNvPicPr>
            <a:picLocks noChangeAspect="1" noChangeArrowheads="1"/>
          </p:cNvPicPr>
          <p:nvPr/>
        </p:nvPicPr>
        <p:blipFill>
          <a:blip r:embed="rId3">
            <a:lum contrast="18000"/>
          </a:blip>
          <a:srcRect/>
          <a:stretch>
            <a:fillRect/>
          </a:stretch>
        </p:blipFill>
        <p:spPr bwMode="auto">
          <a:xfrm>
            <a:off x="152400" y="381000"/>
            <a:ext cx="3733800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914400" y="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/>
              <a:t>белолобый гусь</a:t>
            </a:r>
          </a:p>
        </p:txBody>
      </p:sp>
      <p:pic>
        <p:nvPicPr>
          <p:cNvPr id="15370" name="Picture 10" descr="серый гусь"/>
          <p:cNvPicPr>
            <a:picLocks noChangeAspect="1" noChangeArrowheads="1"/>
          </p:cNvPicPr>
          <p:nvPr/>
        </p:nvPicPr>
        <p:blipFill>
          <a:blip r:embed="rId4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6400" y="1600200"/>
            <a:ext cx="3505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4800600" y="1066800"/>
            <a:ext cx="10668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/>
              <a:t>серый </a:t>
            </a:r>
          </a:p>
          <a:p>
            <a:pPr eaLnBrk="1" hangingPunct="1">
              <a:spcBef>
                <a:spcPct val="50000"/>
              </a:spcBef>
            </a:pPr>
            <a:r>
              <a:rPr lang="ru-RU" b="1"/>
              <a:t>гусь</a:t>
            </a:r>
          </a:p>
        </p:txBody>
      </p:sp>
      <p:pic>
        <p:nvPicPr>
          <p:cNvPr id="15372" name="Picture 12" descr="белолобый гусь 2"/>
          <p:cNvPicPr>
            <a:picLocks noChangeAspect="1" noChangeArrowheads="1"/>
          </p:cNvPicPr>
          <p:nvPr/>
        </p:nvPicPr>
        <p:blipFill>
          <a:blip r:embed="rId5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7400" y="2667000"/>
            <a:ext cx="3124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5373" name="Picture 13" descr="серый гусь 2"/>
          <p:cNvPicPr>
            <a:picLocks noChangeAspect="1" noChangeArrowheads="1"/>
          </p:cNvPicPr>
          <p:nvPr/>
        </p:nvPicPr>
        <p:blipFill>
          <a:blip r:embed="rId6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3429000"/>
            <a:ext cx="2362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5374" name="Picture 14" descr="гуси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" y="3581400"/>
            <a:ext cx="1752600" cy="148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5" name="Picture 15" descr="гусь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6200" y="1295400"/>
            <a:ext cx="1014413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6" name="gus00s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5000"/>
          <a:stretch>
            <a:fillRect/>
          </a:stretch>
        </p:blipFill>
        <p:spPr bwMode="auto">
          <a:xfrm>
            <a:off x="5562600" y="4495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3485421"/>
      </p:ext>
    </p:extLst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19" dur="1" fill="hold"/>
                                        <p:tgtEl>
                                          <p:spTgt spid="153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5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5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76"/>
                </p:tgtEl>
              </p:cMediaNode>
            </p:audio>
          </p:childTnLst>
        </p:cTn>
      </p:par>
    </p:tnLst>
    <p:bldLst>
      <p:bldP spid="15364" grpId="0"/>
      <p:bldP spid="15365" grpId="0"/>
      <p:bldP spid="15366" grpId="0"/>
      <p:bldP spid="15369" grpId="0"/>
      <p:bldP spid="153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2811463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mtClean="0">
                <a:hlinkClick r:id="rId2" action="ppaction://hlinksldjump"/>
              </a:rPr>
              <a:t>Скворцы</a:t>
            </a:r>
            <a:r>
              <a:rPr lang="ru-RU" sz="4000" smtClean="0">
                <a:hlinkClick r:id="rId2" action="ppaction://hlinksldjump"/>
              </a:rPr>
              <a:t> </a:t>
            </a:r>
            <a:endParaRPr lang="ru-RU" sz="4000" smtClean="0"/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0" y="3995738"/>
            <a:ext cx="60198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Оперение блестящее, черное с ярким металлическим отливом, голова, область ушей и горла отливают фиолетовым цветом, спина и поясница зеленым, брюшко – фиолетово-синим. Гнездятся в скворечниках, дуплах деревьев. Питаются животной и растительной пищей. Скворцы – искусные пересмешники: в их песнях можно услышать подражания другим птицам, кваканью лягушек, мяуканью кошек, рычанию или лаю собак. Перелетные птицы.</a:t>
            </a: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4876800" y="0"/>
            <a:ext cx="3429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Прилетел в резной дворец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Серый в крапинку певец.</a:t>
            </a:r>
          </a:p>
        </p:txBody>
      </p:sp>
      <p:pic>
        <p:nvPicPr>
          <p:cNvPr id="138249" name="Picture 9" descr="skvori"/>
          <p:cNvPicPr>
            <a:picLocks noChangeAspect="1" noChangeArrowheads="1"/>
          </p:cNvPicPr>
          <p:nvPr/>
        </p:nvPicPr>
        <p:blipFill>
          <a:blip r:embed="rId3">
            <a:lum contrast="18000"/>
          </a:blip>
          <a:srcRect/>
          <a:stretch>
            <a:fillRect/>
          </a:stretch>
        </p:blipFill>
        <p:spPr bwMode="auto">
          <a:xfrm>
            <a:off x="212814" y="838200"/>
            <a:ext cx="4182196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87048" name="Picture 8" descr="C:\Documents and Settings\Администратор\Мои документы\Югра\Картинки\Птицы\скворец 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4267200"/>
            <a:ext cx="2286000" cy="2286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87049" name="Picture 9" descr="C:\Documents and Settings\Администратор\Мои документы\Югра\Картинки\Птицы\скворец 3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18297" y="838200"/>
            <a:ext cx="4225109" cy="31242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2177991159"/>
      </p:ext>
    </p:extLst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4" grpId="0"/>
      <p:bldP spid="138245" grpId="0"/>
      <p:bldP spid="1382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29718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smtClean="0">
                <a:solidFill>
                  <a:srgbClr val="F0EC42"/>
                </a:solidFill>
                <a:hlinkClick r:id="rId2" action="ppaction://hlinksldjump"/>
              </a:rPr>
              <a:t>Кукушка </a:t>
            </a:r>
            <a:endParaRPr lang="ru-RU" sz="4800" smtClean="0">
              <a:solidFill>
                <a:srgbClr val="F0EC42"/>
              </a:solidFill>
            </a:endParaRPr>
          </a:p>
        </p:txBody>
      </p:sp>
      <p:sp>
        <p:nvSpPr>
          <p:cNvPr id="144389" name="Text Box 5"/>
          <p:cNvSpPr txBox="1">
            <a:spLocks noChangeArrowheads="1"/>
          </p:cNvSpPr>
          <p:nvPr/>
        </p:nvSpPr>
        <p:spPr bwMode="auto">
          <a:xfrm>
            <a:off x="0" y="4826000"/>
            <a:ext cx="89916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Небольшие перелетные птицы с длинными и широкими хвостом и крыльями. Клюв средних размеров, несколько изогнут книзу, края его гладкие.  Питаются кукушки волосатыми гусеницами. Желудок кукушки изнутри покрыт специальной толстой пленкой, в которой застревают ядовитые волоски гусениц. Так как такой грубый корм ядовит и непригоден для выкармливания птенцов, кукушки приспособились подбрасывать свои яйца в гнезда других птиц. Перелётные птицы.</a:t>
            </a:r>
          </a:p>
        </p:txBody>
      </p:sp>
      <p:sp>
        <p:nvSpPr>
          <p:cNvPr id="144390" name="Text Box 6"/>
          <p:cNvSpPr txBox="1">
            <a:spLocks noChangeArrowheads="1"/>
          </p:cNvSpPr>
          <p:nvPr/>
        </p:nvSpPr>
        <p:spPr bwMode="auto">
          <a:xfrm>
            <a:off x="4495800" y="152400"/>
            <a:ext cx="3352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</a:rPr>
              <a:t>Кто эта птица? Никогда</a:t>
            </a:r>
          </a:p>
          <a:p>
            <a:pPr eaLnBrk="1" hangingPunct="1"/>
            <a:r>
              <a:rPr lang="ru-RU">
                <a:solidFill>
                  <a:srgbClr val="000000"/>
                </a:solidFill>
              </a:rPr>
              <a:t>Не строит для себя гнезда,</a:t>
            </a:r>
          </a:p>
          <a:p>
            <a:pPr eaLnBrk="1" hangingPunct="1"/>
            <a:r>
              <a:rPr lang="ru-RU">
                <a:solidFill>
                  <a:srgbClr val="000000"/>
                </a:solidFill>
              </a:rPr>
              <a:t>Соседкам яйца оставляет</a:t>
            </a:r>
          </a:p>
          <a:p>
            <a:pPr eaLnBrk="1" hangingPunct="1"/>
            <a:r>
              <a:rPr lang="ru-RU">
                <a:solidFill>
                  <a:srgbClr val="000000"/>
                </a:solidFill>
              </a:rPr>
              <a:t>И о птенцах не вспоминает.</a:t>
            </a:r>
          </a:p>
        </p:txBody>
      </p:sp>
      <p:pic>
        <p:nvPicPr>
          <p:cNvPr id="144391" name="Picture 7" descr="кукушка"/>
          <p:cNvPicPr>
            <a:picLocks noChangeAspect="1" noChangeArrowheads="1"/>
          </p:cNvPicPr>
          <p:nvPr/>
        </p:nvPicPr>
        <p:blipFill>
          <a:blip r:embed="rId3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1000" y="1343026"/>
            <a:ext cx="4114800" cy="327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88070" name="Picture 6" descr="C:\Documents and Settings\Администратор\Мои документы\Югра\Картинки\Птицы\кукушка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990600"/>
            <a:ext cx="2849495" cy="381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3054310953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/>
      <p:bldP spid="144389" grpId="0"/>
      <p:bldP spid="1443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37338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b="1" smtClean="0">
                <a:hlinkClick r:id="rId3" action="ppaction://hlinksldjump"/>
              </a:rPr>
              <a:t>Коростель</a:t>
            </a:r>
            <a:r>
              <a:rPr lang="ru-RU" sz="4000" smtClean="0"/>
              <a:t> </a:t>
            </a: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0" y="5257800"/>
            <a:ext cx="9144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По величине чуть больше перепела. Общая окраска оперения рыжевато-бурая. Большую часть жизни проводит в зарослях высоких трав, на лугах, среди мелкого кустарника. При опасности не взлетает, предпочитает убегать. Энергично защищает свой гнездовой участок. Питается насекомыми, червями, пауками, улитками, семенами различных трав. Перелетная птица.</a:t>
            </a:r>
          </a:p>
        </p:txBody>
      </p:sp>
      <p:sp>
        <p:nvSpPr>
          <p:cNvPr id="146438" name="Text Box 6"/>
          <p:cNvSpPr txBox="1">
            <a:spLocks noChangeArrowheads="1"/>
          </p:cNvSpPr>
          <p:nvPr/>
        </p:nvSpPr>
        <p:spPr bwMode="auto">
          <a:xfrm>
            <a:off x="5257800" y="0"/>
            <a:ext cx="35814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ru-RU"/>
              <a:t>Лишь апрель прогонит вьюгу,</a:t>
            </a:r>
          </a:p>
          <a:p>
            <a:pPr eaLnBrk="1" hangingPunct="1">
              <a:spcBef>
                <a:spcPts val="600"/>
              </a:spcBef>
            </a:pPr>
            <a:r>
              <a:rPr lang="ru-RU"/>
              <a:t>По ночам в свой край тайком</a:t>
            </a:r>
          </a:p>
          <a:p>
            <a:pPr eaLnBrk="1" hangingPunct="1">
              <a:spcBef>
                <a:spcPts val="600"/>
              </a:spcBef>
            </a:pPr>
            <a:r>
              <a:rPr lang="ru-RU"/>
              <a:t>Полпути лечу я с юга,</a:t>
            </a:r>
          </a:p>
          <a:p>
            <a:pPr eaLnBrk="1" hangingPunct="1">
              <a:spcBef>
                <a:spcPts val="600"/>
              </a:spcBef>
            </a:pPr>
            <a:r>
              <a:rPr lang="ru-RU"/>
              <a:t>Полпути иду пешком.</a:t>
            </a:r>
          </a:p>
        </p:txBody>
      </p:sp>
      <p:pic>
        <p:nvPicPr>
          <p:cNvPr id="146439" name="korost00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5000"/>
          <a:stretch>
            <a:fillRect/>
          </a:stretch>
        </p:blipFill>
        <p:spPr bwMode="auto">
          <a:xfrm>
            <a:off x="8153400" y="48006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5" name="Picture 7" descr="C:\Documents and Settings\Администратор\Мои документы\Югра\Картинки\Птицы\коростель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1440543"/>
            <a:ext cx="3581400" cy="366667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89097" name="Picture 9" descr="C:\Documents and Settings\Администратор\Мои документы\Югра\Картинки\Птицы\коростель 3.jp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305" y="1447800"/>
            <a:ext cx="4696690" cy="36576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1403471544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19" dur="1" fill="hold"/>
                                        <p:tgtEl>
                                          <p:spTgt spid="1464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1000">
                <p:cTn id="3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6439"/>
                </p:tgtEl>
              </p:cMediaNode>
            </p:audio>
          </p:childTnLst>
        </p:cTn>
      </p:par>
    </p:tnLst>
    <p:bldLst>
      <p:bldP spid="146436" grpId="0"/>
      <p:bldP spid="146437" grpId="0"/>
      <p:bldP spid="1464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Rectangle 4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4191000" cy="9906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CC3300"/>
                </a:solidFill>
                <a:hlinkClick r:id="rId3" action="ppaction://hlinksldjump"/>
              </a:rPr>
              <a:t>Голубиные</a:t>
            </a:r>
            <a:r>
              <a:rPr lang="ru-RU" smtClean="0">
                <a:hlinkClick r:id="rId3" action="ppaction://hlinksldjump"/>
              </a:rPr>
              <a:t> </a:t>
            </a:r>
            <a:endParaRPr lang="ru-RU" smtClean="0"/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0" y="5392738"/>
            <a:ext cx="91440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  Сизые голуби бродят по улицам и площадям городов. Пищу они, как правило, собирают на земле. Но и летают прекрасно – быстро, маневренно. Живут голуби стаями, причем иногда очень большими. Есть и лесные голуби. Эта типичная лесная птица предпочитает густые заросли, держится в кронах деревьев. Она осторожна, но выдает себя криком.</a:t>
            </a:r>
          </a:p>
        </p:txBody>
      </p:sp>
      <p:pic>
        <p:nvPicPr>
          <p:cNvPr id="148487" name="Picture 7" descr="gol02"/>
          <p:cNvPicPr>
            <a:picLocks noChangeAspect="1" noChangeArrowheads="1" noCrop="1"/>
          </p:cNvPicPr>
          <p:nvPr/>
        </p:nvPicPr>
        <p:blipFill>
          <a:blip r:embed="rId4" cstate="screen">
            <a:lum contras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381000"/>
            <a:ext cx="9906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489" name="a119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5000"/>
          <a:stretch>
            <a:fillRect/>
          </a:stretch>
        </p:blipFill>
        <p:spPr bwMode="auto">
          <a:xfrm>
            <a:off x="4267200" y="4876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1" name="Picture 9" descr="C:\Documents and Settings\Администратор\Мои документы\Югра\Картинки\Птицы\голуби 3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1676400"/>
            <a:ext cx="4297680" cy="35814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90122" name="Picture 10" descr="C:\Documents and Settings\Администратор\Мои документы\Югра\Картинки\Птицы\голуби 2.jp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1219200"/>
            <a:ext cx="4352925" cy="407193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483044747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12" dur="1" fill="hold"/>
                                        <p:tgtEl>
                                          <p:spTgt spid="14848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8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76000"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8489"/>
                </p:tgtEl>
              </p:cMediaNode>
            </p:audio>
          </p:childTnLst>
        </p:cTn>
      </p:par>
    </p:tnLst>
    <p:bldLst>
      <p:bldP spid="148484" grpId="0"/>
      <p:bldP spid="1484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3802063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mtClean="0">
                <a:solidFill>
                  <a:srgbClr val="CC3300"/>
                </a:solidFill>
                <a:hlinkClick r:id="rId2" action="ppaction://hlinksldjump"/>
              </a:rPr>
              <a:t>Камышовка</a:t>
            </a:r>
            <a:r>
              <a:rPr lang="ru-RU" sz="3500" smtClean="0">
                <a:hlinkClick r:id="rId2" action="ppaction://hlinksldjump"/>
              </a:rPr>
              <a:t> </a:t>
            </a:r>
            <a:endParaRPr lang="ru-RU" sz="3500" smtClean="0"/>
          </a:p>
        </p:txBody>
      </p:sp>
      <p:sp>
        <p:nvSpPr>
          <p:cNvPr id="150533" name="Text Box 5"/>
          <p:cNvSpPr txBox="1">
            <a:spLocks noChangeArrowheads="1"/>
          </p:cNvSpPr>
          <p:nvPr/>
        </p:nvSpPr>
        <p:spPr bwMode="auto">
          <a:xfrm>
            <a:off x="0" y="3717925"/>
            <a:ext cx="5334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Мелкие птицы однотонной окраски с удлиненным телом, покатым лбом, довольно тонким и заостренным клювом, ступенчатым хвостом. Обитатели зарослей кустарников, травянистой растительности, осветленных лиственных и смешанных лесов. Гнездо – глубокий конус между стеблями травы, в ветвях в глубине куста. Питаются жуками, стрекозами, мухами, изредка поедают головастиков и мелких лягушат. Песни очень разнообразны. Перелетные птицы.</a:t>
            </a:r>
          </a:p>
        </p:txBody>
      </p:sp>
      <p:sp>
        <p:nvSpPr>
          <p:cNvPr id="150534" name="Text Box 6"/>
          <p:cNvSpPr txBox="1">
            <a:spLocks noChangeArrowheads="1"/>
          </p:cNvSpPr>
          <p:nvPr/>
        </p:nvSpPr>
        <p:spPr bwMode="auto">
          <a:xfrm>
            <a:off x="4724400" y="0"/>
            <a:ext cx="32766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Я с особою сноровкой</a:t>
            </a:r>
          </a:p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В камышах, в густом кругу,</a:t>
            </a:r>
          </a:p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За чижа и мухоловку</a:t>
            </a:r>
          </a:p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Дать одна концерт могу.</a:t>
            </a:r>
          </a:p>
        </p:txBody>
      </p:sp>
      <p:pic>
        <p:nvPicPr>
          <p:cNvPr id="150535" name="Picture 7" descr="камышовка"/>
          <p:cNvPicPr>
            <a:picLocks noChangeAspect="1" noChangeArrowheads="1"/>
          </p:cNvPicPr>
          <p:nvPr/>
        </p:nvPicPr>
        <p:blipFill>
          <a:blip r:embed="rId3" cstate="screen">
            <a:lum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4038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50536" name="Picture 8" descr="камышовка-барсучок"/>
          <p:cNvPicPr>
            <a:picLocks noChangeAspect="1" noChangeArrowheads="1"/>
          </p:cNvPicPr>
          <p:nvPr/>
        </p:nvPicPr>
        <p:blipFill>
          <a:blip r:embed="rId4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53000" y="1676400"/>
            <a:ext cx="3962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50537" name="Picture 9" descr="камышовка 2"/>
          <p:cNvPicPr>
            <a:picLocks noChangeAspect="1" noChangeArrowheads="1"/>
          </p:cNvPicPr>
          <p:nvPr/>
        </p:nvPicPr>
        <p:blipFill>
          <a:blip r:embed="rId5" cstate="screen">
            <a:lum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10200" y="4572000"/>
            <a:ext cx="3200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314374795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5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5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0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15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15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2" grpId="0"/>
      <p:bldP spid="150533" grpId="0"/>
      <p:bldP spid="1505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Rectangle 4"/>
          <p:cNvSpPr>
            <a:spLocks noGrp="1" noChangeArrowheads="1"/>
          </p:cNvSpPr>
          <p:nvPr>
            <p:ph type="title"/>
          </p:nvPr>
        </p:nvSpPr>
        <p:spPr>
          <a:xfrm>
            <a:off x="5181600" y="457200"/>
            <a:ext cx="2895600" cy="1257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b="1" smtClean="0">
                <a:solidFill>
                  <a:srgbClr val="F0EC42"/>
                </a:solidFill>
                <a:hlinkClick r:id="rId3" action="ppaction://hlinksldjump"/>
              </a:rPr>
              <a:t>Глухарь</a:t>
            </a:r>
            <a:r>
              <a:rPr lang="ru-RU" sz="4000" smtClean="0"/>
              <a:t> 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609600" y="381000"/>
            <a:ext cx="37338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Петь люблю рассветной тишью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И влюблен я в песнь свою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Так, что ничего не слышу,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Когда только запою.</a:t>
            </a:r>
          </a:p>
        </p:txBody>
      </p:sp>
      <p:pic>
        <p:nvPicPr>
          <p:cNvPr id="9" name="gluhar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070600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5101250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6920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  <p:bldLst>
      <p:bldP spid="152580" grpId="0"/>
      <p:bldP spid="1525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1066800" y="0"/>
            <a:ext cx="3268663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5400" dirty="0" smtClean="0">
                <a:solidFill>
                  <a:srgbClr val="F0EC42"/>
                </a:solidFill>
                <a:hlinkClick r:id="rId2" action="ppaction://hlinksldjump"/>
              </a:rPr>
              <a:t>Снегири</a:t>
            </a:r>
            <a:r>
              <a:rPr lang="ru-RU" dirty="0" smtClean="0">
                <a:solidFill>
                  <a:srgbClr val="F0EC42"/>
                </a:solidFill>
              </a:rPr>
              <a:t> </a:t>
            </a:r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0" y="5380672"/>
            <a:ext cx="9144000" cy="147732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dirty="0"/>
              <a:t>Верх головы и хвост черные, спина серая, брюшко у самцов темновато-красное, у самок красный цвет замещен буровато-серым. Зимой кочует, часто появляясь близ жилья. Гнезда на деревьях. Основу питания составляют семена, в небольших количествах – насекомые. Снегири приносят пользу, уничтожая семена сорных растений, зимой очень оживляют леса и парки.</a:t>
            </a:r>
          </a:p>
        </p:txBody>
      </p:sp>
      <p:sp>
        <p:nvSpPr>
          <p:cNvPr id="154630" name="Text Box 6"/>
          <p:cNvSpPr txBox="1">
            <a:spLocks noChangeArrowheads="1"/>
          </p:cNvSpPr>
          <p:nvPr/>
        </p:nvSpPr>
        <p:spPr bwMode="auto">
          <a:xfrm>
            <a:off x="5334000" y="0"/>
            <a:ext cx="35052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/>
              <a:t>Чернокрылый, красногрудый,</a:t>
            </a:r>
          </a:p>
          <a:p>
            <a:pPr eaLnBrk="1" hangingPunct="1"/>
            <a:r>
              <a:rPr lang="ru-RU"/>
              <a:t>И зимой найдет приют:</a:t>
            </a:r>
          </a:p>
          <a:p>
            <a:pPr eaLnBrk="1" hangingPunct="1"/>
            <a:r>
              <a:rPr lang="ru-RU"/>
              <a:t>Не боится он простуды – </a:t>
            </a:r>
          </a:p>
          <a:p>
            <a:pPr eaLnBrk="1" hangingPunct="1"/>
            <a:r>
              <a:rPr lang="ru-RU"/>
              <a:t>С первым снегом</a:t>
            </a:r>
          </a:p>
          <a:p>
            <a:pPr eaLnBrk="1" hangingPunct="1"/>
            <a:r>
              <a:rPr lang="ru-RU"/>
              <a:t>Тут как тут!</a:t>
            </a:r>
          </a:p>
        </p:txBody>
      </p:sp>
      <p:pic>
        <p:nvPicPr>
          <p:cNvPr id="93193" name="Picture 9" descr="C:\Documents and Settings\Администратор\Мои документы\Югра\Картинки\Птицы\снегирь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1600200"/>
            <a:ext cx="4775200" cy="35814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93195" name="Picture 11" descr="C:\Documents and Settings\Администратор\Мои документы\Югра\Картинки\Птицы\снегирь 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362200"/>
            <a:ext cx="3733800" cy="283768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93196" name="Picture 12" descr="C:\Documents and Settings\Администратор\Мои документы\Югра\Картинки\Птицы\снегирь 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914400"/>
            <a:ext cx="3242553" cy="18288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1263036264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10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10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/>
      <p:bldP spid="1546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2506663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b="1" smtClean="0">
                <a:hlinkClick r:id="rId2" action="ppaction://hlinksldjump"/>
              </a:rPr>
              <a:t>Клесты</a:t>
            </a:r>
            <a:r>
              <a:rPr lang="ru-RU" sz="4000" b="1" smtClean="0">
                <a:hlinkClick r:id="rId2" action="ppaction://hlinksldjump"/>
              </a:rPr>
              <a:t> </a:t>
            </a:r>
            <a:endParaRPr lang="ru-RU" sz="4000" b="1" smtClean="0"/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0" y="4826000"/>
            <a:ext cx="9144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Птицы немного крупнее воробья, с коротким вырезанным хвостом. Клюв с перекрещивающимися концами, позволяет клесту отгибать чешуи шишек ели, сосны, лиственницы и липким языком извлекать семена. Окрас самцов красный или красно-малиновый, самок – зеленоватый, молодые птенцы – серые в пестринах. Лесные птицы, держатся стайками. Гнезда хорошо утепленные, размещают на деревьях под защитой густых ветвей. Клесты играют положительную роль в лесной жизни, распространяя семена, подлежат охране.</a:t>
            </a: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4800600" y="0"/>
            <a:ext cx="41910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Кто там прыгает, шуршит,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Клювом шишки потрошит?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Голоском речистым, чистым</a:t>
            </a:r>
          </a:p>
          <a:p>
            <a:pPr eaLnBrk="1" hangingPunct="1">
              <a:spcBef>
                <a:spcPct val="50000"/>
              </a:spcBef>
            </a:pPr>
            <a:r>
              <a:rPr lang="ru-RU"/>
              <a:t>-Клё! Клё! Клё! – поет со свистом.</a:t>
            </a:r>
          </a:p>
        </p:txBody>
      </p:sp>
      <p:pic>
        <p:nvPicPr>
          <p:cNvPr id="156679" name="Picture 7" descr="белокрылый клест 2"/>
          <p:cNvPicPr>
            <a:picLocks noChangeAspect="1" noChangeArrowheads="1"/>
          </p:cNvPicPr>
          <p:nvPr/>
        </p:nvPicPr>
        <p:blipFill>
          <a:blip r:embed="rId3" cstate="screen">
            <a:lum contras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0600" y="838200"/>
            <a:ext cx="3155950" cy="394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56680" name="Picture 8" descr="белокрылый клест 3"/>
          <p:cNvPicPr>
            <a:picLocks noChangeAspect="1" noChangeArrowheads="1"/>
          </p:cNvPicPr>
          <p:nvPr/>
        </p:nvPicPr>
        <p:blipFill>
          <a:blip r:embed="rId4" cstate="screen">
            <a:lum contras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67200" y="1828800"/>
            <a:ext cx="464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162432395"/>
      </p:ext>
    </p:extLst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6" grpId="0"/>
      <p:bldP spid="156677" grpId="0"/>
      <p:bldP spid="15667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</TotalTime>
  <Words>709</Words>
  <Application>Microsoft Office PowerPoint</Application>
  <PresentationFormat>Экран (4:3)</PresentationFormat>
  <Paragraphs>60</Paragraphs>
  <Slides>11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Птицы </vt:lpstr>
      <vt:lpstr>Скворцы </vt:lpstr>
      <vt:lpstr>Кукушка </vt:lpstr>
      <vt:lpstr>Коростель </vt:lpstr>
      <vt:lpstr>Голубиные </vt:lpstr>
      <vt:lpstr>Камышовка </vt:lpstr>
      <vt:lpstr>Глухарь </vt:lpstr>
      <vt:lpstr>Снегири </vt:lpstr>
      <vt:lpstr>Клесты </vt:lpstr>
      <vt:lpstr>Водоплавающие  птицы</vt:lpstr>
      <vt:lpstr>Гуси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Птицы </dc:title>
  <dc:creator>1</dc:creator>
  <cp:lastModifiedBy>1</cp:lastModifiedBy>
  <cp:revision>1</cp:revision>
  <dcterms:created xsi:type="dcterms:W3CDTF">2015-02-11T18:03:05Z</dcterms:created>
  <dcterms:modified xsi:type="dcterms:W3CDTF">2015-02-11T18:04:30Z</dcterms:modified>
</cp:coreProperties>
</file>