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diagrams/drawing3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56" r:id="rId2"/>
    <p:sldId id="258" r:id="rId3"/>
    <p:sldId id="259" r:id="rId4"/>
    <p:sldId id="260" r:id="rId5"/>
    <p:sldId id="261" r:id="rId6"/>
    <p:sldId id="262" r:id="rId7"/>
    <p:sldId id="268" r:id="rId8"/>
    <p:sldId id="269" r:id="rId9"/>
    <p:sldId id="263" r:id="rId10"/>
    <p:sldId id="270" r:id="rId11"/>
    <p:sldId id="284" r:id="rId12"/>
    <p:sldId id="279" r:id="rId13"/>
    <p:sldId id="281" r:id="rId1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24" autoAdjust="0"/>
  </p:normalViewPr>
  <p:slideViewPr>
    <p:cSldViewPr snapToObjects="1"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644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C77167-ADDA-48C9-B556-0CF5B6EB0FEE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AB8B173-2821-4599-B42B-66A3D78F0492}">
      <dgm:prSet phldrT="[Текст]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ru-RU" dirty="0" smtClean="0">
              <a:solidFill>
                <a:sysClr val="windowText" lastClr="000000"/>
              </a:solidFill>
            </a:rPr>
            <a:t>Проведение занятий с детьми, имеющими  тяжелые  нарушения зрения</a:t>
          </a:r>
          <a:endParaRPr lang="ru-RU" dirty="0"/>
        </a:p>
      </dgm:t>
    </dgm:pt>
    <dgm:pt modelId="{B18C9C65-AA2B-4ECD-8BBE-271CF3D756DF}" type="parTrans" cxnId="{7E099B65-75A6-491E-9D95-63A4B7313CB3}">
      <dgm:prSet/>
      <dgm:spPr/>
      <dgm:t>
        <a:bodyPr/>
        <a:lstStyle/>
        <a:p>
          <a:endParaRPr lang="ru-RU"/>
        </a:p>
      </dgm:t>
    </dgm:pt>
    <dgm:pt modelId="{A978BBA6-4A56-47A5-95CD-A47F5575D1C8}" type="sibTrans" cxnId="{7E099B65-75A6-491E-9D95-63A4B7313CB3}">
      <dgm:prSet/>
      <dgm:spPr/>
      <dgm:t>
        <a:bodyPr/>
        <a:lstStyle/>
        <a:p>
          <a:endParaRPr lang="ru-RU"/>
        </a:p>
      </dgm:t>
    </dgm:pt>
    <dgm:pt modelId="{32AE82E4-81C1-42F6-B22A-7226CE9DCE63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2400" dirty="0" smtClean="0"/>
            <a:t>Цель: адаптация детей к новому развивающему пространству, развитие позитивной                        «</a:t>
          </a:r>
          <a:r>
            <a:rPr lang="ru-RU" sz="2400" dirty="0" err="1" smtClean="0"/>
            <a:t>Я-концепции</a:t>
          </a:r>
          <a:r>
            <a:rPr lang="ru-RU" sz="2400" dirty="0" smtClean="0"/>
            <a:t>» </a:t>
          </a:r>
          <a:endParaRPr lang="ru-RU" sz="2400" dirty="0"/>
        </a:p>
      </dgm:t>
    </dgm:pt>
    <dgm:pt modelId="{AD32E80E-4361-49D0-AFBF-A184DFCCB00D}" type="parTrans" cxnId="{3B633606-1F26-4F7A-AA1F-726A8CD3BCFB}">
      <dgm:prSet/>
      <dgm:spPr/>
      <dgm:t>
        <a:bodyPr/>
        <a:lstStyle/>
        <a:p>
          <a:endParaRPr lang="ru-RU"/>
        </a:p>
      </dgm:t>
    </dgm:pt>
    <dgm:pt modelId="{8B5E98BD-0D80-4136-8A31-36EF357AE538}" type="sibTrans" cxnId="{3B633606-1F26-4F7A-AA1F-726A8CD3BCFB}">
      <dgm:prSet/>
      <dgm:spPr/>
      <dgm:t>
        <a:bodyPr/>
        <a:lstStyle/>
        <a:p>
          <a:endParaRPr lang="ru-RU"/>
        </a:p>
      </dgm:t>
    </dgm:pt>
    <dgm:pt modelId="{97CE979B-DF14-4855-A464-5748C390BC47}">
      <dgm:prSet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ru-RU" dirty="0" smtClean="0">
              <a:solidFill>
                <a:sysClr val="windowText" lastClr="000000"/>
              </a:solidFill>
            </a:rPr>
            <a:t>Проведение занятий с детьми массовой группы</a:t>
          </a:r>
          <a:endParaRPr lang="ru-RU" dirty="0"/>
        </a:p>
      </dgm:t>
    </dgm:pt>
    <dgm:pt modelId="{AB5F70F9-6305-43E8-AE00-FE0AD1066836}" type="parTrans" cxnId="{9201FA05-393A-4F6F-BFE1-EDCC8F313A9C}">
      <dgm:prSet/>
      <dgm:spPr/>
      <dgm:t>
        <a:bodyPr/>
        <a:lstStyle/>
        <a:p>
          <a:endParaRPr lang="ru-RU"/>
        </a:p>
      </dgm:t>
    </dgm:pt>
    <dgm:pt modelId="{A4EE92A8-49C5-4CF6-B058-2EE49A5F843D}" type="sibTrans" cxnId="{9201FA05-393A-4F6F-BFE1-EDCC8F313A9C}">
      <dgm:prSet/>
      <dgm:spPr/>
      <dgm:t>
        <a:bodyPr/>
        <a:lstStyle/>
        <a:p>
          <a:endParaRPr lang="ru-RU"/>
        </a:p>
      </dgm:t>
    </dgm:pt>
    <dgm:pt modelId="{DB2C1386-7B23-4793-A031-FB15CCF3F74E}">
      <dgm:prSet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2400" dirty="0" smtClean="0"/>
            <a:t>Цель: адаптация детей к новому развивающему пространству, развитие позитивной                        «</a:t>
          </a:r>
          <a:r>
            <a:rPr lang="ru-RU" sz="2400" dirty="0" err="1" smtClean="0"/>
            <a:t>Я-концепции</a:t>
          </a:r>
          <a:r>
            <a:rPr lang="ru-RU" sz="2400" dirty="0" smtClean="0"/>
            <a:t>» и «</a:t>
          </a:r>
          <a:r>
            <a:rPr lang="ru-RU" sz="2400" dirty="0" err="1" smtClean="0"/>
            <a:t>я-другие</a:t>
          </a:r>
          <a:r>
            <a:rPr lang="ru-RU" sz="2400" dirty="0" smtClean="0"/>
            <a:t>»</a:t>
          </a:r>
          <a:endParaRPr lang="ru-RU" sz="2400" dirty="0"/>
        </a:p>
      </dgm:t>
    </dgm:pt>
    <dgm:pt modelId="{99E8A238-9C4C-409A-B1C7-4B4674241C13}" type="parTrans" cxnId="{DC3AD91A-62E0-46FC-902B-AF55BD613C51}">
      <dgm:prSet/>
      <dgm:spPr/>
      <dgm:t>
        <a:bodyPr/>
        <a:lstStyle/>
        <a:p>
          <a:endParaRPr lang="ru-RU"/>
        </a:p>
      </dgm:t>
    </dgm:pt>
    <dgm:pt modelId="{EFE2F651-1F68-4EF0-B6CC-FC6AA5CDA788}" type="sibTrans" cxnId="{DC3AD91A-62E0-46FC-902B-AF55BD613C51}">
      <dgm:prSet/>
      <dgm:spPr/>
      <dgm:t>
        <a:bodyPr/>
        <a:lstStyle/>
        <a:p>
          <a:endParaRPr lang="ru-RU"/>
        </a:p>
      </dgm:t>
    </dgm:pt>
    <dgm:pt modelId="{CD853093-8EDC-4D8A-95CF-8B7D67675888}" type="pres">
      <dgm:prSet presAssocID="{BCC77167-ADDA-48C9-B556-0CF5B6EB0FEE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7C5E56F-81CE-4773-B3B9-FDEF02D8CE4E}" type="pres">
      <dgm:prSet presAssocID="{DAB8B173-2821-4599-B42B-66A3D78F0492}" presName="linNode" presStyleCnt="0"/>
      <dgm:spPr/>
    </dgm:pt>
    <dgm:pt modelId="{2F37F1C5-DEBF-4058-8879-76D78A45610F}" type="pres">
      <dgm:prSet presAssocID="{DAB8B173-2821-4599-B42B-66A3D78F0492}" presName="parentShp" presStyleLbl="node1" presStyleIdx="0" presStyleCnt="2" custLinFactNeighborY="-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453249-3F94-4F97-BE48-CE4E29D15336}" type="pres">
      <dgm:prSet presAssocID="{DAB8B173-2821-4599-B42B-66A3D78F0492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088725-7428-4E93-AFC4-7B11638B017F}" type="pres">
      <dgm:prSet presAssocID="{A978BBA6-4A56-47A5-95CD-A47F5575D1C8}" presName="spacing" presStyleCnt="0"/>
      <dgm:spPr/>
    </dgm:pt>
    <dgm:pt modelId="{9A7F817C-307C-4AE2-9655-DD0F1746E676}" type="pres">
      <dgm:prSet presAssocID="{97CE979B-DF14-4855-A464-5748C390BC47}" presName="linNode" presStyleCnt="0"/>
      <dgm:spPr/>
    </dgm:pt>
    <dgm:pt modelId="{6F982A95-EC16-4D5D-BB30-77FF90942652}" type="pres">
      <dgm:prSet presAssocID="{97CE979B-DF14-4855-A464-5748C390BC47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9C8CF3-8696-4214-8E40-B42EB6A7BEC6}" type="pres">
      <dgm:prSet presAssocID="{97CE979B-DF14-4855-A464-5748C390BC47}" presName="childShp" presStyleLbl="bgAccFollowNode1" presStyleIdx="1" presStyleCnt="2" custLinFactNeighborX="0" custLinFactNeighborY="90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FB5FE89-9981-4A2F-8515-863EF53DF7D2}" type="presOf" srcId="{DAB8B173-2821-4599-B42B-66A3D78F0492}" destId="{2F37F1C5-DEBF-4058-8879-76D78A45610F}" srcOrd="0" destOrd="0" presId="urn:microsoft.com/office/officeart/2005/8/layout/vList6"/>
    <dgm:cxn modelId="{78038878-26D9-4A10-95BA-427DCE6D4099}" type="presOf" srcId="{97CE979B-DF14-4855-A464-5748C390BC47}" destId="{6F982A95-EC16-4D5D-BB30-77FF90942652}" srcOrd="0" destOrd="0" presId="urn:microsoft.com/office/officeart/2005/8/layout/vList6"/>
    <dgm:cxn modelId="{7E099B65-75A6-491E-9D95-63A4B7313CB3}" srcId="{BCC77167-ADDA-48C9-B556-0CF5B6EB0FEE}" destId="{DAB8B173-2821-4599-B42B-66A3D78F0492}" srcOrd="0" destOrd="0" parTransId="{B18C9C65-AA2B-4ECD-8BBE-271CF3D756DF}" sibTransId="{A978BBA6-4A56-47A5-95CD-A47F5575D1C8}"/>
    <dgm:cxn modelId="{A3D9A36D-3798-4A31-9009-3FD62FD2A0E6}" type="presOf" srcId="{32AE82E4-81C1-42F6-B22A-7226CE9DCE63}" destId="{7B453249-3F94-4F97-BE48-CE4E29D15336}" srcOrd="0" destOrd="0" presId="urn:microsoft.com/office/officeart/2005/8/layout/vList6"/>
    <dgm:cxn modelId="{3B633606-1F26-4F7A-AA1F-726A8CD3BCFB}" srcId="{DAB8B173-2821-4599-B42B-66A3D78F0492}" destId="{32AE82E4-81C1-42F6-B22A-7226CE9DCE63}" srcOrd="0" destOrd="0" parTransId="{AD32E80E-4361-49D0-AFBF-A184DFCCB00D}" sibTransId="{8B5E98BD-0D80-4136-8A31-36EF357AE538}"/>
    <dgm:cxn modelId="{DC3AD91A-62E0-46FC-902B-AF55BD613C51}" srcId="{97CE979B-DF14-4855-A464-5748C390BC47}" destId="{DB2C1386-7B23-4793-A031-FB15CCF3F74E}" srcOrd="0" destOrd="0" parTransId="{99E8A238-9C4C-409A-B1C7-4B4674241C13}" sibTransId="{EFE2F651-1F68-4EF0-B6CC-FC6AA5CDA788}"/>
    <dgm:cxn modelId="{49F2FD5E-0E0C-4731-A51E-3B7A007B6E30}" type="presOf" srcId="{DB2C1386-7B23-4793-A031-FB15CCF3F74E}" destId="{8B9C8CF3-8696-4214-8E40-B42EB6A7BEC6}" srcOrd="0" destOrd="0" presId="urn:microsoft.com/office/officeart/2005/8/layout/vList6"/>
    <dgm:cxn modelId="{9201FA05-393A-4F6F-BFE1-EDCC8F313A9C}" srcId="{BCC77167-ADDA-48C9-B556-0CF5B6EB0FEE}" destId="{97CE979B-DF14-4855-A464-5748C390BC47}" srcOrd="1" destOrd="0" parTransId="{AB5F70F9-6305-43E8-AE00-FE0AD1066836}" sibTransId="{A4EE92A8-49C5-4CF6-B058-2EE49A5F843D}"/>
    <dgm:cxn modelId="{E41F784E-CC05-41BE-95FB-F2A9D750C5E5}" type="presOf" srcId="{BCC77167-ADDA-48C9-B556-0CF5B6EB0FEE}" destId="{CD853093-8EDC-4D8A-95CF-8B7D67675888}" srcOrd="0" destOrd="0" presId="urn:microsoft.com/office/officeart/2005/8/layout/vList6"/>
    <dgm:cxn modelId="{D7D127DA-CA95-49BB-A2E0-FAD8D395E27A}" type="presParOf" srcId="{CD853093-8EDC-4D8A-95CF-8B7D67675888}" destId="{47C5E56F-81CE-4773-B3B9-FDEF02D8CE4E}" srcOrd="0" destOrd="0" presId="urn:microsoft.com/office/officeart/2005/8/layout/vList6"/>
    <dgm:cxn modelId="{57E142EC-7A5E-4A05-AF70-7C688FD532F9}" type="presParOf" srcId="{47C5E56F-81CE-4773-B3B9-FDEF02D8CE4E}" destId="{2F37F1C5-DEBF-4058-8879-76D78A45610F}" srcOrd="0" destOrd="0" presId="urn:microsoft.com/office/officeart/2005/8/layout/vList6"/>
    <dgm:cxn modelId="{B0A00018-9722-44F4-857E-5738ED7D1753}" type="presParOf" srcId="{47C5E56F-81CE-4773-B3B9-FDEF02D8CE4E}" destId="{7B453249-3F94-4F97-BE48-CE4E29D15336}" srcOrd="1" destOrd="0" presId="urn:microsoft.com/office/officeart/2005/8/layout/vList6"/>
    <dgm:cxn modelId="{699F9E4C-06D5-4DA3-B3E8-42659E468082}" type="presParOf" srcId="{CD853093-8EDC-4D8A-95CF-8B7D67675888}" destId="{0E088725-7428-4E93-AFC4-7B11638B017F}" srcOrd="1" destOrd="0" presId="urn:microsoft.com/office/officeart/2005/8/layout/vList6"/>
    <dgm:cxn modelId="{FEE44E46-F00D-4074-AE4E-E647F1688B67}" type="presParOf" srcId="{CD853093-8EDC-4D8A-95CF-8B7D67675888}" destId="{9A7F817C-307C-4AE2-9655-DD0F1746E676}" srcOrd="2" destOrd="0" presId="urn:microsoft.com/office/officeart/2005/8/layout/vList6"/>
    <dgm:cxn modelId="{1C325FA7-0592-4587-B86A-509E9DE6FAD3}" type="presParOf" srcId="{9A7F817C-307C-4AE2-9655-DD0F1746E676}" destId="{6F982A95-EC16-4D5D-BB30-77FF90942652}" srcOrd="0" destOrd="0" presId="urn:microsoft.com/office/officeart/2005/8/layout/vList6"/>
    <dgm:cxn modelId="{275BEB90-F529-491D-B21E-3184E43BD8E4}" type="presParOf" srcId="{9A7F817C-307C-4AE2-9655-DD0F1746E676}" destId="{8B9C8CF3-8696-4214-8E40-B42EB6A7BEC6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15C7F27-E206-4FF6-9AEC-949EFD675BA9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4EEB98C-7390-4F2E-914B-7E52058AD5C1}">
      <dgm:prSet phldrT="[Текст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pPr algn="r"/>
          <a:r>
            <a:rPr lang="ru-RU" sz="2800" dirty="0" smtClean="0">
              <a:solidFill>
                <a:schemeClr val="tx1"/>
              </a:solidFill>
            </a:rPr>
            <a:t>Проведение совместных занятий</a:t>
          </a:r>
          <a:endParaRPr lang="ru-RU" sz="2800" dirty="0">
            <a:solidFill>
              <a:schemeClr val="tx1"/>
            </a:solidFill>
          </a:endParaRPr>
        </a:p>
      </dgm:t>
    </dgm:pt>
    <dgm:pt modelId="{C7A2E580-4ED3-4416-A085-B6EF7D2DD769}" type="parTrans" cxnId="{32E26688-41D7-454F-B255-19F444C2542D}">
      <dgm:prSet/>
      <dgm:spPr/>
      <dgm:t>
        <a:bodyPr/>
        <a:lstStyle/>
        <a:p>
          <a:endParaRPr lang="ru-RU"/>
        </a:p>
      </dgm:t>
    </dgm:pt>
    <dgm:pt modelId="{AEBA3D73-F96C-4F25-AAF4-981B8A016D40}" type="sibTrans" cxnId="{32E26688-41D7-454F-B255-19F444C2542D}">
      <dgm:prSet/>
      <dgm:spPr/>
      <dgm:t>
        <a:bodyPr/>
        <a:lstStyle/>
        <a:p>
          <a:endParaRPr lang="ru-RU"/>
        </a:p>
      </dgm:t>
    </dgm:pt>
    <dgm:pt modelId="{002A49D0-FD90-4042-948F-79DA8FAC7D04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2400" dirty="0" smtClean="0"/>
            <a:t>Цель: способствовать развитию навыков совместной деятельности </a:t>
          </a:r>
          <a:endParaRPr lang="ru-RU" sz="2400" dirty="0"/>
        </a:p>
      </dgm:t>
    </dgm:pt>
    <dgm:pt modelId="{33169B0F-7912-408A-8B09-9489B6F54805}" type="parTrans" cxnId="{1FFBA7E3-6690-4D8F-8DE8-C655553F0D75}">
      <dgm:prSet/>
      <dgm:spPr/>
      <dgm:t>
        <a:bodyPr/>
        <a:lstStyle/>
        <a:p>
          <a:endParaRPr lang="ru-RU"/>
        </a:p>
      </dgm:t>
    </dgm:pt>
    <dgm:pt modelId="{CEF0A125-AD58-49BA-8BA5-10B03F892BF1}" type="sibTrans" cxnId="{1FFBA7E3-6690-4D8F-8DE8-C655553F0D75}">
      <dgm:prSet/>
      <dgm:spPr/>
      <dgm:t>
        <a:bodyPr/>
        <a:lstStyle/>
        <a:p>
          <a:endParaRPr lang="ru-RU"/>
        </a:p>
      </dgm:t>
    </dgm:pt>
    <dgm:pt modelId="{F307987C-F4B7-4FA7-AE48-96B454E53142}" type="pres">
      <dgm:prSet presAssocID="{C15C7F27-E206-4FF6-9AEC-949EFD675BA9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5643117-4E2E-49B7-9F72-3CE13CCEADE8}" type="pres">
      <dgm:prSet presAssocID="{24EEB98C-7390-4F2E-914B-7E52058AD5C1}" presName="linNode" presStyleCnt="0"/>
      <dgm:spPr/>
    </dgm:pt>
    <dgm:pt modelId="{05EC1D65-CA66-4EAA-AA11-3EC8D0DF17CB}" type="pres">
      <dgm:prSet presAssocID="{24EEB98C-7390-4F2E-914B-7E52058AD5C1}" presName="parentShp" presStyleLbl="node1" presStyleIdx="0" presStyleCnt="1" custAng="10800000" custFlipVert="1" custScaleX="133333" custScaleY="100000" custLinFactNeighborX="-2778" custLinFactNeighborY="-253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8A1069-D57B-43D8-AD2C-ADF2DADD022F}" type="pres">
      <dgm:prSet presAssocID="{24EEB98C-7390-4F2E-914B-7E52058AD5C1}" presName="childShp" presStyleLbl="bgAccFollowNode1" presStyleIdx="0" presStyleCnt="1" custScaleX="72222" custScaleY="94342" custLinFactNeighborX="-4167" custLinFactNeighborY="-304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B43C3C9-BEA9-474C-94DD-9A3A5591D153}" type="presOf" srcId="{C15C7F27-E206-4FF6-9AEC-949EFD675BA9}" destId="{F307987C-F4B7-4FA7-AE48-96B454E53142}" srcOrd="0" destOrd="0" presId="urn:microsoft.com/office/officeart/2005/8/layout/vList6"/>
    <dgm:cxn modelId="{1FFBA7E3-6690-4D8F-8DE8-C655553F0D75}" srcId="{24EEB98C-7390-4F2E-914B-7E52058AD5C1}" destId="{002A49D0-FD90-4042-948F-79DA8FAC7D04}" srcOrd="0" destOrd="0" parTransId="{33169B0F-7912-408A-8B09-9489B6F54805}" sibTransId="{CEF0A125-AD58-49BA-8BA5-10B03F892BF1}"/>
    <dgm:cxn modelId="{32E26688-41D7-454F-B255-19F444C2542D}" srcId="{C15C7F27-E206-4FF6-9AEC-949EFD675BA9}" destId="{24EEB98C-7390-4F2E-914B-7E52058AD5C1}" srcOrd="0" destOrd="0" parTransId="{C7A2E580-4ED3-4416-A085-B6EF7D2DD769}" sibTransId="{AEBA3D73-F96C-4F25-AAF4-981B8A016D40}"/>
    <dgm:cxn modelId="{0C324C32-C7CE-4E9C-8A19-2CC3DE9E00D3}" type="presOf" srcId="{002A49D0-FD90-4042-948F-79DA8FAC7D04}" destId="{F28A1069-D57B-43D8-AD2C-ADF2DADD022F}" srcOrd="0" destOrd="0" presId="urn:microsoft.com/office/officeart/2005/8/layout/vList6"/>
    <dgm:cxn modelId="{920D9ECA-5ACA-4274-8C54-D921BBEF43E8}" type="presOf" srcId="{24EEB98C-7390-4F2E-914B-7E52058AD5C1}" destId="{05EC1D65-CA66-4EAA-AA11-3EC8D0DF17CB}" srcOrd="0" destOrd="0" presId="urn:microsoft.com/office/officeart/2005/8/layout/vList6"/>
    <dgm:cxn modelId="{E22DE6F6-316F-4882-9319-92AC26AA0AF8}" type="presParOf" srcId="{F307987C-F4B7-4FA7-AE48-96B454E53142}" destId="{95643117-4E2E-49B7-9F72-3CE13CCEADE8}" srcOrd="0" destOrd="0" presId="urn:microsoft.com/office/officeart/2005/8/layout/vList6"/>
    <dgm:cxn modelId="{1B6C131A-8327-4D9E-B2B9-ED7A7CE97A11}" type="presParOf" srcId="{95643117-4E2E-49B7-9F72-3CE13CCEADE8}" destId="{05EC1D65-CA66-4EAA-AA11-3EC8D0DF17CB}" srcOrd="0" destOrd="0" presId="urn:microsoft.com/office/officeart/2005/8/layout/vList6"/>
    <dgm:cxn modelId="{C0DDADD5-A4B2-49C4-B0B4-94B0247C149C}" type="presParOf" srcId="{95643117-4E2E-49B7-9F72-3CE13CCEADE8}" destId="{F28A1069-D57B-43D8-AD2C-ADF2DADD022F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3B73437-05EA-433D-A1D9-ECF30E0D5CBE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F013CEE-4A2B-4A30-8348-A095C002D84F}">
      <dgm:prSet phldrT="[Текст]" custT="1"/>
      <dgm:spPr>
        <a:scene3d>
          <a:camera prst="orthographicFront"/>
          <a:lightRig rig="threePt" dir="t"/>
        </a:scene3d>
        <a:sp3d extrusionH="76200">
          <a:bevelT prst="relaxedInset"/>
          <a:extrusionClr>
            <a:schemeClr val="bg2">
              <a:lumMod val="50000"/>
            </a:schemeClr>
          </a:extrusionClr>
        </a:sp3d>
      </dgm:spPr>
      <dgm:t>
        <a:bodyPr/>
        <a:lstStyle/>
        <a:p>
          <a:r>
            <a:rPr lang="ru-RU" sz="2400" b="1" dirty="0" smtClean="0">
              <a:solidFill>
                <a:schemeClr val="bg1"/>
              </a:solidFill>
            </a:rPr>
            <a:t>Диагностика</a:t>
          </a:r>
          <a:endParaRPr lang="ru-RU" sz="2400" b="1" dirty="0">
            <a:solidFill>
              <a:schemeClr val="bg1"/>
            </a:solidFill>
          </a:endParaRPr>
        </a:p>
      </dgm:t>
    </dgm:pt>
    <dgm:pt modelId="{8619AEF8-CFB7-4F85-A522-E381E7E0F489}" type="parTrans" cxnId="{79FF6C94-C2A5-4A7A-91F7-6EFC5C60A851}">
      <dgm:prSet/>
      <dgm:spPr/>
      <dgm:t>
        <a:bodyPr/>
        <a:lstStyle/>
        <a:p>
          <a:endParaRPr lang="ru-RU"/>
        </a:p>
      </dgm:t>
    </dgm:pt>
    <dgm:pt modelId="{9AAEFE46-7162-440E-B64A-395765A21103}" type="sibTrans" cxnId="{79FF6C94-C2A5-4A7A-91F7-6EFC5C60A851}">
      <dgm:prSet/>
      <dgm:spPr>
        <a:solidFill>
          <a:schemeClr val="accent1">
            <a:lumMod val="75000"/>
          </a:schemeClr>
        </a:solidFill>
        <a:scene3d>
          <a:camera prst="orthographicFront"/>
          <a:lightRig rig="threePt" dir="t"/>
        </a:scene3d>
        <a:sp3d extrusionH="76200">
          <a:extrusionClr>
            <a:schemeClr val="bg2">
              <a:lumMod val="50000"/>
            </a:schemeClr>
          </a:extrusionClr>
        </a:sp3d>
      </dgm:spPr>
      <dgm:t>
        <a:bodyPr/>
        <a:lstStyle/>
        <a:p>
          <a:endParaRPr lang="ru-RU"/>
        </a:p>
      </dgm:t>
    </dgm:pt>
    <dgm:pt modelId="{61CC1B1A-062B-49F7-A261-86B5D75B4227}">
      <dgm:prSet phldrT="[Текст]"/>
      <dgm:spPr>
        <a:scene3d>
          <a:camera prst="orthographicFront"/>
          <a:lightRig rig="threePt" dir="t"/>
        </a:scene3d>
        <a:sp3d extrusionH="76200">
          <a:bevelT prst="relaxedInset"/>
          <a:extrusionClr>
            <a:schemeClr val="bg2">
              <a:lumMod val="50000"/>
            </a:schemeClr>
          </a:extrusionClr>
        </a:sp3d>
      </dgm:spPr>
      <dgm:t>
        <a:bodyPr/>
        <a:lstStyle/>
        <a:p>
          <a:r>
            <a:rPr lang="ru-RU" b="1" dirty="0" smtClean="0"/>
            <a:t>Анализ</a:t>
          </a:r>
          <a:endParaRPr lang="ru-RU" b="1" dirty="0"/>
        </a:p>
      </dgm:t>
    </dgm:pt>
    <dgm:pt modelId="{9BADABA2-33C5-41E4-8F54-120435122A0B}" type="parTrans" cxnId="{5235127E-70EA-4F2E-AD64-B855ACF6648C}">
      <dgm:prSet/>
      <dgm:spPr/>
      <dgm:t>
        <a:bodyPr/>
        <a:lstStyle/>
        <a:p>
          <a:endParaRPr lang="ru-RU"/>
        </a:p>
      </dgm:t>
    </dgm:pt>
    <dgm:pt modelId="{C96C053D-0266-43EE-90B0-9A3DD99AEB30}" type="sibTrans" cxnId="{5235127E-70EA-4F2E-AD64-B855ACF6648C}">
      <dgm:prSet/>
      <dgm:spPr>
        <a:solidFill>
          <a:schemeClr val="accent1">
            <a:lumMod val="75000"/>
          </a:schemeClr>
        </a:solidFill>
        <a:scene3d>
          <a:camera prst="orthographicFront"/>
          <a:lightRig rig="threePt" dir="t"/>
        </a:scene3d>
        <a:sp3d extrusionH="76200">
          <a:extrusionClr>
            <a:schemeClr val="bg2">
              <a:lumMod val="50000"/>
            </a:schemeClr>
          </a:extrusionClr>
        </a:sp3d>
      </dgm:spPr>
      <dgm:t>
        <a:bodyPr/>
        <a:lstStyle/>
        <a:p>
          <a:endParaRPr lang="ru-RU"/>
        </a:p>
      </dgm:t>
    </dgm:pt>
    <dgm:pt modelId="{0AA654CD-B545-43C1-8DBB-62023905293B}">
      <dgm:prSet phldrT="[Текст]"/>
      <dgm:spPr>
        <a:scene3d>
          <a:camera prst="orthographicFront"/>
          <a:lightRig rig="threePt" dir="t"/>
        </a:scene3d>
        <a:sp3d extrusionH="76200">
          <a:bevelT prst="relaxedInset"/>
          <a:extrusionClr>
            <a:schemeClr val="bg2">
              <a:lumMod val="50000"/>
            </a:schemeClr>
          </a:extrusionClr>
        </a:sp3d>
      </dgm:spPr>
      <dgm:t>
        <a:bodyPr/>
        <a:lstStyle/>
        <a:p>
          <a:r>
            <a:rPr lang="ru-RU" b="1" dirty="0" smtClean="0"/>
            <a:t>Консультации педагогов, родителей, администрации</a:t>
          </a:r>
          <a:endParaRPr lang="ru-RU" b="1" dirty="0"/>
        </a:p>
      </dgm:t>
    </dgm:pt>
    <dgm:pt modelId="{96559D5D-95FD-4AB5-8D17-D2A2517372EC}" type="parTrans" cxnId="{9C88F712-D02F-4F8D-A9A2-CF61ECE610BB}">
      <dgm:prSet/>
      <dgm:spPr/>
      <dgm:t>
        <a:bodyPr/>
        <a:lstStyle/>
        <a:p>
          <a:endParaRPr lang="ru-RU"/>
        </a:p>
      </dgm:t>
    </dgm:pt>
    <dgm:pt modelId="{BF4C2242-94E9-46F9-9418-003F952FF95A}" type="sibTrans" cxnId="{9C88F712-D02F-4F8D-A9A2-CF61ECE610BB}">
      <dgm:prSet/>
      <dgm:spPr>
        <a:solidFill>
          <a:schemeClr val="accent1">
            <a:lumMod val="75000"/>
          </a:schemeClr>
        </a:solidFill>
        <a:scene3d>
          <a:camera prst="orthographicFront"/>
          <a:lightRig rig="threePt" dir="t"/>
        </a:scene3d>
        <a:sp3d extrusionH="76200">
          <a:extrusionClr>
            <a:schemeClr val="bg2">
              <a:lumMod val="50000"/>
            </a:schemeClr>
          </a:extrusionClr>
        </a:sp3d>
      </dgm:spPr>
      <dgm:t>
        <a:bodyPr/>
        <a:lstStyle/>
        <a:p>
          <a:endParaRPr lang="ru-RU"/>
        </a:p>
      </dgm:t>
    </dgm:pt>
    <dgm:pt modelId="{705B23D7-DE31-4327-92C3-90A8BC46CEFE}" type="pres">
      <dgm:prSet presAssocID="{E3B73437-05EA-433D-A1D9-ECF30E0D5CB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C213732-3668-480D-97A6-488198DAAAD4}" type="pres">
      <dgm:prSet presAssocID="{2F013CEE-4A2B-4A30-8348-A095C002D84F}" presName="node" presStyleLbl="node1" presStyleIdx="0" presStyleCnt="3" custScaleX="112190" custScaleY="66860" custRadScaleRad="193540" custRadScaleInc="-830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910AED-BFC2-4CF9-B607-397E58179681}" type="pres">
      <dgm:prSet presAssocID="{9AAEFE46-7162-440E-B64A-395765A21103}" presName="sibTrans" presStyleLbl="sibTrans2D1" presStyleIdx="0" presStyleCnt="3" custAng="21561346" custScaleX="184940" custScaleY="29700" custLinFactNeighborX="5930" custLinFactNeighborY="-32775"/>
      <dgm:spPr/>
      <dgm:t>
        <a:bodyPr/>
        <a:lstStyle/>
        <a:p>
          <a:endParaRPr lang="ru-RU"/>
        </a:p>
      </dgm:t>
    </dgm:pt>
    <dgm:pt modelId="{64C42B03-88F0-4688-93BD-16C3CE8C7717}" type="pres">
      <dgm:prSet presAssocID="{9AAEFE46-7162-440E-B64A-395765A21103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98FE01D9-2D26-4CDF-95C9-5BF6CE85B00D}" type="pres">
      <dgm:prSet presAssocID="{61CC1B1A-062B-49F7-A261-86B5D75B4227}" presName="node" presStyleLbl="node1" presStyleIdx="1" presStyleCnt="3" custScaleX="116139" custScaleY="61800" custRadScaleRad="179860" custRadScaleInc="-1254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9DD226-5F24-4514-A6BC-737D36EF8D27}" type="pres">
      <dgm:prSet presAssocID="{C96C053D-0266-43EE-90B0-9A3DD99AEB30}" presName="sibTrans" presStyleLbl="sibTrans2D1" presStyleIdx="1" presStyleCnt="3" custScaleX="164563" custScaleY="32398" custLinFactNeighborX="20646" custLinFactNeighborY="11500"/>
      <dgm:spPr/>
      <dgm:t>
        <a:bodyPr/>
        <a:lstStyle/>
        <a:p>
          <a:endParaRPr lang="ru-RU"/>
        </a:p>
      </dgm:t>
    </dgm:pt>
    <dgm:pt modelId="{27F86C8A-2AEF-4F25-927E-97DDAEFE4B2B}" type="pres">
      <dgm:prSet presAssocID="{C96C053D-0266-43EE-90B0-9A3DD99AEB30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8A154D91-E86D-4B74-940D-6D2FF835E71B}" type="pres">
      <dgm:prSet presAssocID="{0AA654CD-B545-43C1-8DBB-62023905293B}" presName="node" presStyleLbl="node1" presStyleIdx="2" presStyleCnt="3" custScaleX="154235" custScaleY="80053" custRadScaleRad="49022" custRadScaleInc="-982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4917B3-6AEC-4FD8-878A-821609F41B75}" type="pres">
      <dgm:prSet presAssocID="{BF4C2242-94E9-46F9-9418-003F952FF95A}" presName="sibTrans" presStyleLbl="sibTrans2D1" presStyleIdx="2" presStyleCnt="3" custFlipVert="1" custFlipHor="0" custScaleX="2989" custScaleY="5178" custLinFactX="-500000" custLinFactY="130151" custLinFactNeighborX="-571816" custLinFactNeighborY="200000"/>
      <dgm:spPr/>
      <dgm:t>
        <a:bodyPr/>
        <a:lstStyle/>
        <a:p>
          <a:endParaRPr lang="ru-RU"/>
        </a:p>
      </dgm:t>
    </dgm:pt>
    <dgm:pt modelId="{9C251F44-52D2-4AEB-92AB-DA490327521A}" type="pres">
      <dgm:prSet presAssocID="{BF4C2242-94E9-46F9-9418-003F952FF95A}" presName="connectorText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EF397DF9-F1EC-4FD8-927E-3C456FCF52B5}" type="presOf" srcId="{9AAEFE46-7162-440E-B64A-395765A21103}" destId="{97910AED-BFC2-4CF9-B607-397E58179681}" srcOrd="0" destOrd="0" presId="urn:microsoft.com/office/officeart/2005/8/layout/cycle2"/>
    <dgm:cxn modelId="{98CC4905-7A67-4D95-A104-B0DE7C5E4FF2}" type="presOf" srcId="{0AA654CD-B545-43C1-8DBB-62023905293B}" destId="{8A154D91-E86D-4B74-940D-6D2FF835E71B}" srcOrd="0" destOrd="0" presId="urn:microsoft.com/office/officeart/2005/8/layout/cycle2"/>
    <dgm:cxn modelId="{BCCED8B0-6E13-4845-ABC1-6F7DC645DFED}" type="presOf" srcId="{C96C053D-0266-43EE-90B0-9A3DD99AEB30}" destId="{459DD226-5F24-4514-A6BC-737D36EF8D27}" srcOrd="0" destOrd="0" presId="urn:microsoft.com/office/officeart/2005/8/layout/cycle2"/>
    <dgm:cxn modelId="{C3D1260E-D6DE-4B1B-876A-2DDF54D95C5C}" type="presOf" srcId="{9AAEFE46-7162-440E-B64A-395765A21103}" destId="{64C42B03-88F0-4688-93BD-16C3CE8C7717}" srcOrd="1" destOrd="0" presId="urn:microsoft.com/office/officeart/2005/8/layout/cycle2"/>
    <dgm:cxn modelId="{79FF6C94-C2A5-4A7A-91F7-6EFC5C60A851}" srcId="{E3B73437-05EA-433D-A1D9-ECF30E0D5CBE}" destId="{2F013CEE-4A2B-4A30-8348-A095C002D84F}" srcOrd="0" destOrd="0" parTransId="{8619AEF8-CFB7-4F85-A522-E381E7E0F489}" sibTransId="{9AAEFE46-7162-440E-B64A-395765A21103}"/>
    <dgm:cxn modelId="{9C88F712-D02F-4F8D-A9A2-CF61ECE610BB}" srcId="{E3B73437-05EA-433D-A1D9-ECF30E0D5CBE}" destId="{0AA654CD-B545-43C1-8DBB-62023905293B}" srcOrd="2" destOrd="0" parTransId="{96559D5D-95FD-4AB5-8D17-D2A2517372EC}" sibTransId="{BF4C2242-94E9-46F9-9418-003F952FF95A}"/>
    <dgm:cxn modelId="{CCDBCBF9-7453-4335-A1FE-5ECB49399B98}" type="presOf" srcId="{C96C053D-0266-43EE-90B0-9A3DD99AEB30}" destId="{27F86C8A-2AEF-4F25-927E-97DDAEFE4B2B}" srcOrd="1" destOrd="0" presId="urn:microsoft.com/office/officeart/2005/8/layout/cycle2"/>
    <dgm:cxn modelId="{6B91EF17-D7BD-45F3-A52B-CC5255A1C5DF}" type="presOf" srcId="{BF4C2242-94E9-46F9-9418-003F952FF95A}" destId="{384917B3-6AEC-4FD8-878A-821609F41B75}" srcOrd="0" destOrd="0" presId="urn:microsoft.com/office/officeart/2005/8/layout/cycle2"/>
    <dgm:cxn modelId="{9144072B-7361-43B8-846A-EC7E43510670}" type="presOf" srcId="{BF4C2242-94E9-46F9-9418-003F952FF95A}" destId="{9C251F44-52D2-4AEB-92AB-DA490327521A}" srcOrd="1" destOrd="0" presId="urn:microsoft.com/office/officeart/2005/8/layout/cycle2"/>
    <dgm:cxn modelId="{5235127E-70EA-4F2E-AD64-B855ACF6648C}" srcId="{E3B73437-05EA-433D-A1D9-ECF30E0D5CBE}" destId="{61CC1B1A-062B-49F7-A261-86B5D75B4227}" srcOrd="1" destOrd="0" parTransId="{9BADABA2-33C5-41E4-8F54-120435122A0B}" sibTransId="{C96C053D-0266-43EE-90B0-9A3DD99AEB30}"/>
    <dgm:cxn modelId="{9CDF758E-BB2D-4313-AE88-1D2C2BF5CFD3}" type="presOf" srcId="{2F013CEE-4A2B-4A30-8348-A095C002D84F}" destId="{8C213732-3668-480D-97A6-488198DAAAD4}" srcOrd="0" destOrd="0" presId="urn:microsoft.com/office/officeart/2005/8/layout/cycle2"/>
    <dgm:cxn modelId="{7D7C36F3-5AC5-4FB6-9EB3-4C3CC4F87AD0}" type="presOf" srcId="{61CC1B1A-062B-49F7-A261-86B5D75B4227}" destId="{98FE01D9-2D26-4CDF-95C9-5BF6CE85B00D}" srcOrd="0" destOrd="0" presId="urn:microsoft.com/office/officeart/2005/8/layout/cycle2"/>
    <dgm:cxn modelId="{3C92DE93-5763-47ED-B3CE-DB307E7B03B0}" type="presOf" srcId="{E3B73437-05EA-433D-A1D9-ECF30E0D5CBE}" destId="{705B23D7-DE31-4327-92C3-90A8BC46CEFE}" srcOrd="0" destOrd="0" presId="urn:microsoft.com/office/officeart/2005/8/layout/cycle2"/>
    <dgm:cxn modelId="{1A6825F6-AFF6-4D0E-B9F9-F3A41D61190D}" type="presParOf" srcId="{705B23D7-DE31-4327-92C3-90A8BC46CEFE}" destId="{8C213732-3668-480D-97A6-488198DAAAD4}" srcOrd="0" destOrd="0" presId="urn:microsoft.com/office/officeart/2005/8/layout/cycle2"/>
    <dgm:cxn modelId="{0DD9AACC-2449-454E-91D1-C541D3C126AF}" type="presParOf" srcId="{705B23D7-DE31-4327-92C3-90A8BC46CEFE}" destId="{97910AED-BFC2-4CF9-B607-397E58179681}" srcOrd="1" destOrd="0" presId="urn:microsoft.com/office/officeart/2005/8/layout/cycle2"/>
    <dgm:cxn modelId="{164B137A-785F-4CBD-9440-E67E04279157}" type="presParOf" srcId="{97910AED-BFC2-4CF9-B607-397E58179681}" destId="{64C42B03-88F0-4688-93BD-16C3CE8C7717}" srcOrd="0" destOrd="0" presId="urn:microsoft.com/office/officeart/2005/8/layout/cycle2"/>
    <dgm:cxn modelId="{06FFEFB0-86C2-4BC2-84B5-FC0EA1D74BD4}" type="presParOf" srcId="{705B23D7-DE31-4327-92C3-90A8BC46CEFE}" destId="{98FE01D9-2D26-4CDF-95C9-5BF6CE85B00D}" srcOrd="2" destOrd="0" presId="urn:microsoft.com/office/officeart/2005/8/layout/cycle2"/>
    <dgm:cxn modelId="{84F13C37-AE1D-44DC-B1A3-37CF1BAF580A}" type="presParOf" srcId="{705B23D7-DE31-4327-92C3-90A8BC46CEFE}" destId="{459DD226-5F24-4514-A6BC-737D36EF8D27}" srcOrd="3" destOrd="0" presId="urn:microsoft.com/office/officeart/2005/8/layout/cycle2"/>
    <dgm:cxn modelId="{3C879204-9AE5-49B9-9805-6E1F04B7026E}" type="presParOf" srcId="{459DD226-5F24-4514-A6BC-737D36EF8D27}" destId="{27F86C8A-2AEF-4F25-927E-97DDAEFE4B2B}" srcOrd="0" destOrd="0" presId="urn:microsoft.com/office/officeart/2005/8/layout/cycle2"/>
    <dgm:cxn modelId="{FFD1B950-66B3-497F-9CC0-EB466A35A2B1}" type="presParOf" srcId="{705B23D7-DE31-4327-92C3-90A8BC46CEFE}" destId="{8A154D91-E86D-4B74-940D-6D2FF835E71B}" srcOrd="4" destOrd="0" presId="urn:microsoft.com/office/officeart/2005/8/layout/cycle2"/>
    <dgm:cxn modelId="{2890A299-CCC5-473E-B62C-E5F6CF9E2E7B}" type="presParOf" srcId="{705B23D7-DE31-4327-92C3-90A8BC46CEFE}" destId="{384917B3-6AEC-4FD8-878A-821609F41B75}" srcOrd="5" destOrd="0" presId="urn:microsoft.com/office/officeart/2005/8/layout/cycle2"/>
    <dgm:cxn modelId="{51ED03A8-9689-4BD3-A3F6-208193B8323F}" type="presParOf" srcId="{384917B3-6AEC-4FD8-878A-821609F41B75}" destId="{9C251F44-52D2-4AEB-92AB-DA490327521A}" srcOrd="0" destOrd="0" presId="urn:microsoft.com/office/officeart/2005/8/layout/cycle2"/>
  </dgm:cxnLst>
  <dgm:bg>
    <a:solidFill>
      <a:schemeClr val="tx2">
        <a:lumMod val="40000"/>
        <a:lumOff val="60000"/>
      </a:schemeClr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B453249-3F94-4F97-BE48-CE4E29D15336}">
      <dsp:nvSpPr>
        <dsp:cNvPr id="0" name=""/>
        <dsp:cNvSpPr/>
      </dsp:nvSpPr>
      <dsp:spPr>
        <a:xfrm>
          <a:off x="3657599" y="483"/>
          <a:ext cx="5486400" cy="1886396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Цель: адаптация детей к новому развивающему пространству, развитие позитивной                        «</a:t>
          </a:r>
          <a:r>
            <a:rPr lang="ru-RU" sz="2400" kern="1200" dirty="0" err="1" smtClean="0"/>
            <a:t>Я-концепции</a:t>
          </a:r>
          <a:r>
            <a:rPr lang="ru-RU" sz="2400" kern="1200" dirty="0" smtClean="0"/>
            <a:t>» </a:t>
          </a:r>
          <a:endParaRPr lang="ru-RU" sz="2400" kern="1200" dirty="0"/>
        </a:p>
      </dsp:txBody>
      <dsp:txXfrm>
        <a:off x="3657599" y="483"/>
        <a:ext cx="5486400" cy="1886396"/>
      </dsp:txXfrm>
    </dsp:sp>
    <dsp:sp modelId="{2F37F1C5-DEBF-4058-8879-76D78A45610F}">
      <dsp:nvSpPr>
        <dsp:cNvPr id="0" name=""/>
        <dsp:cNvSpPr/>
      </dsp:nvSpPr>
      <dsp:spPr>
        <a:xfrm>
          <a:off x="0" y="0"/>
          <a:ext cx="3657600" cy="1886396"/>
        </a:xfrm>
        <a:prstGeom prst="roundRect">
          <a:avLst/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solidFill>
                <a:sysClr val="windowText" lastClr="000000"/>
              </a:solidFill>
            </a:rPr>
            <a:t>Проведение занятий с детьми, имеющими  тяжелые  нарушения зрения</a:t>
          </a:r>
          <a:endParaRPr lang="ru-RU" sz="2600" kern="1200" dirty="0"/>
        </a:p>
      </dsp:txBody>
      <dsp:txXfrm>
        <a:off x="0" y="0"/>
        <a:ext cx="3657600" cy="1886396"/>
      </dsp:txXfrm>
    </dsp:sp>
    <dsp:sp modelId="{8B9C8CF3-8696-4214-8E40-B42EB6A7BEC6}">
      <dsp:nvSpPr>
        <dsp:cNvPr id="0" name=""/>
        <dsp:cNvSpPr/>
      </dsp:nvSpPr>
      <dsp:spPr>
        <a:xfrm>
          <a:off x="3657599" y="2076003"/>
          <a:ext cx="5486400" cy="1886396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Цель: адаптация детей к новому развивающему пространству, развитие позитивной                        «</a:t>
          </a:r>
          <a:r>
            <a:rPr lang="ru-RU" sz="2400" kern="1200" dirty="0" err="1" smtClean="0"/>
            <a:t>Я-концепции</a:t>
          </a:r>
          <a:r>
            <a:rPr lang="ru-RU" sz="2400" kern="1200" dirty="0" smtClean="0"/>
            <a:t>» и «</a:t>
          </a:r>
          <a:r>
            <a:rPr lang="ru-RU" sz="2400" kern="1200" dirty="0" err="1" smtClean="0"/>
            <a:t>я-другие</a:t>
          </a:r>
          <a:r>
            <a:rPr lang="ru-RU" sz="2400" kern="1200" dirty="0" smtClean="0"/>
            <a:t>»</a:t>
          </a:r>
          <a:endParaRPr lang="ru-RU" sz="2400" kern="1200" dirty="0"/>
        </a:p>
      </dsp:txBody>
      <dsp:txXfrm>
        <a:off x="3657599" y="2076003"/>
        <a:ext cx="5486400" cy="1886396"/>
      </dsp:txXfrm>
    </dsp:sp>
    <dsp:sp modelId="{6F982A95-EC16-4D5D-BB30-77FF90942652}">
      <dsp:nvSpPr>
        <dsp:cNvPr id="0" name=""/>
        <dsp:cNvSpPr/>
      </dsp:nvSpPr>
      <dsp:spPr>
        <a:xfrm>
          <a:off x="0" y="2075519"/>
          <a:ext cx="3657600" cy="1886396"/>
        </a:xfrm>
        <a:prstGeom prst="roundRect">
          <a:avLst/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solidFill>
                <a:sysClr val="windowText" lastClr="000000"/>
              </a:solidFill>
            </a:rPr>
            <a:t>Проведение занятий с детьми массовой группы</a:t>
          </a:r>
          <a:endParaRPr lang="ru-RU" sz="2600" kern="1200" dirty="0"/>
        </a:p>
      </dsp:txBody>
      <dsp:txXfrm>
        <a:off x="0" y="2075519"/>
        <a:ext cx="3657600" cy="188639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28A1069-D57B-43D8-AD2C-ADF2DADD022F}">
      <dsp:nvSpPr>
        <dsp:cNvPr id="0" name=""/>
        <dsp:cNvSpPr/>
      </dsp:nvSpPr>
      <dsp:spPr>
        <a:xfrm>
          <a:off x="4754868" y="0"/>
          <a:ext cx="3863328" cy="2082733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Цель: способствовать развитию навыков совместной деятельности </a:t>
          </a:r>
          <a:endParaRPr lang="ru-RU" sz="2400" kern="1200" dirty="0"/>
        </a:p>
      </dsp:txBody>
      <dsp:txXfrm>
        <a:off x="4754868" y="0"/>
        <a:ext cx="3863328" cy="2082733"/>
      </dsp:txXfrm>
    </dsp:sp>
    <dsp:sp modelId="{05EC1D65-CA66-4EAA-AA11-3EC8D0DF17CB}">
      <dsp:nvSpPr>
        <dsp:cNvPr id="0" name=""/>
        <dsp:cNvSpPr/>
      </dsp:nvSpPr>
      <dsp:spPr>
        <a:xfrm rot="10800000" flipV="1">
          <a:off x="0" y="0"/>
          <a:ext cx="4754868" cy="2207641"/>
        </a:xfrm>
        <a:prstGeom prst="roundRect">
          <a:avLst/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tx1"/>
              </a:solidFill>
            </a:rPr>
            <a:t>Проведение совместных занятий</a:t>
          </a:r>
          <a:endParaRPr lang="ru-RU" sz="2800" kern="1200" dirty="0">
            <a:solidFill>
              <a:schemeClr val="tx1"/>
            </a:solidFill>
          </a:endParaRPr>
        </a:p>
      </dsp:txBody>
      <dsp:txXfrm rot="10800000" flipV="1">
        <a:off x="0" y="0"/>
        <a:ext cx="4754868" cy="2207641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C213732-3668-480D-97A6-488198DAAAD4}">
      <dsp:nvSpPr>
        <dsp:cNvPr id="0" name=""/>
        <dsp:cNvSpPr/>
      </dsp:nvSpPr>
      <dsp:spPr>
        <a:xfrm>
          <a:off x="0" y="5"/>
          <a:ext cx="2935337" cy="17493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 extrusionH="76200">
          <a:bevelT prst="relaxedInset"/>
          <a:extrusionClr>
            <a:schemeClr val="bg2">
              <a:lumMod val="50000"/>
            </a:schemeClr>
          </a:extrusion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bg1"/>
              </a:solidFill>
            </a:rPr>
            <a:t>Диагностика</a:t>
          </a:r>
          <a:endParaRPr lang="ru-RU" sz="2400" b="1" kern="1200" dirty="0">
            <a:solidFill>
              <a:schemeClr val="bg1"/>
            </a:solidFill>
          </a:endParaRPr>
        </a:p>
      </dsp:txBody>
      <dsp:txXfrm>
        <a:off x="0" y="5"/>
        <a:ext cx="2935337" cy="1749323"/>
      </dsp:txXfrm>
    </dsp:sp>
    <dsp:sp modelId="{97910AED-BFC2-4CF9-B607-397E58179681}">
      <dsp:nvSpPr>
        <dsp:cNvPr id="0" name=""/>
        <dsp:cNvSpPr/>
      </dsp:nvSpPr>
      <dsp:spPr>
        <a:xfrm rot="21524397">
          <a:off x="3018520" y="421821"/>
          <a:ext cx="3107897" cy="2622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lumMod val="75000"/>
          </a:schemeClr>
        </a:solidFill>
        <a:ln>
          <a:noFill/>
        </a:ln>
        <a:effectLst/>
        <a:scene3d>
          <a:camera prst="orthographicFront"/>
          <a:lightRig rig="threePt" dir="t"/>
        </a:scene3d>
        <a:sp3d extrusionH="76200">
          <a:extrusionClr>
            <a:schemeClr val="bg2">
              <a:lumMod val="50000"/>
            </a:schemeClr>
          </a:extrusion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21524397">
        <a:off x="3018520" y="421821"/>
        <a:ext cx="3107897" cy="262261"/>
      </dsp:txXfrm>
    </dsp:sp>
    <dsp:sp modelId="{98FE01D9-2D26-4CDF-95C9-5BF6CE85B00D}">
      <dsp:nvSpPr>
        <dsp:cNvPr id="0" name=""/>
        <dsp:cNvSpPr/>
      </dsp:nvSpPr>
      <dsp:spPr>
        <a:xfrm>
          <a:off x="6105341" y="22"/>
          <a:ext cx="3038658" cy="16169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 extrusionH="76200">
          <a:bevelT prst="relaxedInset"/>
          <a:extrusionClr>
            <a:schemeClr val="bg2">
              <a:lumMod val="50000"/>
            </a:schemeClr>
          </a:extrusion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/>
            <a:t>Анализ</a:t>
          </a:r>
          <a:endParaRPr lang="ru-RU" sz="2500" b="1" kern="1200" dirty="0"/>
        </a:p>
      </dsp:txBody>
      <dsp:txXfrm>
        <a:off x="6105341" y="22"/>
        <a:ext cx="3038658" cy="1616934"/>
      </dsp:txXfrm>
    </dsp:sp>
    <dsp:sp modelId="{459DD226-5F24-4514-A6BC-737D36EF8D27}">
      <dsp:nvSpPr>
        <dsp:cNvPr id="0" name=""/>
        <dsp:cNvSpPr/>
      </dsp:nvSpPr>
      <dsp:spPr>
        <a:xfrm rot="7508637">
          <a:off x="5409900" y="2624997"/>
          <a:ext cx="2421136" cy="2860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lumMod val="75000"/>
          </a:schemeClr>
        </a:solidFill>
        <a:ln>
          <a:noFill/>
        </a:ln>
        <a:effectLst/>
        <a:scene3d>
          <a:camera prst="orthographicFront"/>
          <a:lightRig rig="threePt" dir="t"/>
        </a:scene3d>
        <a:sp3d extrusionH="76200">
          <a:extrusionClr>
            <a:schemeClr val="bg2">
              <a:lumMod val="50000"/>
            </a:schemeClr>
          </a:extrusion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7508637">
        <a:off x="5409900" y="2624997"/>
        <a:ext cx="2421136" cy="286085"/>
      </dsp:txXfrm>
    </dsp:sp>
    <dsp:sp modelId="{8A154D91-E86D-4B74-940D-6D2FF835E71B}">
      <dsp:nvSpPr>
        <dsp:cNvPr id="0" name=""/>
        <dsp:cNvSpPr/>
      </dsp:nvSpPr>
      <dsp:spPr>
        <a:xfrm>
          <a:off x="2783632" y="3771895"/>
          <a:ext cx="4035402" cy="20945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 extrusionH="76200">
          <a:bevelT prst="relaxedInset"/>
          <a:extrusionClr>
            <a:schemeClr val="bg2">
              <a:lumMod val="50000"/>
            </a:schemeClr>
          </a:extrusion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/>
            <a:t>Консультации педагогов, родителей, администрации</a:t>
          </a:r>
          <a:endParaRPr lang="ru-RU" sz="2500" b="1" kern="1200" dirty="0"/>
        </a:p>
      </dsp:txBody>
      <dsp:txXfrm>
        <a:off x="2783632" y="3771895"/>
        <a:ext cx="4035402" cy="2094505"/>
      </dsp:txXfrm>
    </dsp:sp>
    <dsp:sp modelId="{384917B3-6AEC-4FD8-878A-821609F41B75}">
      <dsp:nvSpPr>
        <dsp:cNvPr id="0" name=""/>
        <dsp:cNvSpPr/>
      </dsp:nvSpPr>
      <dsp:spPr>
        <a:xfrm rot="7812163" flipV="1">
          <a:off x="-22860" y="5683523"/>
          <a:ext cx="45720" cy="4572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lumMod val="75000"/>
          </a:schemeClr>
        </a:solidFill>
        <a:ln>
          <a:noFill/>
        </a:ln>
        <a:effectLst/>
        <a:scene3d>
          <a:camera prst="orthographicFront"/>
          <a:lightRig rig="threePt" dir="t"/>
        </a:scene3d>
        <a:sp3d extrusionH="76200">
          <a:extrusionClr>
            <a:schemeClr val="bg2">
              <a:lumMod val="50000"/>
            </a:schemeClr>
          </a:extrusion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7812163" flipV="1">
        <a:off x="-22860" y="5683523"/>
        <a:ext cx="45720" cy="457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BB184A-55B2-405F-9E85-9A64F9891D8A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A0D0DD-8695-41DA-AF02-F7DA3CBCD4C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A0D0DD-8695-41DA-AF02-F7DA3CBCD4C2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2/20/2015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2/20/2015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2/20/2015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2/20/2015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2/20/2015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2/20/2015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2/20/2015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2/20/2015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2/20/2015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2/20/2015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2/20/2015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2/20/2015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3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8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0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14400"/>
            <a:ext cx="8610600" cy="396239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300" b="1" dirty="0" smtClean="0"/>
              <a:t>Психологическое сопровождение детей на начальных этапах инклюзивного процесса</a:t>
            </a:r>
            <a:br>
              <a:rPr lang="ru-RU" sz="5300" b="1" dirty="0" smtClean="0"/>
            </a:br>
            <a:r>
              <a:rPr lang="ru-RU" sz="5300" b="1" dirty="0" smtClean="0"/>
              <a:t> в ДОУ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C:\Users\Надежда\Pictures\i (17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4011706"/>
            <a:ext cx="3810000" cy="24652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117693"/>
            <a:ext cx="86868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marL="514350" indent="-514350">
              <a:buNone/>
            </a:pPr>
            <a:endParaRPr lang="ru-RU" dirty="0" smtClean="0"/>
          </a:p>
          <a:p>
            <a:pPr marL="514350" indent="-514350">
              <a:buNone/>
            </a:pPr>
            <a:r>
              <a:rPr lang="ru-RU" sz="2000" b="1" i="1" u="sng" dirty="0" smtClean="0"/>
              <a:t>4. Блок- Релаксационный.</a:t>
            </a:r>
          </a:p>
          <a:p>
            <a:pPr marL="514350" indent="-514350">
              <a:buNone/>
            </a:pPr>
            <a:r>
              <a:rPr lang="ru-RU" sz="2000" i="1" dirty="0" smtClean="0"/>
              <a:t>Цель</a:t>
            </a:r>
            <a:r>
              <a:rPr lang="ru-RU" sz="2000" dirty="0" smtClean="0"/>
              <a:t>: способствовать развитию у детей навыков </a:t>
            </a:r>
            <a:r>
              <a:rPr lang="ru-RU" sz="2000" dirty="0" err="1" smtClean="0"/>
              <a:t>саморегуляции</a:t>
            </a:r>
            <a:r>
              <a:rPr lang="ru-RU" sz="2000" dirty="0" smtClean="0"/>
              <a:t>.</a:t>
            </a:r>
          </a:p>
          <a:p>
            <a:pPr marL="514350" indent="-514350">
              <a:buNone/>
            </a:pPr>
            <a:r>
              <a:rPr lang="ru-RU" sz="2000" i="1" dirty="0" smtClean="0"/>
              <a:t>Упражнения:</a:t>
            </a:r>
          </a:p>
          <a:p>
            <a:pPr marL="514350" indent="-514350">
              <a:buNone/>
            </a:pPr>
            <a:r>
              <a:rPr lang="ru-RU" sz="2000" dirty="0" smtClean="0"/>
              <a:t> «Диафрагмальное дыхание», «Фея сна», «Звездное небо», «Теплый ветерок» ….</a:t>
            </a:r>
          </a:p>
          <a:p>
            <a:pPr marL="514350" indent="-514350">
              <a:buNone/>
            </a:pPr>
            <a:r>
              <a:rPr lang="ru-RU" sz="2000" b="1" i="1" u="sng" dirty="0" smtClean="0"/>
              <a:t>5. Блок- </a:t>
            </a:r>
            <a:r>
              <a:rPr lang="ru-RU" sz="2000" b="1" i="1" u="sng" dirty="0" err="1" smtClean="0"/>
              <a:t>Эмпатия</a:t>
            </a:r>
            <a:r>
              <a:rPr lang="ru-RU" sz="2000" b="1" i="1" u="sng" dirty="0" smtClean="0"/>
              <a:t>.</a:t>
            </a:r>
          </a:p>
          <a:p>
            <a:pPr marL="514350" indent="-514350">
              <a:buNone/>
            </a:pPr>
            <a:r>
              <a:rPr lang="ru-RU" sz="2000" i="1" dirty="0" smtClean="0"/>
              <a:t>Цель:</a:t>
            </a:r>
            <a:r>
              <a:rPr lang="ru-RU" sz="2000" dirty="0" smtClean="0"/>
              <a:t> развитие гуманных чувств, способности понять другого человека, развитие адекватной самооценки. </a:t>
            </a:r>
          </a:p>
          <a:p>
            <a:r>
              <a:rPr lang="ru-RU" sz="2000" i="1" dirty="0" smtClean="0"/>
              <a:t>Игры и упражнения:</a:t>
            </a:r>
          </a:p>
          <a:p>
            <a:r>
              <a:rPr lang="ru-RU" sz="2000" dirty="0" smtClean="0"/>
              <a:t>«Слепой и поводырь», «Сиамские близнецы» «Тактильные окошки», «Чудесный мешочек»</a:t>
            </a:r>
          </a:p>
          <a:p>
            <a:r>
              <a:rPr lang="ru-RU" sz="2000" i="1" dirty="0" smtClean="0"/>
              <a:t>Чтение и разыгрывание сказок: </a:t>
            </a:r>
            <a:r>
              <a:rPr lang="ru-RU" sz="2000" dirty="0" smtClean="0"/>
              <a:t>«Подснежник» </a:t>
            </a:r>
          </a:p>
          <a:p>
            <a:r>
              <a:rPr lang="ru-RU" sz="2000" dirty="0" smtClean="0"/>
              <a:t>«Про ежика Витю »(Я плохой , со мной никто не будет дружить)</a:t>
            </a:r>
          </a:p>
          <a:p>
            <a:r>
              <a:rPr lang="ru-RU" sz="2000" dirty="0" smtClean="0"/>
              <a:t>«Роза и Ромашка» (Я не красивая и плохая)</a:t>
            </a:r>
          </a:p>
          <a:p>
            <a:r>
              <a:rPr lang="ru-RU" sz="2000" dirty="0" smtClean="0"/>
              <a:t>«Цветок по имени Незабудка»(Я не такой как все)</a:t>
            </a:r>
          </a:p>
          <a:p>
            <a:r>
              <a:rPr lang="ru-RU" sz="2000" dirty="0" smtClean="0"/>
              <a:t>«Сказка про Енота» (Я не знаю как подружиться)</a:t>
            </a:r>
          </a:p>
          <a:p>
            <a:r>
              <a:rPr lang="ru-RU" sz="2000" dirty="0" smtClean="0"/>
              <a:t>«Помидор Сашка» (Мне здесь грустно и одиноко)</a:t>
            </a:r>
          </a:p>
          <a:p>
            <a:endParaRPr lang="ru-RU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Надежда\Desktop\ГБДОУ №2\фото\сенсорная комната\Смешарики 2014-15\IMG_98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6150767" cy="3453063"/>
          </a:xfrm>
          <a:prstGeom prst="rect">
            <a:avLst/>
          </a:prstGeom>
          <a:noFill/>
        </p:spPr>
      </p:pic>
      <p:pic>
        <p:nvPicPr>
          <p:cNvPr id="3" name="Picture 6" descr="C:\Users\Надежда\Desktop\ГБДОУ №2\фото\сенсорная комната\Смешарики 2014-15\IMG_98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8956" y="3453063"/>
            <a:ext cx="6065044" cy="34049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066800"/>
            <a:ext cx="8534400" cy="495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i="1" dirty="0" smtClean="0"/>
              <a:t/>
            </a:r>
            <a:br>
              <a:rPr lang="ru-RU" sz="3100" b="1" i="1" dirty="0" smtClean="0"/>
            </a:br>
            <a:r>
              <a:rPr lang="ru-RU" sz="3100" b="1" i="1" dirty="0" smtClean="0"/>
              <a:t/>
            </a:r>
            <a:br>
              <a:rPr lang="ru-RU" sz="3100" b="1" i="1" dirty="0" smtClean="0"/>
            </a:br>
            <a:r>
              <a:rPr lang="ru-RU" sz="3100" b="1" i="1" dirty="0" smtClean="0"/>
              <a:t>Диагностика эмоционального состояния детей.</a:t>
            </a:r>
            <a:br>
              <a:rPr lang="ru-RU" sz="3100" b="1" i="1" dirty="0" smtClean="0"/>
            </a:br>
            <a:r>
              <a:rPr lang="ru-RU" sz="3100" b="1" i="1" dirty="0" smtClean="0"/>
              <a:t/>
            </a:r>
            <a:br>
              <a:rPr lang="ru-RU" sz="3100" b="1" i="1" dirty="0" smtClean="0"/>
            </a:br>
            <a:r>
              <a:rPr lang="ru-RU" sz="2700" dirty="0" smtClean="0"/>
              <a:t>Цель: определить особенности эмоционального состояния детей в динамике.</a:t>
            </a:r>
            <a:br>
              <a:rPr lang="ru-RU" sz="2700" dirty="0" smtClean="0"/>
            </a:br>
            <a:r>
              <a:rPr lang="ru-RU" sz="2700" dirty="0" smtClean="0"/>
              <a:t>Метод: «На что похоже твое настроение»</a:t>
            </a:r>
            <a:br>
              <a:rPr lang="ru-RU" sz="2700" dirty="0" smtClean="0"/>
            </a:br>
            <a:r>
              <a:rPr lang="ru-RU" sz="2700" dirty="0" smtClean="0"/>
              <a:t>Обследование проводится в начале и конце каждого занятия .</a:t>
            </a:r>
            <a:br>
              <a:rPr lang="ru-RU" sz="2700" dirty="0" smtClean="0"/>
            </a:br>
            <a:r>
              <a:rPr lang="ru-RU" sz="2700" dirty="0" smtClean="0"/>
              <a:t>Результаты заносятся в протокол:</a:t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моционального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28600" y="3733800"/>
          <a:ext cx="8686800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/>
                <a:gridCol w="1447800"/>
                <a:gridCol w="1447800"/>
                <a:gridCol w="1447800"/>
                <a:gridCol w="1447800"/>
                <a:gridCol w="1447800"/>
              </a:tblGrid>
              <a:tr h="1640406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Фамилия , имя ребенка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Дата</a:t>
                      </a:r>
                    </a:p>
                    <a:p>
                      <a:r>
                        <a:rPr lang="ru-RU" sz="1600" dirty="0" smtClean="0"/>
                        <a:t>№ Таблички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Дата</a:t>
                      </a:r>
                    </a:p>
                    <a:p>
                      <a:r>
                        <a:rPr lang="ru-RU" sz="1600" dirty="0" smtClean="0"/>
                        <a:t>№ Таблички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Дата</a:t>
                      </a:r>
                    </a:p>
                    <a:p>
                      <a:r>
                        <a:rPr lang="ru-RU" sz="1600" dirty="0" smtClean="0"/>
                        <a:t>№ Таблички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Дата</a:t>
                      </a:r>
                    </a:p>
                    <a:p>
                      <a:r>
                        <a:rPr lang="ru-RU" sz="1600" dirty="0" smtClean="0"/>
                        <a:t>№ Таблички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Дата</a:t>
                      </a:r>
                    </a:p>
                    <a:p>
                      <a:r>
                        <a:rPr lang="ru-RU" sz="1600" dirty="0" smtClean="0"/>
                        <a:t>№ Таблички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</a:tr>
              <a:tr h="95039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0" y="838200"/>
          <a:ext cx="9144000" cy="601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Овал 2"/>
          <p:cNvSpPr/>
          <p:nvPr/>
        </p:nvSpPr>
        <p:spPr>
          <a:xfrm>
            <a:off x="3048000" y="1752600"/>
            <a:ext cx="2819400" cy="2819400"/>
          </a:xfrm>
          <a:prstGeom prst="ellipse">
            <a:avLst/>
          </a:prstGeom>
          <a:blipFill rotWithShape="0">
            <a:blip r:embed="rId7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458200" cy="21336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Цель</a:t>
            </a:r>
            <a:br>
              <a:rPr lang="ru-RU" dirty="0" smtClean="0"/>
            </a:br>
            <a:r>
              <a:rPr lang="ru-RU" dirty="0" smtClean="0"/>
              <a:t> психологического сопровождения детей: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743200"/>
            <a:ext cx="8686800" cy="3581400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sz="3200" dirty="0" smtClean="0"/>
              <a:t>Сохранение и укрепление психологического здоровья, развитие адаптационных способностей у детей.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ru-RU" dirty="0" smtClean="0"/>
              <a:t>Задачи: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dirty="0" smtClean="0"/>
              <a:t>Снятие </a:t>
            </a:r>
            <a:r>
              <a:rPr lang="ru-RU" dirty="0" err="1" smtClean="0"/>
              <a:t>психоэмоционального</a:t>
            </a:r>
            <a:r>
              <a:rPr lang="ru-RU" dirty="0" smtClean="0"/>
              <a:t> напряжения.</a:t>
            </a:r>
          </a:p>
          <a:p>
            <a:pPr lvl="0"/>
            <a:r>
              <a:rPr lang="ru-RU" dirty="0" smtClean="0"/>
              <a:t>Развитие способности у детей регулировать свои </a:t>
            </a:r>
            <a:r>
              <a:rPr lang="ru-RU" dirty="0" err="1" smtClean="0"/>
              <a:t>психоэмоциональные</a:t>
            </a:r>
            <a:r>
              <a:rPr lang="ru-RU" dirty="0" smtClean="0"/>
              <a:t> состояния.</a:t>
            </a:r>
          </a:p>
          <a:p>
            <a:pPr lvl="0"/>
            <a:r>
              <a:rPr lang="ru-RU" dirty="0" smtClean="0"/>
              <a:t>Развитие интереса к совместной деятельности с новыми сверстниками.</a:t>
            </a:r>
          </a:p>
          <a:p>
            <a:pPr lvl="0"/>
            <a:r>
              <a:rPr lang="ru-RU" dirty="0" smtClean="0"/>
              <a:t>Развитие способности устанавливать контакт.</a:t>
            </a:r>
          </a:p>
          <a:p>
            <a:pPr lvl="0"/>
            <a:r>
              <a:rPr lang="ru-RU" dirty="0" smtClean="0"/>
              <a:t>Развитие способности открыто выражать свои чувства, мысли, желания.</a:t>
            </a:r>
          </a:p>
          <a:p>
            <a:pPr lvl="0"/>
            <a:r>
              <a:rPr lang="ru-RU" dirty="0" smtClean="0"/>
              <a:t>Развитие позитивной «я- концепции»                                            и концепции «</a:t>
            </a:r>
            <a:r>
              <a:rPr lang="ru-RU" dirty="0" err="1" smtClean="0"/>
              <a:t>я-другие</a:t>
            </a:r>
            <a:r>
              <a:rPr lang="ru-RU" dirty="0" smtClean="0"/>
              <a:t>».</a:t>
            </a:r>
          </a:p>
          <a:p>
            <a:pPr lvl="0"/>
            <a:r>
              <a:rPr lang="ru-RU" dirty="0" smtClean="0"/>
              <a:t>Развитие внимания, памяти, мышления, воображения, развитие общей и мелкой моторики.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762000"/>
            <a:ext cx="8229600" cy="184708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Условия развивающей предметно – пространственной среды: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38100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Должна создавать положительный эмоциональный фон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Стимулировать активность детей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Способствовать снятию психологического напряжения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Способствовать развитию коммуникативных навыков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Способствовать развитию познавательной сферы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Вариативность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Основные параметры –</a:t>
            </a:r>
            <a:r>
              <a:rPr lang="ru-RU" dirty="0" err="1" smtClean="0"/>
              <a:t>безбарьерность</a:t>
            </a:r>
            <a:r>
              <a:rPr lang="ru-RU" dirty="0" smtClean="0"/>
              <a:t> и доступность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Всем этим параметрам соответствует специально организованные психологические занятия в условиях сенсорной комнаты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 smtClean="0"/>
              <a:t>Сенсорная комната</a:t>
            </a:r>
            <a:endParaRPr lang="ru-RU" i="1" dirty="0"/>
          </a:p>
        </p:txBody>
      </p:sp>
      <p:pic>
        <p:nvPicPr>
          <p:cNvPr id="2050" name="Picture 2" descr="C:\Users\Надежда\Desktop\ГБДОУ №2\фото\фот\IMG_964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295400"/>
            <a:ext cx="2540892" cy="5257800"/>
          </a:xfrm>
          <a:prstGeom prst="rect">
            <a:avLst/>
          </a:prstGeom>
          <a:noFill/>
        </p:spPr>
      </p:pic>
      <p:pic>
        <p:nvPicPr>
          <p:cNvPr id="2051" name="Picture 3" descr="C:\Users\Надежда\Desktop\ГБДОУ №2\фото\фот\IMG_96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1371600"/>
            <a:ext cx="2419745" cy="5105400"/>
          </a:xfrm>
          <a:prstGeom prst="rect">
            <a:avLst/>
          </a:prstGeom>
          <a:noFill/>
        </p:spPr>
      </p:pic>
      <p:pic>
        <p:nvPicPr>
          <p:cNvPr id="2052" name="Picture 4" descr="C:\Users\Надежда\Desktop\ГБДОУ №2\фото\фот\IMG_9643.JPG"/>
          <p:cNvPicPr>
            <a:picLocks noChangeAspect="1" noChangeArrowheads="1"/>
          </p:cNvPicPr>
          <p:nvPr/>
        </p:nvPicPr>
        <p:blipFill>
          <a:blip r:embed="rId4" cstate="print"/>
          <a:srcRect l="7692" r="19231"/>
          <a:stretch>
            <a:fillRect/>
          </a:stretch>
        </p:blipFill>
        <p:spPr bwMode="auto">
          <a:xfrm>
            <a:off x="3200400" y="5029200"/>
            <a:ext cx="2743200" cy="1600200"/>
          </a:xfrm>
          <a:prstGeom prst="rect">
            <a:avLst/>
          </a:prstGeom>
          <a:noFill/>
        </p:spPr>
      </p:pic>
      <p:pic>
        <p:nvPicPr>
          <p:cNvPr id="2053" name="Picture 5" descr="C:\Users\Надежда\Desktop\ГБДОУ №2\фото\фот\IMG_965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24200" y="1371600"/>
            <a:ext cx="2713038" cy="1523150"/>
          </a:xfrm>
          <a:prstGeom prst="rect">
            <a:avLst/>
          </a:prstGeom>
          <a:noFill/>
        </p:spPr>
      </p:pic>
      <p:pic>
        <p:nvPicPr>
          <p:cNvPr id="2054" name="Picture 6" descr="C:\Users\Надежда\Desktop\ГБДОУ №2\фото\фот\IMG_964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0400" y="3200400"/>
            <a:ext cx="2636838" cy="16485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6858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/>
              <a:t>Основные этапы</a:t>
            </a:r>
            <a:br>
              <a:rPr lang="ru-RU" b="1" i="1" dirty="0" smtClean="0"/>
            </a:br>
            <a:r>
              <a:rPr lang="ru-RU" b="1" i="1" dirty="0" smtClean="0"/>
              <a:t> </a:t>
            </a:r>
            <a:r>
              <a:rPr lang="ru-RU" sz="4000" b="1" i="1" dirty="0" smtClean="0"/>
              <a:t>психологического сопровождения детей  </a:t>
            </a:r>
            <a:br>
              <a:rPr lang="ru-RU" sz="4000" b="1" i="1" dirty="0" smtClean="0"/>
            </a:br>
            <a:r>
              <a:rPr lang="ru-RU" sz="4000" b="1" i="1" dirty="0" smtClean="0"/>
              <a:t>в адаптационный период</a:t>
            </a:r>
            <a:br>
              <a:rPr lang="ru-RU" sz="4000" b="1" i="1" dirty="0" smtClean="0"/>
            </a:br>
            <a:r>
              <a:rPr lang="ru-RU" sz="4000" b="1" i="1" dirty="0" smtClean="0"/>
              <a:t> инклюзивного процесса  </a:t>
            </a:r>
            <a:br>
              <a:rPr lang="ru-RU" sz="4000" b="1" i="1" dirty="0" smtClean="0"/>
            </a:br>
            <a:r>
              <a:rPr lang="ru-RU" sz="4000" b="1" i="1" dirty="0" smtClean="0"/>
              <a:t>в условиях сенсорной комнаты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0" y="1066800"/>
          <a:ext cx="9144000" cy="396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Овал 3"/>
          <p:cNvSpPr/>
          <p:nvPr/>
        </p:nvSpPr>
        <p:spPr>
          <a:xfrm>
            <a:off x="1676400" y="5181600"/>
            <a:ext cx="1219200" cy="1676400"/>
          </a:xfrm>
          <a:prstGeom prst="ellipse">
            <a:avLst/>
          </a:prstGeom>
          <a:blipFill rotWithShape="0">
            <a:blip r:embed="rId7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Овал 4"/>
          <p:cNvSpPr/>
          <p:nvPr/>
        </p:nvSpPr>
        <p:spPr>
          <a:xfrm>
            <a:off x="5638800" y="5257800"/>
            <a:ext cx="1066800" cy="1600200"/>
          </a:xfrm>
          <a:prstGeom prst="ellipse">
            <a:avLst/>
          </a:prstGeom>
          <a:blipFill rotWithShape="0">
            <a:blip r:embed="rId8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228600" y="1295400"/>
          <a:ext cx="8915400" cy="220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Овал 2"/>
          <p:cNvSpPr/>
          <p:nvPr/>
        </p:nvSpPr>
        <p:spPr>
          <a:xfrm>
            <a:off x="2819400" y="3810000"/>
            <a:ext cx="2895600" cy="2667000"/>
          </a:xfrm>
          <a:prstGeom prst="ellipse">
            <a:avLst/>
          </a:prstGeom>
          <a:blipFill rotWithShape="0">
            <a:blip r:embed="rId7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81534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i="1" dirty="0" smtClean="0"/>
              <a:t>Структура занятия </a:t>
            </a:r>
            <a:br>
              <a:rPr lang="ru-RU" sz="4000" b="1" i="1" dirty="0" smtClean="0"/>
            </a:br>
            <a:endParaRPr lang="ru-RU" sz="40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486400"/>
          </a:xfrm>
        </p:spPr>
        <p:txBody>
          <a:bodyPr>
            <a:noAutofit/>
          </a:bodyPr>
          <a:lstStyle/>
          <a:p>
            <a:pPr marL="514350" indent="-514350">
              <a:buNone/>
            </a:pPr>
            <a:r>
              <a:rPr lang="ru-RU" sz="2000" b="1" i="1" u="sng" dirty="0" smtClean="0"/>
              <a:t>1. Блок- Внимание.</a:t>
            </a:r>
          </a:p>
          <a:p>
            <a:pPr marL="514350" indent="-514350">
              <a:buNone/>
            </a:pPr>
            <a:r>
              <a:rPr lang="ru-RU" sz="2000" i="1" dirty="0" smtClean="0"/>
              <a:t>Цель</a:t>
            </a:r>
            <a:r>
              <a:rPr lang="ru-RU" sz="2000" dirty="0" smtClean="0"/>
              <a:t>: настройка на занятие, развитие внимания.</a:t>
            </a:r>
          </a:p>
          <a:p>
            <a:pPr marL="514350" indent="-514350">
              <a:buNone/>
            </a:pPr>
            <a:r>
              <a:rPr lang="ru-RU" sz="2000" i="1" dirty="0" smtClean="0"/>
              <a:t>Игры и упражнения</a:t>
            </a:r>
            <a:r>
              <a:rPr lang="ru-RU" sz="2000" dirty="0" smtClean="0"/>
              <a:t>:</a:t>
            </a:r>
          </a:p>
          <a:p>
            <a:pPr marL="514350" indent="-514350">
              <a:buNone/>
            </a:pPr>
            <a:r>
              <a:rPr lang="ru-RU" sz="2000" dirty="0" smtClean="0"/>
              <a:t> «Бабочка, лети…», «Нос, нос», «Говори»…</a:t>
            </a:r>
            <a:endParaRPr lang="ru-RU" sz="2000" b="1" i="1" u="sng" dirty="0" smtClean="0"/>
          </a:p>
          <a:p>
            <a:pPr marL="514350" indent="-514350">
              <a:buNone/>
            </a:pPr>
            <a:r>
              <a:rPr lang="ru-RU" sz="2000" b="1" i="1" u="sng" dirty="0" smtClean="0"/>
              <a:t>2.Блок- </a:t>
            </a:r>
            <a:r>
              <a:rPr lang="ru-RU" sz="2000" b="1" i="1" u="sng" dirty="0" err="1" smtClean="0"/>
              <a:t>Психоэмоциональный</a:t>
            </a:r>
            <a:r>
              <a:rPr lang="ru-RU" sz="2000" b="1" i="1" u="sng" dirty="0" smtClean="0"/>
              <a:t>.</a:t>
            </a:r>
          </a:p>
          <a:p>
            <a:pPr marL="514350" indent="-514350">
              <a:buNone/>
            </a:pPr>
            <a:r>
              <a:rPr lang="ru-RU" sz="2000" i="1" dirty="0" smtClean="0"/>
              <a:t>Цель</a:t>
            </a:r>
            <a:r>
              <a:rPr lang="ru-RU" sz="2000" dirty="0" smtClean="0"/>
              <a:t>: снятие </a:t>
            </a:r>
            <a:r>
              <a:rPr lang="ru-RU" sz="2000" dirty="0" err="1" smtClean="0"/>
              <a:t>психомышечного</a:t>
            </a:r>
            <a:r>
              <a:rPr lang="ru-RU" sz="2000" dirty="0" smtClean="0"/>
              <a:t> напряжения через </a:t>
            </a:r>
            <a:r>
              <a:rPr lang="ru-RU" sz="2000" dirty="0" err="1" smtClean="0"/>
              <a:t>психогимнастические</a:t>
            </a:r>
            <a:r>
              <a:rPr lang="ru-RU" sz="2000" dirty="0" smtClean="0"/>
              <a:t> упражнения, игры с тактильным, световым оборудованием.</a:t>
            </a:r>
          </a:p>
          <a:p>
            <a:pPr marL="514350" indent="-514350">
              <a:buNone/>
            </a:pPr>
            <a:r>
              <a:rPr lang="ru-RU" sz="2000" i="1" dirty="0" smtClean="0"/>
              <a:t>Игры и упражнения</a:t>
            </a:r>
            <a:r>
              <a:rPr lang="ru-RU" sz="2000" dirty="0" smtClean="0"/>
              <a:t>: </a:t>
            </a:r>
          </a:p>
          <a:p>
            <a:pPr marL="514350" indent="-514350">
              <a:buNone/>
            </a:pPr>
            <a:r>
              <a:rPr lang="ru-RU" sz="2000" dirty="0" smtClean="0"/>
              <a:t>«Волшебный дождь», «Световой стол», тактильные мячики, «Чудесный мешочек», Пуфики- «пенечки», «Маяк», «Волшебный ручей», «Водопад»…</a:t>
            </a:r>
          </a:p>
          <a:p>
            <a:pPr marL="514350" indent="-514350">
              <a:buNone/>
            </a:pPr>
            <a:r>
              <a:rPr lang="ru-RU" sz="2000" b="1" i="1" u="sng" dirty="0" smtClean="0"/>
              <a:t>3. Блок- Психосоциальный.</a:t>
            </a:r>
          </a:p>
          <a:p>
            <a:pPr marL="514350" indent="-514350">
              <a:buNone/>
            </a:pPr>
            <a:r>
              <a:rPr lang="ru-RU" sz="2000" i="1" dirty="0" smtClean="0"/>
              <a:t>Цель</a:t>
            </a:r>
            <a:r>
              <a:rPr lang="ru-RU" sz="2000" dirty="0" smtClean="0"/>
              <a:t>: развитие способности к совместной деятельности у детей в условиях сенсорной комнаты </a:t>
            </a:r>
          </a:p>
          <a:p>
            <a:pPr marL="514350" indent="-514350">
              <a:buNone/>
            </a:pPr>
            <a:r>
              <a:rPr lang="ru-RU" sz="2000" i="1" dirty="0" smtClean="0"/>
              <a:t>Игры и упражнения: </a:t>
            </a:r>
          </a:p>
          <a:p>
            <a:pPr marL="514350" indent="-514350">
              <a:buNone/>
            </a:pPr>
            <a:r>
              <a:rPr lang="ru-RU" sz="2000" dirty="0" smtClean="0"/>
              <a:t>«Сухой бассейн», «Прятки», «Надувайся, пузырь», «Одно большое животное», «Сиамские близнецы», «Найди пару»…)   </a:t>
            </a:r>
          </a:p>
          <a:p>
            <a:pPr marL="514350" indent="-514350">
              <a:buNone/>
            </a:pPr>
            <a:endParaRPr lang="ru-RU" sz="20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501</TotalTime>
  <Words>437</Words>
  <Application>Microsoft Office PowerPoint</Application>
  <PresentationFormat>Экран (4:3)</PresentationFormat>
  <Paragraphs>80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Психологическое сопровождение детей на начальных этапах инклюзивного процесса  в ДОУ </vt:lpstr>
      <vt:lpstr>Цель  психологического сопровождения детей: </vt:lpstr>
      <vt:lpstr>Задачи:</vt:lpstr>
      <vt:lpstr>Условия развивающей предметно – пространственной среды:</vt:lpstr>
      <vt:lpstr>Сенсорная комната</vt:lpstr>
      <vt:lpstr>           Основные этапы  психологического сопровождения детей   в адаптационный период  инклюзивного процесса   в условиях сенсорной комнаты    </vt:lpstr>
      <vt:lpstr>Слайд 7</vt:lpstr>
      <vt:lpstr>Слайд 8</vt:lpstr>
      <vt:lpstr>Структура занятия  </vt:lpstr>
      <vt:lpstr>Слайд 10</vt:lpstr>
      <vt:lpstr>Слайд 11</vt:lpstr>
      <vt:lpstr>  Диагностика эмоционального состояния детей.  Цель: определить особенности эмоционального состояния детей в динамике. Метод: «На что похоже твое настроение» Обследование проводится в начале и конце каждого занятия . Результаты заносятся в протокол:    моционального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Надежда</dc:creator>
  <cp:lastModifiedBy>Надежда</cp:lastModifiedBy>
  <cp:revision>46</cp:revision>
  <dcterms:created xsi:type="dcterms:W3CDTF">2015-01-20T16:09:42Z</dcterms:created>
  <dcterms:modified xsi:type="dcterms:W3CDTF">2015-02-20T15:42:49Z</dcterms:modified>
</cp:coreProperties>
</file>