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4408" cy="2622153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solidFill>
                  <a:srgbClr val="7030A0"/>
                </a:solidFill>
              </a:rPr>
              <a:t>Образовательная область 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«Социально-коммуникативное развитие»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4733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Подготовительная группа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Выполнила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Агутина С.Н.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28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476672"/>
            <a:ext cx="7488832" cy="539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Задачи образовательной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деятельности: </a:t>
            </a:r>
          </a:p>
          <a:p>
            <a:pPr>
              <a:spcAft>
                <a:spcPts val="0"/>
              </a:spcAft>
            </a:pP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/>
              <a:ea typeface="Calibri"/>
            </a:endParaRPr>
          </a:p>
          <a:p>
            <a:pPr marL="285750" indent="-285750">
              <a:spcAft>
                <a:spcPts val="275"/>
              </a:spcAft>
              <a:buFont typeface="Wingdings" pitchFamily="2" charset="2"/>
              <a:buChar char="ü"/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Развивать гуманистическую направленность поведения: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социальные чувства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, эмоциональную отзывчивость, доброжелательность. </a:t>
            </a:r>
          </a:p>
          <a:p>
            <a:pPr marL="285750" indent="-285750">
              <a:spcAft>
                <a:spcPts val="275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Воспитывать привычки культурного поведения и общения с людьми, основы этикета, правила поведения в общественных местах. </a:t>
            </a:r>
          </a:p>
          <a:p>
            <a:pPr marL="285750" indent="-285750">
              <a:spcAft>
                <a:spcPts val="275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Обогащать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опыт сотрудничества, дружеских взаимоотношений со сверстниками и взаимодействия с взрослыми. </a:t>
            </a:r>
          </a:p>
          <a:p>
            <a:pPr marL="285750" indent="-285750">
              <a:spcAft>
                <a:spcPts val="275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Развивать начала социальной активности, желания на правах старших участвовать в жизни детского сада: заботиться о малышах, участвовать в оформлении детского сада к праздникам и пр. </a:t>
            </a:r>
          </a:p>
          <a:p>
            <a:pPr marL="285750" indent="-285750">
              <a:spcAft>
                <a:spcPts val="275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Способствовать формированию положительной самооценки, уверенности в себе, осознание роста своих достижений, чувства собственного достоинства, стремления стать школьником. 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Воспитывать любовь к своей семье, детскому саду, к родному городу, стране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>
                <a:latin typeface="Times New Roman"/>
                <a:ea typeface="Calibri"/>
                <a:cs typeface="Arial"/>
              </a:rPr>
              <a:t> </a:t>
            </a:r>
            <a:endParaRPr lang="ru-RU" sz="19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12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8023" y="765227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Дошкольник входит в мир социальных отношений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971600" y="1324377"/>
            <a:ext cx="1296144" cy="793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132573" y="1411559"/>
            <a:ext cx="0" cy="9373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148064" y="1324377"/>
            <a:ext cx="0" cy="899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372200" y="1173148"/>
            <a:ext cx="936104" cy="972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3528" y="2268464"/>
            <a:ext cx="1638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Эмоции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3688" y="2302713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Взаимоотношения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и сотрудничество.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73897" y="2348880"/>
            <a:ext cx="27518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Правила культуры поведения, общение со взрослыми и сверстниками.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56276" y="2311742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Семья.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25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9181" y="692696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Эмоции </a:t>
            </a:r>
            <a:endParaRPr lang="ru-RU" sz="54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844824"/>
            <a:ext cx="6696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Критерии: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Различение и называние широкого круга эмоций (радость, грусть, любовь, удивление, страх, нежность, печаль, злость, восхищение).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Представление о средствах внешнего выражения эмоций (мимика, пантомимика, интонации голоса, движения, позы).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Проявляет  эмоциональную  отзывчивость и сопереживания.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Отражение эмоций в театрализованной деятельности, в рисовании, играх.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02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6636" y="908720"/>
            <a:ext cx="66704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Взаимоотношения и сотрудничество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00809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Критерии:</a:t>
            </a:r>
          </a:p>
          <a:p>
            <a:pPr marL="285750" lvl="0" indent="-285750">
              <a:lnSpc>
                <a:spcPct val="110000"/>
              </a:lnSpc>
              <a:buFont typeface="Arial" pitchFamily="34" charset="0"/>
              <a:buChar char="•"/>
            </a:pPr>
            <a:r>
              <a:rPr lang="ru-RU" dirty="0" smtClean="0"/>
              <a:t>Представление  </a:t>
            </a:r>
            <a:r>
              <a:rPr lang="ru-RU" dirty="0"/>
              <a:t>о нравственных качествах людей, их проявлении в поступках и взаимоотношениях (доброта, справедливость, ответственность, уважение, честность).</a:t>
            </a:r>
          </a:p>
          <a:p>
            <a:pPr marL="285750" lvl="0" indent="-285750">
              <a:lnSpc>
                <a:spcPct val="110000"/>
              </a:lnSpc>
              <a:buFont typeface="Arial" pitchFamily="34" charset="0"/>
              <a:buChar char="•"/>
            </a:pPr>
            <a:r>
              <a:rPr lang="ru-RU" dirty="0"/>
              <a:t>Оценка поступков с позиции норм и правил. </a:t>
            </a:r>
          </a:p>
          <a:p>
            <a:pPr marL="285750" lvl="0" indent="-285750">
              <a:lnSpc>
                <a:spcPct val="110000"/>
              </a:lnSpc>
              <a:buFont typeface="Arial" pitchFamily="34" charset="0"/>
              <a:buChar char="•"/>
            </a:pPr>
            <a:r>
              <a:rPr lang="ru-RU" dirty="0"/>
              <a:t>Представление о дружбе. </a:t>
            </a:r>
          </a:p>
          <a:p>
            <a:pPr marL="285750" lvl="0" indent="-285750">
              <a:lnSpc>
                <a:spcPct val="110000"/>
              </a:lnSpc>
              <a:buFont typeface="Arial" pitchFamily="34" charset="0"/>
              <a:buChar char="•"/>
            </a:pPr>
            <a:r>
              <a:rPr lang="ru-RU" dirty="0"/>
              <a:t>Освоение организационных умений: определять общий замысел, планировать работу, уметь договориться о распределении обязанностей в небольшой подгруппе.</a:t>
            </a:r>
          </a:p>
          <a:p>
            <a:pPr marL="285750" lvl="0" indent="-285750">
              <a:lnSpc>
                <a:spcPct val="110000"/>
              </a:lnSpc>
              <a:buFont typeface="Arial" pitchFamily="34" charset="0"/>
              <a:buChar char="•"/>
            </a:pPr>
            <a:r>
              <a:rPr lang="ru-RU" dirty="0"/>
              <a:t>Приучать детей  проявлять терпение, не вступать в ссоры, не перекладывать свою работу на других детей.</a:t>
            </a:r>
          </a:p>
        </p:txBody>
      </p:sp>
    </p:spTree>
    <p:extLst>
      <p:ext uri="{BB962C8B-B14F-4D97-AF65-F5344CB8AC3E}">
        <p14:creationId xmlns:p14="http://schemas.microsoft.com/office/powerpoint/2010/main" val="17046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764703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Правила культуры поведения, </a:t>
            </a:r>
            <a:endParaRPr lang="ru-RU" sz="3600" b="1" i="1" dirty="0" smtClean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36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общения </a:t>
            </a:r>
            <a:r>
              <a:rPr lang="ru-RU" sz="3600" b="1" i="1" dirty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со взрослыми и сверстниками</a:t>
            </a:r>
            <a:endParaRPr lang="ru-RU" sz="3600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24073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0402" y="2610068"/>
            <a:ext cx="5975814" cy="253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/>
              <a:t>Освоение правил культуры общения со взрослыми и детьми.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/>
              <a:t>Освоение норм этикета (культура поведения за столом, поведение в гостях, культурные нормы разговора и пр.). 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/>
              <a:t>Правила поведения в общественных местах.</a:t>
            </a:r>
          </a:p>
        </p:txBody>
      </p:sp>
    </p:spTree>
    <p:extLst>
      <p:ext uri="{BB962C8B-B14F-4D97-AF65-F5344CB8AC3E}">
        <p14:creationId xmlns:p14="http://schemas.microsoft.com/office/powerpoint/2010/main" val="8351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406526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Семья</a:t>
            </a:r>
            <a:endParaRPr lang="ru-RU" sz="48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00808"/>
            <a:ext cx="547260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Критерии: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 smtClean="0"/>
              <a:t>Проявление </a:t>
            </a:r>
            <a:r>
              <a:rPr lang="ru-RU" dirty="0"/>
              <a:t>уважения к старшим, заботливое  отношение к пожилым людям.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/>
              <a:t>Проявление добрых чувств по отношению к родителям, близким родственникам.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/>
              <a:t>Представления  родственных отношениях.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/>
              <a:t>Умение выразить близким свою любовь, внимание, готовность помочь.</a:t>
            </a:r>
          </a:p>
        </p:txBody>
      </p:sp>
    </p:spTree>
    <p:extLst>
      <p:ext uri="{BB962C8B-B14F-4D97-AF65-F5344CB8AC3E}">
        <p14:creationId xmlns:p14="http://schemas.microsoft.com/office/powerpoint/2010/main" val="271255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6336704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При наблюдении мы используем такой </a:t>
            </a:r>
            <a:r>
              <a:rPr lang="ru-RU" sz="2000" dirty="0" smtClean="0">
                <a:solidFill>
                  <a:srgbClr val="FF0000"/>
                </a:solidFill>
              </a:rPr>
              <a:t>инструментарий</a:t>
            </a:r>
            <a:r>
              <a:rPr lang="ru-RU" dirty="0"/>
              <a:t>, как: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Эмоции</a:t>
            </a:r>
            <a:r>
              <a:rPr lang="ru-RU" dirty="0" smtClean="0"/>
              <a:t>- </a:t>
            </a:r>
            <a:r>
              <a:rPr lang="ru-RU" dirty="0"/>
              <a:t>театрализованная деятельность, </a:t>
            </a:r>
            <a:r>
              <a:rPr lang="ru-RU" dirty="0" err="1"/>
              <a:t>психогимнастика</a:t>
            </a:r>
            <a:r>
              <a:rPr lang="ru-RU" dirty="0"/>
              <a:t>, наблюдение  за </a:t>
            </a:r>
            <a:r>
              <a:rPr lang="ru-RU" dirty="0" smtClean="0"/>
              <a:t>детьми; игры:  </a:t>
            </a:r>
            <a:r>
              <a:rPr lang="ru-RU" b="1" dirty="0"/>
              <a:t>«</a:t>
            </a:r>
            <a:r>
              <a:rPr lang="ru-RU" sz="1600" dirty="0"/>
              <a:t>Отражение чувств</a:t>
            </a:r>
            <a:r>
              <a:rPr lang="ru-RU" sz="1600" dirty="0" smtClean="0"/>
              <a:t>», «Зеркало настроений».</a:t>
            </a:r>
            <a:endParaRPr lang="ru-RU" sz="1600" dirty="0"/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Взаимоотношение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и сотрудничество</a:t>
            </a:r>
            <a:r>
              <a:rPr lang="ru-RU" dirty="0"/>
              <a:t>- наблюдение, беседы; </a:t>
            </a:r>
            <a:r>
              <a:rPr lang="ru-RU" dirty="0" smtClean="0"/>
              <a:t>игра «Не поделили игрушку».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Правила культуры поведения- </a:t>
            </a:r>
            <a:r>
              <a:rPr lang="ru-RU" dirty="0"/>
              <a:t>беседа, наблюдение, создание проблемных </a:t>
            </a:r>
            <a:r>
              <a:rPr lang="ru-RU" dirty="0" smtClean="0"/>
              <a:t>ситуаций.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Семья</a:t>
            </a:r>
            <a:r>
              <a:rPr lang="ru-RU" dirty="0" smtClean="0"/>
              <a:t>-беседа</a:t>
            </a:r>
            <a:r>
              <a:rPr lang="ru-RU" dirty="0"/>
              <a:t>, рассматривание фотографий, проект семьи, генеалогическое дерево.</a:t>
            </a:r>
          </a:p>
          <a:p>
            <a:pPr>
              <a:lnSpc>
                <a:spcPct val="150000"/>
              </a:lnSpc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656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88240"/>
              </p:ext>
            </p:extLst>
          </p:nvPr>
        </p:nvGraphicFramePr>
        <p:xfrm>
          <a:off x="107504" y="188640"/>
          <a:ext cx="8928992" cy="648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5"/>
                <a:gridCol w="1072919"/>
                <a:gridCol w="360040"/>
                <a:gridCol w="360040"/>
                <a:gridCol w="504056"/>
                <a:gridCol w="432048"/>
                <a:gridCol w="792088"/>
                <a:gridCol w="936104"/>
                <a:gridCol w="936104"/>
                <a:gridCol w="1008112"/>
                <a:gridCol w="864096"/>
                <a:gridCol w="720080"/>
                <a:gridCol w="362044"/>
                <a:gridCol w="358036"/>
              </a:tblGrid>
              <a:tr h="368851">
                <a:tc rowSpan="3"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 п/п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rowSpan="3"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  ФИО ребёнка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Эмоции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Взаимодействие и сотрудничество</a:t>
                      </a:r>
                    </a:p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Правила культуры поведения</a:t>
                      </a:r>
                    </a:p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              Семья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2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Различает  и называет эмоции.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Отражение эмоций    в </a:t>
                      </a:r>
                      <a:r>
                        <a:rPr lang="ru-RU" sz="1000" dirty="0" err="1" smtClean="0">
                          <a:effectLst/>
                        </a:rPr>
                        <a:t>театрализованой</a:t>
                      </a:r>
                      <a:r>
                        <a:rPr lang="ru-RU" sz="1000" dirty="0" smtClean="0">
                          <a:effectLst/>
                        </a:rPr>
                        <a:t> деятельности рисунках</a:t>
                      </a:r>
                      <a:r>
                        <a:rPr lang="ru-RU" sz="1000" dirty="0">
                          <a:effectLst/>
                        </a:rPr>
                        <a:t>, играх.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Проявление доброты, </a:t>
                      </a:r>
                      <a:r>
                        <a:rPr lang="ru-RU" sz="1000" dirty="0" err="1">
                          <a:effectLst/>
                        </a:rPr>
                        <a:t>справедли-вости</a:t>
                      </a:r>
                      <a:r>
                        <a:rPr lang="ru-RU" sz="1000" dirty="0">
                          <a:effectLst/>
                        </a:rPr>
                        <a:t>, ответствен-</a:t>
                      </a:r>
                      <a:r>
                        <a:rPr lang="ru-RU" sz="1000" dirty="0" err="1">
                          <a:effectLst/>
                        </a:rPr>
                        <a:t>ности</a:t>
                      </a:r>
                      <a:r>
                        <a:rPr lang="ru-RU" sz="1000" dirty="0">
                          <a:effectLst/>
                        </a:rPr>
                        <a:t>, уважения.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Умеет планировать работу, распределять обязанности, </a:t>
                      </a:r>
                      <a:r>
                        <a:rPr lang="ru-RU" sz="1000" dirty="0" err="1" smtClean="0">
                          <a:effectLst/>
                        </a:rPr>
                        <a:t>согласовыват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действия.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Освоение </a:t>
                      </a:r>
                      <a:r>
                        <a:rPr lang="ru-RU" sz="1000" dirty="0" smtClean="0">
                          <a:effectLst/>
                        </a:rPr>
                        <a:t>культуры </a:t>
                      </a:r>
                      <a:r>
                        <a:rPr lang="ru-RU" sz="1000" dirty="0">
                          <a:effectLst/>
                        </a:rPr>
                        <a:t>общения со взрослыми и детьми.</a:t>
                      </a:r>
                    </a:p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Проявляет </a:t>
                      </a:r>
                      <a:r>
                        <a:rPr lang="ru-RU" sz="1000" dirty="0" smtClean="0">
                          <a:effectLst/>
                        </a:rPr>
                        <a:t>уважение </a:t>
                      </a:r>
                      <a:r>
                        <a:rPr lang="ru-RU" sz="1000" dirty="0">
                          <a:effectLst/>
                        </a:rPr>
                        <a:t>к </a:t>
                      </a:r>
                      <a:r>
                        <a:rPr lang="ru-RU" sz="1000" dirty="0" smtClean="0">
                          <a:effectLst/>
                        </a:rPr>
                        <a:t>старшим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Знает правила поведения в общественных местах,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правила поведения за столом, в гостях.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Представ-</a:t>
                      </a:r>
                      <a:r>
                        <a:rPr lang="ru-RU" sz="1000" dirty="0" err="1" smtClean="0">
                          <a:effectLst/>
                        </a:rPr>
                        <a:t>ление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о семейных и родствен-</a:t>
                      </a:r>
                      <a:r>
                        <a:rPr lang="ru-RU" sz="1000" dirty="0" err="1">
                          <a:effectLst/>
                        </a:rPr>
                        <a:t>ных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отноше-ниях</a:t>
                      </a:r>
                      <a:r>
                        <a:rPr lang="ru-RU" sz="1000" dirty="0">
                          <a:effectLst/>
                        </a:rPr>
                        <a:t>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Знает традиции семьи.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Итоговый показатель по каждому ребёнку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 среднее значение)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Сен-тябрь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Май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Сен-тябр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Май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Сентябрь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Май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Сентябрь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Май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Сентябрь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Май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Сен-тябрь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 algn="justLow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Май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13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16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17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21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23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24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155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25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  <a:tr h="484660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Итоговый показатель по группе (среднее значение)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586" marR="3958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37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148</TotalTime>
  <Words>575</Words>
  <Application>Microsoft Office PowerPoint</Application>
  <PresentationFormat>Экран (4:3)</PresentationFormat>
  <Paragraphs>401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Образовательная область  «Социально-коммуникативное развитие»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область  «Социально-коммуникативное развитие»</dc:title>
  <dc:creator>Cvetlana</dc:creator>
  <cp:lastModifiedBy>Cvetlana</cp:lastModifiedBy>
  <cp:revision>13</cp:revision>
  <dcterms:created xsi:type="dcterms:W3CDTF">2014-12-18T16:45:57Z</dcterms:created>
  <dcterms:modified xsi:type="dcterms:W3CDTF">2015-02-20T17:20:10Z</dcterms:modified>
</cp:coreProperties>
</file>