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84" y="-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75215-0A0B-45A8-8D9D-5079793F3D8E}" type="datetimeFigureOut">
              <a:rPr lang="ru-RU"/>
              <a:pPr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4E0D-9512-463D-BAA2-0AC63824CF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03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8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06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851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67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86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04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82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40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67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775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14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40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4E0D-9512-463D-BAA2-0AC63824CF0F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39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7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67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47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0685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24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9415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01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86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41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79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8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70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5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6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48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35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06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50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  <p:sldLayoutId id="2147484297" r:id="rId16"/>
    <p:sldLayoutId id="21474842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254" y="496888"/>
            <a:ext cx="8680184" cy="920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latin typeface="Comic Sans MS"/>
                <a:ea typeface="GungSuh"/>
              </a:rPr>
              <a:t>Сказка о веселом язычке</a:t>
            </a:r>
          </a:p>
        </p:txBody>
      </p:sp>
      <p:pic>
        <p:nvPicPr>
          <p:cNvPr id="5" name="Рисунок 4" descr="i8LuljV7I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0950" y="1674374"/>
            <a:ext cx="9144000" cy="47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загруженное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62764" y="957224"/>
            <a:ext cx="5559425" cy="4812542"/>
          </a:xfrm>
        </p:spPr>
      </p:pic>
      <p:pic>
        <p:nvPicPr>
          <p:cNvPr id="6" name="Рисунок 5" descr="x_03f3873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425" y="254000"/>
            <a:ext cx="3667125" cy="57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7153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Georgia"/>
              </a:rPr>
              <a:t>Язычок посмотрел на часы, они тикали: "тик-так"(рот открыт, губы в улыбке, кончиком языка дотрагиваемся до </a:t>
            </a:r>
            <a:r>
              <a:rPr lang="ru-RU" b="1" dirty="0" err="1">
                <a:solidFill>
                  <a:srgbClr val="000000"/>
                </a:solidFill>
                <a:latin typeface="Georgia"/>
              </a:rPr>
              <a:t>уголкой</a:t>
            </a:r>
            <a:r>
              <a:rPr lang="ru-RU" b="1" dirty="0">
                <a:solidFill>
                  <a:srgbClr val="000000"/>
                </a:solidFill>
                <a:latin typeface="Georgia"/>
              </a:rPr>
              <a:t> рта).</a:t>
            </a:r>
          </a:p>
        </p:txBody>
      </p:sp>
      <p:pic>
        <p:nvPicPr>
          <p:cNvPr id="5" name="Рисунок 4" descr="298486_html_114e988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16" r="216"/>
          <a:stretch>
            <a:fillRect/>
          </a:stretch>
        </p:blipFill>
        <p:spPr>
          <a:xfrm>
            <a:off x="673912" y="804863"/>
            <a:ext cx="3596463" cy="5021262"/>
          </a:xfrm>
        </p:spPr>
      </p:pic>
      <p:pic>
        <p:nvPicPr>
          <p:cNvPr id="6" name="Рисунок 5" descr="y_61dd99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2463" y="2774950"/>
            <a:ext cx="3470275" cy="35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17618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3" y="465857"/>
            <a:ext cx="6831012" cy="1507406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Comic Sans MS"/>
              </a:rPr>
              <a:t>Котенок </a:t>
            </a:r>
            <a:r>
              <a:rPr lang="ru-RU" b="1" dirty="0">
                <a:solidFill>
                  <a:srgbClr val="000000"/>
                </a:solidFill>
                <a:latin typeface="Comic Sans MS"/>
              </a:rPr>
              <a:t>свернулся клубочком. "Пора и мне спать", - подумал язычок.</a:t>
            </a:r>
          </a:p>
        </p:txBody>
      </p:sp>
      <p:pic>
        <p:nvPicPr>
          <p:cNvPr id="11" name="Рисунок 10" descr="sleepy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1428" r="21428"/>
          <a:stretch>
            <a:fillRect/>
          </a:stretch>
        </p:blipFill>
        <p:spPr>
          <a:xfrm>
            <a:off x="969555" y="727009"/>
            <a:ext cx="2979738" cy="4511064"/>
          </a:xfrm>
        </p:spPr>
      </p:pic>
      <p:pic>
        <p:nvPicPr>
          <p:cNvPr id="12" name="Рисунок 11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7662" y="2374867"/>
            <a:ext cx="5105400" cy="30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23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776630"/>
            <a:ext cx="10763250" cy="1014570"/>
          </a:xfrm>
        </p:spPr>
        <p:txBody>
          <a:bodyPr/>
          <a:lstStyle/>
          <a:p>
            <a:r>
              <a:rPr lang="ru-RU" dirty="0">
                <a:latin typeface="Century Gothic"/>
              </a:rPr>
              <a:t>Возраст: 5-7 лет</a:t>
            </a:r>
          </a:p>
          <a:p>
            <a:r>
              <a:rPr lang="ru-RU" dirty="0">
                <a:latin typeface="Century Gothic"/>
              </a:rPr>
              <a:t>Патология: функциональная </a:t>
            </a:r>
            <a:r>
              <a:rPr lang="ru-RU" dirty="0" err="1">
                <a:latin typeface="Century Gothic"/>
              </a:rPr>
              <a:t>дислалия</a:t>
            </a:r>
            <a:r>
              <a:rPr lang="ru-RU" dirty="0">
                <a:latin typeface="Century Gothic"/>
              </a:rPr>
              <a:t>, </a:t>
            </a:r>
            <a:r>
              <a:rPr lang="ru-RU" dirty="0" err="1">
                <a:latin typeface="Century Gothic"/>
              </a:rPr>
              <a:t>параротоцизм</a:t>
            </a:r>
            <a:r>
              <a:rPr lang="ru-RU" dirty="0">
                <a:latin typeface="Century Gothic"/>
              </a:rPr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66750" y="400050"/>
            <a:ext cx="10812463" cy="30800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Century Gothic"/>
              </a:rPr>
              <a:t>Тема:  " Артикуляционная гимнастика".</a:t>
            </a:r>
            <a:r>
              <a:rPr lang="ru-RU" sz="1100" dirty="0">
                <a:latin typeface="Century Gothic"/>
              </a:rPr>
              <a:t/>
            </a:r>
            <a:br>
              <a:rPr lang="ru-RU" sz="1100" dirty="0">
                <a:latin typeface="Century Gothic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/>
              </a:rPr>
              <a:t>Задачи: </a:t>
            </a:r>
            <a:r>
              <a:rPr lang="ru-RU" sz="1100" dirty="0">
                <a:latin typeface="Century Gothic"/>
              </a:rPr>
              <a:t/>
            </a:r>
            <a:br>
              <a:rPr lang="ru-RU" sz="1100" dirty="0">
                <a:latin typeface="Century Gothic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/>
              </a:rPr>
              <a:t>Укрепление мышц речевого аппарата</a:t>
            </a:r>
            <a:br>
              <a:rPr lang="ru-RU" sz="2800" b="1" dirty="0">
                <a:solidFill>
                  <a:srgbClr val="000000"/>
                </a:solidFill>
                <a:latin typeface="Century Gothic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/>
              </a:rPr>
              <a:t>Координация движений язык</a:t>
            </a:r>
            <a:br>
              <a:rPr lang="ru-RU" sz="2800" b="1" dirty="0">
                <a:solidFill>
                  <a:srgbClr val="000000"/>
                </a:solidFill>
                <a:latin typeface="Century Gothic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/>
              </a:rPr>
              <a:t>Подготовка к постановке звука</a:t>
            </a:r>
            <a:r>
              <a:rPr lang="ru-RU" sz="1100" dirty="0">
                <a:solidFill>
                  <a:srgbClr val="FFFFFF"/>
                </a:solidFill>
                <a:latin typeface="Century Gothic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Century Gothic"/>
              </a:rPr>
            </a:br>
            <a:r>
              <a:rPr lang="ru-RU" sz="1100" dirty="0">
                <a:solidFill>
                  <a:srgbClr val="FFFFFF"/>
                </a:solidFill>
                <a:latin typeface="Century Gothic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Century Gothic"/>
              </a:rPr>
            </a:br>
            <a:endParaRPr lang="ru-RU" sz="11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689685"/>
      </p:ext>
    </p:extLst>
  </p:cSld>
  <p:clrMapOvr>
    <a:masterClrMapping/>
  </p:clrMapOvr>
  <p:transition spd="slow">
    <p:wheel spokes="3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85013" y="685800"/>
            <a:ext cx="3657600" cy="163816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Comic Sans MS"/>
              </a:rPr>
              <a:t>Жил-был Веселый Язычок в своем домике. Догадайся, что это за домик.</a:t>
            </a:r>
            <a:r>
              <a:rPr lang="ru-RU" sz="2800" dirty="0">
                <a:solidFill>
                  <a:srgbClr val="C87D0E"/>
                </a:solidFill>
                <a:latin typeface="Comic Sans MS"/>
              </a:rPr>
              <a:t> </a:t>
            </a:r>
          </a:p>
        </p:txBody>
      </p:sp>
      <p:pic>
        <p:nvPicPr>
          <p:cNvPr id="7" name="Объект 6" descr="298486_html_m11eb6fa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60500" y="1006475"/>
            <a:ext cx="3930650" cy="495931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085013" y="2476119"/>
            <a:ext cx="3937000" cy="37373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2A1F03"/>
                </a:solidFill>
                <a:latin typeface="Comic Sans MS"/>
                <a:ea typeface="GungSuh"/>
              </a:rPr>
              <a:t>В домике этом</a:t>
            </a:r>
          </a:p>
          <a:p>
            <a:r>
              <a:rPr lang="ru-RU" sz="2400" b="1" dirty="0">
                <a:solidFill>
                  <a:srgbClr val="2A1F03"/>
                </a:solidFill>
                <a:latin typeface="Comic Sans MS"/>
                <a:ea typeface="GungSuh"/>
              </a:rPr>
              <a:t>Красные двери,</a:t>
            </a:r>
          </a:p>
          <a:p>
            <a:r>
              <a:rPr lang="ru-RU" sz="2400" b="1" dirty="0">
                <a:solidFill>
                  <a:srgbClr val="2A1F03"/>
                </a:solidFill>
                <a:latin typeface="Comic Sans MS"/>
                <a:ea typeface="GungSuh"/>
              </a:rPr>
              <a:t>Рядом с дверями</a:t>
            </a:r>
          </a:p>
          <a:p>
            <a:r>
              <a:rPr lang="ru-RU" sz="2400" b="1" dirty="0">
                <a:solidFill>
                  <a:srgbClr val="2A1F03"/>
                </a:solidFill>
                <a:latin typeface="Comic Sans MS"/>
                <a:ea typeface="GungSuh"/>
              </a:rPr>
              <a:t>Белые звери. </a:t>
            </a:r>
          </a:p>
          <a:p>
            <a:r>
              <a:rPr lang="ru-RU" sz="2400" b="1" dirty="0">
                <a:solidFill>
                  <a:srgbClr val="2A1F03"/>
                </a:solidFill>
                <a:latin typeface="Comic Sans MS"/>
                <a:ea typeface="GungSuh"/>
              </a:rPr>
              <a:t>Любят зверюшки</a:t>
            </a:r>
          </a:p>
          <a:p>
            <a:r>
              <a:rPr lang="ru-RU" sz="2400" b="1" dirty="0">
                <a:solidFill>
                  <a:srgbClr val="2A1F03"/>
                </a:solidFill>
                <a:latin typeface="Comic Sans MS"/>
                <a:ea typeface="GungSuh"/>
              </a:rPr>
              <a:t>Конфеты и </a:t>
            </a:r>
            <a:r>
              <a:rPr lang="ru-RU" sz="2400" b="1" dirty="0" smtClean="0">
                <a:solidFill>
                  <a:srgbClr val="2A1F03"/>
                </a:solidFill>
                <a:latin typeface="Comic Sans MS"/>
                <a:ea typeface="GungSuh"/>
              </a:rPr>
              <a:t>плюшки.</a:t>
            </a:r>
            <a:endParaRPr lang="ru-RU" sz="2400" b="1" dirty="0">
              <a:solidFill>
                <a:srgbClr val="2A1F03"/>
              </a:solidFill>
              <a:latin typeface="Comic Sans MS"/>
              <a:ea typeface="GungSuh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719646"/>
      </p:ext>
    </p:extLst>
  </p:cSld>
  <p:clrMapOvr>
    <a:masterClrMapping/>
  </p:clrMapOvr>
  <p:transition spd="slow">
    <p:push dir="u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839" y="4483157"/>
            <a:ext cx="9808089" cy="184626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Догадались?  Этот домик - рот. Двери в домике то открываются, то закрываются (вот так: рот закрыт, открыт).</a:t>
            </a:r>
          </a:p>
        </p:txBody>
      </p:sp>
      <p:pic>
        <p:nvPicPr>
          <p:cNvPr id="6" name="Объект 5" descr="proiznosit-zvuk-r-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334" y="714892"/>
            <a:ext cx="5264345" cy="3459162"/>
          </a:xfr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7078" y="714892"/>
            <a:ext cx="3375799" cy="35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54038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3" y="1096419"/>
            <a:ext cx="6019800" cy="14943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Comic Sans MS"/>
              </a:rPr>
              <a:t>Непоседливый Язычок не сидит на месте. Он часто выбегает из домика (высунуть язык).</a:t>
            </a:r>
          </a:p>
        </p:txBody>
      </p:sp>
      <p:pic>
        <p:nvPicPr>
          <p:cNvPr id="5" name="Рисунок 4" descr="gimnastika_dlya_yazik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311" r="15311"/>
          <a:stretch>
            <a:fillRect/>
          </a:stretch>
        </p:blipFill>
        <p:spPr>
          <a:xfrm>
            <a:off x="989013" y="914400"/>
            <a:ext cx="3281362" cy="47295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41444" y="2738365"/>
            <a:ext cx="2725182" cy="3478212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12" y="2702016"/>
            <a:ext cx="2125663" cy="2272565"/>
          </a:xfrm>
          <a:prstGeom prst="rect">
            <a:avLst/>
          </a:prstGeom>
        </p:spPr>
      </p:pic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9996" y="2847415"/>
            <a:ext cx="2466975" cy="1847850"/>
          </a:xfrm>
          <a:prstGeom prst="rect">
            <a:avLst/>
          </a:prstGeom>
        </p:spPr>
      </p:pic>
      <p:pic>
        <p:nvPicPr>
          <p:cNvPr id="11" name="Рисунок 10" descr="загруженное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4298" y="4931471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903833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6077" y="423863"/>
            <a:ext cx="4408648" cy="270668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Book Antiqua"/>
              </a:rPr>
              <a:t>Вот он вышел погреться на солнышке, отдохнуть на крылечке (язык "лопаткой" на </a:t>
            </a:r>
            <a:r>
              <a:rPr lang="ru-RU" b="1" dirty="0" smtClean="0">
                <a:solidFill>
                  <a:srgbClr val="000000"/>
                </a:solidFill>
                <a:latin typeface="Book Antiqua"/>
              </a:rPr>
              <a:t>нижней </a:t>
            </a:r>
            <a:r>
              <a:rPr lang="ru-RU" b="1" dirty="0">
                <a:solidFill>
                  <a:srgbClr val="000000"/>
                </a:solidFill>
                <a:latin typeface="Book Antiqua"/>
              </a:rPr>
              <a:t>губе).</a:t>
            </a:r>
            <a:r>
              <a:rPr lang="ru-RU" dirty="0">
                <a:solidFill>
                  <a:srgbClr val="000000"/>
                </a:solidFill>
                <a:latin typeface="Book Antiqua"/>
              </a:rPr>
              <a:t> </a:t>
            </a:r>
          </a:p>
        </p:txBody>
      </p:sp>
      <p:pic>
        <p:nvPicPr>
          <p:cNvPr id="7" name="Объект 6" descr="язы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8238" y="819150"/>
            <a:ext cx="4417082" cy="5175250"/>
          </a:xfrm>
        </p:spPr>
      </p:pic>
      <p:pic>
        <p:nvPicPr>
          <p:cNvPr id="8" name="Рисунок 7" descr="domikotkrivaetsa_begem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5758" y="3634994"/>
            <a:ext cx="2605087" cy="24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8921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3" y="1931988"/>
            <a:ext cx="6019800" cy="6347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Comic Sans MS"/>
              </a:rPr>
              <a:t>Подул легкий ветерок, Язычок поежился (язык "стрелочкой", спрятался в домик и закрыл за собой дверь (язычок убрать, рот закрыть). </a:t>
            </a:r>
          </a:p>
        </p:txBody>
      </p:sp>
      <p:pic>
        <p:nvPicPr>
          <p:cNvPr id="11" name="Рисунок 10" descr="17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26976" r="26976"/>
          <a:stretch>
            <a:fillRect/>
          </a:stretch>
        </p:blipFill>
        <p:spPr>
          <a:xfrm>
            <a:off x="412068" y="484676"/>
            <a:ext cx="3911600" cy="4292885"/>
          </a:xfrm>
        </p:spPr>
      </p:pic>
      <p:pic>
        <p:nvPicPr>
          <p:cNvPr id="12" name="Рисунок 11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396" y="2992814"/>
            <a:ext cx="1946935" cy="2608262"/>
          </a:xfrm>
          <a:prstGeom prst="rect">
            <a:avLst/>
          </a:prstGeom>
        </p:spPr>
      </p:pic>
      <p:pic>
        <p:nvPicPr>
          <p:cNvPr id="13" name="Рисунок 12" descr="540535_html_m54c7cf7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2712" y="3126097"/>
            <a:ext cx="3481464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406016"/>
      </p:ext>
    </p:extLst>
  </p:cSld>
  <p:clrMapOvr>
    <a:masterClrMapping/>
  </p:clrMapOvr>
  <p:transition>
    <p:circl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Comic Sans MS"/>
              </a:rPr>
              <a:t>А на дворе солнце спряталось за тучки и забарабанил по крыше дождь ( языком стучим в зубы, произносим "</a:t>
            </a:r>
            <a:r>
              <a:rPr lang="ru-RU" b="1" dirty="0" err="1">
                <a:solidFill>
                  <a:srgbClr val="000000"/>
                </a:solidFill>
                <a:latin typeface="Comic Sans MS"/>
              </a:rPr>
              <a:t>д-д-д</a:t>
            </a:r>
            <a:r>
              <a:rPr lang="ru-RU" b="1" dirty="0">
                <a:solidFill>
                  <a:srgbClr val="000000"/>
                </a:solidFill>
                <a:latin typeface="Comic Sans MS"/>
              </a:rPr>
              <a:t>"). </a:t>
            </a:r>
          </a:p>
        </p:txBody>
      </p:sp>
      <p:pic>
        <p:nvPicPr>
          <p:cNvPr id="5" name="Объект 4" descr="загруженное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21014" y="557376"/>
            <a:ext cx="4324350" cy="3247917"/>
          </a:xfrm>
        </p:spPr>
      </p:pic>
      <p:pic>
        <p:nvPicPr>
          <p:cNvPr id="6" name="Объект 5" descr="83639-2_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835288" y="399860"/>
            <a:ext cx="3443287" cy="3469759"/>
          </a:xfrm>
        </p:spPr>
      </p:pic>
    </p:spTree>
    <p:extLst>
      <p:ext uri="{BB962C8B-B14F-4D97-AF65-F5344CB8AC3E}">
        <p14:creationId xmlns:p14="http://schemas.microsoft.com/office/powerpoint/2010/main" xmlns="" val="3726074972"/>
      </p:ext>
    </p:extLst>
  </p:cSld>
  <p:clrMapOvr>
    <a:masterClrMapping/>
  </p:clrMapOvr>
  <p:transition>
    <p:strips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86811" y="690659"/>
            <a:ext cx="4784693" cy="34067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10000"/>
                </a:solidFill>
                <a:latin typeface="Book Antiqua"/>
              </a:rPr>
              <a:t>Язычок не скучал дома, напоил котенка молоком. Котенок лакал молочко (водим языком по верхней губе сверху вниз, рот открыт). </a:t>
            </a:r>
          </a:p>
        </p:txBody>
      </p:sp>
      <p:pic>
        <p:nvPicPr>
          <p:cNvPr id="7" name="Рисунок 6" descr="ки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2243" y="3768277"/>
            <a:ext cx="3551897" cy="3043238"/>
          </a:xfrm>
          <a:prstGeom prst="rect">
            <a:avLst/>
          </a:prstGeom>
        </p:spPr>
      </p:pic>
      <p:pic>
        <p:nvPicPr>
          <p:cNvPr id="13" name="Рисунок 12" descr="p15_clip_image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5583" y="727009"/>
            <a:ext cx="4048125" cy="44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3312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images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29197" y="3744044"/>
            <a:ext cx="3265995" cy="2516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3" y="1035050"/>
            <a:ext cx="3657600" cy="2392335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Comic Sans MS"/>
              </a:rPr>
              <a:t>Потом котенок облизнулся (облизать верхнюю и нижнюю губки справа налево, слева направо) и сладко зевнул (рот широко открыт).</a:t>
            </a:r>
            <a:r>
              <a:rPr lang="ru-RU" dirty="0">
                <a:solidFill>
                  <a:srgbClr val="000000"/>
                </a:solidFill>
                <a:latin typeface="Century Gothic"/>
              </a:rPr>
              <a:t> </a:t>
            </a:r>
          </a:p>
        </p:txBody>
      </p:sp>
      <p:pic>
        <p:nvPicPr>
          <p:cNvPr id="6" name="Рисунок 5" descr="вкус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613" y="715963"/>
            <a:ext cx="4136409" cy="51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52091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259</Words>
  <Application>Microsoft Office PowerPoint</Application>
  <PresentationFormat>Произвольный</PresentationFormat>
  <Paragraphs>33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Сказка о веселом язычке</vt:lpstr>
      <vt:lpstr>Жил-был Веселый Язычок в своем домике. Догадайся, что это за домик. </vt:lpstr>
      <vt:lpstr>Догадались?  Этот домик - рот. Двери в домике то открываются, то закрываются (вот так: рот закрыт, открыт).</vt:lpstr>
      <vt:lpstr>Непоседливый Язычок не сидит на месте. Он часто выбегает из домика (высунуть язык).</vt:lpstr>
      <vt:lpstr>Вот он вышел погреться на солнышке, отдохнуть на крылечке (язык "лопаткой" на нижней губе). </vt:lpstr>
      <vt:lpstr>Подул легкий ветерок, Язычок поежился (язык "стрелочкой", спрятался в домик и закрыл за собой дверь (язычок убрать, рот закрыть). </vt:lpstr>
      <vt:lpstr>А на дворе солнце спряталось за тучки и забарабанил по крыше дождь ( языком стучим в зубы, произносим "д-д-д"). </vt:lpstr>
      <vt:lpstr>Язычок не скучал дома, напоил котенка молоком. Котенок лакал молочко (водим языком по верхней губе сверху вниз, рот открыт). </vt:lpstr>
      <vt:lpstr>Слайд 9</vt:lpstr>
      <vt:lpstr>Слайд 10</vt:lpstr>
      <vt:lpstr>Язычок посмотрел на часы, они тикали: "тик-так"(рот открыт, губы в улыбке, кончиком языка дотрагиваемся до уголкой рта).</vt:lpstr>
      <vt:lpstr>Котенок свернулся клубочком. "Пора и мне спать", - подумал язычок.</vt:lpstr>
      <vt:lpstr>Тема:  " Артикуляционная гимнастика". Задачи:  Укрепление мышц речевого аппарата Координация движений язык Подготовка к постановке звука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веселом язычке</dc:title>
  <dc:creator/>
  <cp:lastModifiedBy>Пользователь</cp:lastModifiedBy>
  <cp:revision>13</cp:revision>
  <dcterms:created xsi:type="dcterms:W3CDTF">2012-07-30T23:42:41Z</dcterms:created>
  <dcterms:modified xsi:type="dcterms:W3CDTF">2014-10-13T17:20:27Z</dcterms:modified>
</cp:coreProperties>
</file>