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6" r:id="rId9"/>
    <p:sldId id="268" r:id="rId10"/>
    <p:sldId id="270" r:id="rId11"/>
    <p:sldId id="271" r:id="rId12"/>
    <p:sldId id="27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9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63BD3-F3B6-4D0D-B639-5D17E40D2C45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A3669-759A-4128-998A-B44ECF247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63BD3-F3B6-4D0D-B639-5D17E40D2C45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A3669-759A-4128-998A-B44ECF247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63BD3-F3B6-4D0D-B639-5D17E40D2C45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A3669-759A-4128-998A-B44ECF247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63BD3-F3B6-4D0D-B639-5D17E40D2C45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A3669-759A-4128-998A-B44ECF247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63BD3-F3B6-4D0D-B639-5D17E40D2C45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A3669-759A-4128-998A-B44ECF247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63BD3-F3B6-4D0D-B639-5D17E40D2C45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A3669-759A-4128-998A-B44ECF247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63BD3-F3B6-4D0D-B639-5D17E40D2C45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A3669-759A-4128-998A-B44ECF247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63BD3-F3B6-4D0D-B639-5D17E40D2C45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A3669-759A-4128-998A-B44ECF247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63BD3-F3B6-4D0D-B639-5D17E40D2C45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A3669-759A-4128-998A-B44ECF247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63BD3-F3B6-4D0D-B639-5D17E40D2C45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A3669-759A-4128-998A-B44ECF247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63BD3-F3B6-4D0D-B639-5D17E40D2C45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A3669-759A-4128-998A-B44ECF247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63BD3-F3B6-4D0D-B639-5D17E40D2C45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A3669-759A-4128-998A-B44ECF247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28671"/>
            <a:ext cx="7772400" cy="2671780"/>
          </a:xfrm>
        </p:spPr>
        <p:txBody>
          <a:bodyPr>
            <a:normAutofit/>
          </a:bodyPr>
          <a:lstStyle/>
          <a:p>
            <a:r>
              <a:rPr lang="ru-RU" dirty="0" smtClean="0"/>
              <a:t>Дидактические игры с крупой в подготовительной группе детского сада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9058" y="5000636"/>
            <a:ext cx="4829164" cy="1466848"/>
          </a:xfrm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sz="2000" dirty="0">
                <a:solidFill>
                  <a:schemeClr val="tx1"/>
                </a:solidFill>
              </a:rPr>
              <a:t>Подготовили воспитатели гр. №4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sz="2000" dirty="0">
                <a:solidFill>
                  <a:schemeClr val="tx1"/>
                </a:solidFill>
              </a:rPr>
              <a:t>                                    </a:t>
            </a:r>
            <a:r>
              <a:rPr lang="ru-RU" sz="2000" dirty="0" err="1">
                <a:solidFill>
                  <a:schemeClr val="tx1"/>
                </a:solidFill>
              </a:rPr>
              <a:t>Попугаева</a:t>
            </a:r>
            <a:r>
              <a:rPr lang="ru-RU" sz="2000" dirty="0">
                <a:solidFill>
                  <a:schemeClr val="tx1"/>
                </a:solidFill>
              </a:rPr>
              <a:t> Л. 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sz="2000" dirty="0">
                <a:solidFill>
                  <a:schemeClr val="tx1"/>
                </a:solidFill>
              </a:rPr>
              <a:t>                                       </a:t>
            </a:r>
            <a:r>
              <a:rPr lang="ru-RU" sz="2000" dirty="0" smtClean="0">
                <a:solidFill>
                  <a:schemeClr val="tx1"/>
                </a:solidFill>
              </a:rPr>
              <a:t>Кудряшова </a:t>
            </a:r>
            <a:r>
              <a:rPr lang="ru-RU" sz="2000" dirty="0">
                <a:solidFill>
                  <a:schemeClr val="tx1"/>
                </a:solidFill>
              </a:rPr>
              <a:t>И. В.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2_055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928662" y="3429000"/>
            <a:ext cx="7643866" cy="3071834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57200" y="0"/>
            <a:ext cx="8229600" cy="92867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Игра «Гусеница — крупеница»</a:t>
            </a:r>
            <a:endParaRPr kumimoji="0" lang="ru-RU" sz="44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57200" y="714357"/>
            <a:ext cx="8229600" cy="428628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Цель: Развитие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сенсорики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 мелкой моторики.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"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Гусеница-крупеница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" сделана из ткани (голова и туловище в виде мешочков, а в мешочках крупы: рис, горох, гречка, фасоль. Мешочки можно менять местами, а также можно прятать предметы в мешочки с крупами) 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214282" y="214290"/>
            <a:ext cx="4143404" cy="4625989"/>
          </a:xfrm>
          <a:prstGeom prst="rect">
            <a:avLst/>
          </a:prstGeom>
        </p:spPr>
        <p:txBody>
          <a:bodyPr/>
          <a:lstStyle/>
          <a:p>
            <a:pPr marR="0" lvl="0" indent="355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Детям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предлагается определить, что сегодня кушала Гусеница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(она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питается исключительно крупой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 indent="3556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800" dirty="0" smtClean="0"/>
              <a:t>Можно также определить, что кушала гусеница на завтрак, на обед, полдник или ужин (определить положение мешочка соотносительно временных промежутков).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Рисунок 2" descr="102_05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87258" y="421852"/>
            <a:ext cx="4186653" cy="579323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2_055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643306" y="357166"/>
            <a:ext cx="5357850" cy="4125544"/>
          </a:xfrm>
          <a:prstGeom prst="rect">
            <a:avLst/>
          </a:prstGeom>
        </p:spPr>
      </p:pic>
      <p:sp>
        <p:nvSpPr>
          <p:cNvPr id="3" name="Содержимое 2"/>
          <p:cNvSpPr txBox="1">
            <a:spLocks/>
          </p:cNvSpPr>
          <p:nvPr/>
        </p:nvSpPr>
        <p:spPr>
          <a:xfrm>
            <a:off x="71406" y="500042"/>
            <a:ext cx="3643338" cy="3571900"/>
          </a:xfrm>
          <a:prstGeom prst="rect">
            <a:avLst/>
          </a:prstGeom>
        </p:spPr>
        <p:txBody>
          <a:bodyPr/>
          <a:lstStyle/>
          <a:p>
            <a:pPr marR="0" lvl="0" indent="355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Можно спрятать предмет в крупе и попросить детей помочь гусенице, которая по ошибке скушала что-то не то, и у неё заболел животик.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4714884"/>
            <a:ext cx="850112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/>
              <a:t>Ребята в эти игры играют с большим интересом и радостью.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42852"/>
            <a:ext cx="857256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4988"/>
            <a:r>
              <a:rPr lang="ru-RU" sz="4800" dirty="0" smtClean="0"/>
              <a:t>Дидактическая игра – одна из форм обучающего воздействия взрослого на  ребёнка, имеющая две цели: одна из них обучающая, которую преследует взрослый, а другая- игровая, ради которой действует ребёнок.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2"/>
            <a:ext cx="8786874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4988"/>
            <a:r>
              <a:rPr lang="ru-RU" sz="3400" dirty="0" smtClean="0"/>
              <a:t>Тренировка ручной ловкости способствует также развитию таких необходимых умений и качеств, как развитие мелкой моторики, подготовка руки к письму ,ознакомление с элементарными геометрическими формами, развитие пространственного мышления, понятия относительности (больше – меньше, короче – длиннее и т.д.), художественного восприятия, глазомера, обучение коммуникативным навыкам, внимательности, усидчивости и т.д.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357166"/>
            <a:ext cx="79296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4988"/>
            <a:r>
              <a:rPr lang="ru-RU" sz="4000" dirty="0" smtClean="0"/>
              <a:t>В своей группе мы используем дидактические игры с крупой. Дети играют в них с огромным удовольствием. Некоторые варианты этих игр будут представлены в этой работе.</a:t>
            </a:r>
            <a:endParaRPr lang="ru-RU" sz="4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14290"/>
            <a:ext cx="88583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u="sng" dirty="0" smtClean="0"/>
              <a:t>Игра «Помоги Золушке»</a:t>
            </a:r>
            <a:endParaRPr lang="ru-RU" sz="4800" dirty="0"/>
          </a:p>
        </p:txBody>
      </p:sp>
      <p:pic>
        <p:nvPicPr>
          <p:cNvPr id="3" name="Рисунок 2" descr="102_047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14282" y="1142984"/>
            <a:ext cx="4214842" cy="3723211"/>
          </a:xfrm>
          <a:prstGeom prst="rect">
            <a:avLst/>
          </a:prstGeom>
        </p:spPr>
      </p:pic>
      <p:sp>
        <p:nvSpPr>
          <p:cNvPr id="4" name="Содержимое 2"/>
          <p:cNvSpPr txBox="1">
            <a:spLocks/>
          </p:cNvSpPr>
          <p:nvPr/>
        </p:nvSpPr>
        <p:spPr>
          <a:xfrm>
            <a:off x="4572000" y="1071547"/>
            <a:ext cx="4357718" cy="3714776"/>
          </a:xfrm>
          <a:prstGeom prst="rect">
            <a:avLst/>
          </a:prstGeom>
        </p:spPr>
        <p:txBody>
          <a:bodyPr/>
          <a:lstStyle/>
          <a:p>
            <a:pPr marL="0" marR="0" lvl="0" indent="177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Необходимо помочь Золушке выполнить задание злой мачехи, чтобы попасть на бал- мачеха перемешала всю крупу. Нужно её рассортировать (классификация, развитие мелкой моторики, внимания).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5000636"/>
            <a:ext cx="864399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/>
              <a:t>В этой игре так же можно менять варианты круп: для младших дошкольников подбирать горох, фасоль, чечевицу. Для старших- более мелкую крупу- пшено, рис, гречку. Мы взяли 3 сорта крупы.</a:t>
            </a:r>
            <a:endParaRPr lang="ru-RU" sz="2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72547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Игра «Кто быстрее соберёт бусы»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Рисунок 2" descr="102_04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071546"/>
            <a:ext cx="4071964" cy="3426409"/>
          </a:xfrm>
          <a:prstGeom prst="rect">
            <a:avLst/>
          </a:prstGeom>
        </p:spPr>
      </p:pic>
      <p:sp>
        <p:nvSpPr>
          <p:cNvPr id="4" name="Содержимое 2"/>
          <p:cNvSpPr txBox="1">
            <a:spLocks/>
          </p:cNvSpPr>
          <p:nvPr/>
        </p:nvSpPr>
        <p:spPr>
          <a:xfrm>
            <a:off x="4357686" y="1071547"/>
            <a:ext cx="4500594" cy="2643205"/>
          </a:xfrm>
          <a:prstGeom prst="rect">
            <a:avLst/>
          </a:prstGeom>
        </p:spPr>
        <p:txBody>
          <a:bodyPr/>
          <a:lstStyle/>
          <a:p>
            <a:pPr marR="0" lvl="0" indent="5349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Игра- соревнование для небольших команд. В каждой команде по 2 человека- один на ощупь отыскивает бусины в крупе, другой- нанизывает бусы.</a:t>
            </a:r>
          </a:p>
        </p:txBody>
      </p:sp>
      <p:pic>
        <p:nvPicPr>
          <p:cNvPr id="5" name="Рисунок 4" descr="102_049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643438" y="3643314"/>
            <a:ext cx="4020041" cy="292895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4572008"/>
            <a:ext cx="45720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600" dirty="0"/>
              <a:t>Старшие дошкольники очень любят игры соревновательного характера. Вот наш ликующий </a:t>
            </a:r>
            <a:r>
              <a:rPr lang="ru-RU" sz="2600" dirty="0" smtClean="0"/>
              <a:t>победитель!</a:t>
            </a:r>
            <a:endParaRPr lang="ru-RU" sz="2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00034" y="214290"/>
            <a:ext cx="8229600" cy="72547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Игра «Кто быстрее соберёт слово»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Рисунок 2" descr="102_050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627401" y="1928802"/>
            <a:ext cx="3373755" cy="4643470"/>
          </a:xfrm>
          <a:prstGeom prst="rect">
            <a:avLst/>
          </a:prstGeom>
        </p:spPr>
      </p:pic>
      <p:sp>
        <p:nvSpPr>
          <p:cNvPr id="4" name="Содержимое 2"/>
          <p:cNvSpPr txBox="1">
            <a:spLocks/>
          </p:cNvSpPr>
          <p:nvPr/>
        </p:nvSpPr>
        <p:spPr>
          <a:xfrm>
            <a:off x="142844" y="1000109"/>
            <a:ext cx="8472518" cy="3286147"/>
          </a:xfrm>
          <a:prstGeom prst="rect">
            <a:avLst/>
          </a:prstGeom>
        </p:spPr>
        <p:txBody>
          <a:bodyPr/>
          <a:lstStyle/>
          <a:p>
            <a:pPr marR="0" lvl="0" indent="534988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Тоже игра-соревнование для команд из 2 человек. На доске написано заданное слово. Нужно в крупе на ощупь отыскать нужные буквы и сложить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слово. Один ребёнок отыскивает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буквы, другой выкладывает слово.</a:t>
            </a:r>
          </a:p>
          <a:p>
            <a:pPr lvl="0"/>
            <a:r>
              <a:rPr lang="ru-RU" sz="2400" dirty="0"/>
              <a:t>Задания в этой игре могут </a:t>
            </a:r>
            <a:endParaRPr lang="ru-RU" sz="2400" dirty="0" smtClean="0"/>
          </a:p>
          <a:p>
            <a:pPr lvl="0"/>
            <a:r>
              <a:rPr lang="ru-RU" sz="2400" dirty="0" smtClean="0"/>
              <a:t>варьироваться- </a:t>
            </a:r>
            <a:r>
              <a:rPr lang="ru-RU" sz="2400" dirty="0"/>
              <a:t>«вставь </a:t>
            </a:r>
            <a:r>
              <a:rPr lang="ru-RU" sz="2400" dirty="0" smtClean="0"/>
              <a:t>пропущенную</a:t>
            </a:r>
          </a:p>
          <a:p>
            <a:pPr lvl="0"/>
            <a:r>
              <a:rPr lang="ru-RU" sz="2400" dirty="0" smtClean="0"/>
              <a:t>букву», «</a:t>
            </a:r>
            <a:r>
              <a:rPr lang="ru-RU" sz="2400" dirty="0"/>
              <a:t>кто больше </a:t>
            </a:r>
            <a:r>
              <a:rPr lang="ru-RU" sz="2400" dirty="0" smtClean="0"/>
              <a:t>соберёт</a:t>
            </a:r>
          </a:p>
          <a:p>
            <a:pPr lvl="0"/>
            <a:r>
              <a:rPr lang="ru-RU" sz="2400" dirty="0" smtClean="0"/>
              <a:t>слов </a:t>
            </a:r>
            <a:r>
              <a:rPr lang="ru-RU" sz="2400" dirty="0"/>
              <a:t>на тему…»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4" descr="102_050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57158" y="4357694"/>
            <a:ext cx="5203389" cy="223243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0"/>
            <a:ext cx="8229600" cy="100010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Игры с геометрическими фигурами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Рисунок 2" descr="102_05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714356"/>
            <a:ext cx="4595844" cy="3446883"/>
          </a:xfrm>
          <a:prstGeom prst="rect">
            <a:avLst/>
          </a:prstGeom>
        </p:spPr>
      </p:pic>
      <p:sp>
        <p:nvSpPr>
          <p:cNvPr id="4" name="Содержимое 2"/>
          <p:cNvSpPr txBox="1">
            <a:spLocks/>
          </p:cNvSpPr>
          <p:nvPr/>
        </p:nvSpPr>
        <p:spPr>
          <a:xfrm>
            <a:off x="214282" y="4143380"/>
            <a:ext cx="6858048" cy="2428892"/>
          </a:xfrm>
          <a:prstGeom prst="rect">
            <a:avLst/>
          </a:prstGeom>
        </p:spPr>
        <p:txBody>
          <a:bodyPr/>
          <a:lstStyle/>
          <a:p>
            <a:pPr lvl="0" indent="534988">
              <a:spcBef>
                <a:spcPct val="20000"/>
              </a:spcBef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Этой игре можно придать как индивидуальный, так и соревновательный характер. В крупе необходимо на ощупь найти геометрические фигуры и выложить фигуру по образцу.</a:t>
            </a:r>
          </a:p>
          <a:p>
            <a:pPr lvl="0" indent="534988">
              <a:spcBef>
                <a:spcPct val="20000"/>
              </a:spcBef>
            </a:pPr>
            <a:r>
              <a:rPr lang="ru-RU" sz="2800" dirty="0" smtClean="0"/>
              <a:t>Фигуры </a:t>
            </a:r>
            <a:r>
              <a:rPr lang="ru-RU" sz="2800" dirty="0"/>
              <a:t>могут быть и объёмными.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Содержимое 3" descr="102_052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643570" y="714356"/>
            <a:ext cx="3214710" cy="392909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2_05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3" y="1142984"/>
            <a:ext cx="4214842" cy="3161132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8229600" cy="58259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Игра «Путешествие в Китай»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500562" y="928671"/>
            <a:ext cx="4357718" cy="3357585"/>
          </a:xfrm>
          <a:prstGeom prst="rect">
            <a:avLst/>
          </a:prstGeom>
        </p:spPr>
        <p:txBody>
          <a:bodyPr/>
          <a:lstStyle/>
          <a:p>
            <a:pPr marR="0" lvl="0" indent="355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Эта игра также очень нравится нашим детям. Представляем, что мы китайцы и умеем ловко управляться с китайскими палочками.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Содержимое 3" descr="102_05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3571876"/>
            <a:ext cx="3266363" cy="3124558"/>
          </a:xfrm>
          <a:prstGeom prst="rect">
            <a:avLst/>
          </a:prstGeom>
        </p:spPr>
      </p:pic>
      <p:pic>
        <p:nvPicPr>
          <p:cNvPr id="6" name="Содержимое 3" descr="102_0548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071942"/>
            <a:ext cx="323563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571868" y="6072206"/>
            <a:ext cx="4000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Правда, здорово?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</TotalTime>
  <Words>519</Words>
  <Application>Microsoft Office PowerPoint</Application>
  <PresentationFormat>Экран (4:3)</PresentationFormat>
  <Paragraphs>34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Дидактические игры с крупой в подготовительной группе детского сада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Дидактические игры с крупой в подготовительной группе детского сада</dc:title>
  <dc:creator>User</dc:creator>
  <cp:lastModifiedBy>User</cp:lastModifiedBy>
  <cp:revision>15</cp:revision>
  <dcterms:created xsi:type="dcterms:W3CDTF">2015-02-20T16:45:42Z</dcterms:created>
  <dcterms:modified xsi:type="dcterms:W3CDTF">2015-02-20T18:00:46Z</dcterms:modified>
</cp:coreProperties>
</file>