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51" r:id="rId2"/>
    <p:sldId id="353" r:id="rId3"/>
    <p:sldId id="352" r:id="rId4"/>
    <p:sldId id="354" r:id="rId5"/>
    <p:sldId id="357" r:id="rId6"/>
    <p:sldId id="358" r:id="rId7"/>
    <p:sldId id="355" r:id="rId8"/>
    <p:sldId id="356" r:id="rId9"/>
    <p:sldId id="361" r:id="rId10"/>
    <p:sldId id="276" r:id="rId11"/>
    <p:sldId id="338" r:id="rId12"/>
    <p:sldId id="337" r:id="rId13"/>
    <p:sldId id="336" r:id="rId14"/>
    <p:sldId id="335" r:id="rId15"/>
    <p:sldId id="339" r:id="rId16"/>
    <p:sldId id="340" r:id="rId17"/>
    <p:sldId id="348" r:id="rId18"/>
    <p:sldId id="341" r:id="rId19"/>
    <p:sldId id="359" r:id="rId20"/>
    <p:sldId id="360" r:id="rId21"/>
    <p:sldId id="34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09F1D-1DAC-46BF-8529-50E8CF09E7B6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D876F-9F51-45C8-9B0C-24CEC2598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6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C2B73-7A55-4283-9CB5-CEC386E85732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47974-B786-4F89-B0F1-02197D75F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gif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8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estival.1september.ru/" TargetMode="External"/><Relationship Id="rId13" Type="http://schemas.openxmlformats.org/officeDocument/2006/relationships/hyperlink" Target="http://ped-kopilka.ru/blogs" TargetMode="External"/><Relationship Id="rId18" Type="http://schemas.openxmlformats.org/officeDocument/2006/relationships/hyperlink" Target="http://stavsad20.ru/about_14.html" TargetMode="External"/><Relationship Id="rId3" Type="http://schemas.openxmlformats.org/officeDocument/2006/relationships/hyperlink" Target="http://nsportal.ru/detskiy-sad/raznoe/proekt-po-blagoustroystvu-uchastka-detskogo-sada-skazochnyy-ostrovok" TargetMode="External"/><Relationship Id="rId21" Type="http://schemas.openxmlformats.org/officeDocument/2006/relationships/hyperlink" Target="http://www.maam.ru/" TargetMode="External"/><Relationship Id="rId7" Type="http://schemas.openxmlformats.org/officeDocument/2006/relationships/hyperlink" Target="http://www.myshared.ru/slide/335746/" TargetMode="External"/><Relationship Id="rId12" Type="http://schemas.openxmlformats.org/officeDocument/2006/relationships/hyperlink" Target="http://ped-kopilka.ru/" TargetMode="External"/><Relationship Id="rId17" Type="http://schemas.openxmlformats.org/officeDocument/2006/relationships/hyperlink" Target="http://stavsad20.ru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zanimatika.narod.ru/" TargetMode="External"/><Relationship Id="rId20" Type="http://schemas.openxmlformats.org/officeDocument/2006/relationships/hyperlink" Target="http://dsburatino.caduk.ru/p70aa1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yshared.ru/" TargetMode="External"/><Relationship Id="rId11" Type="http://schemas.openxmlformats.org/officeDocument/2006/relationships/hyperlink" Target="http://nsportal.ru/detskii-sad/raznoe/tvorcheskii-proekt-po-blagoustroistvu-territorii-detskogo-sada" TargetMode="External"/><Relationship Id="rId24" Type="http://schemas.openxmlformats.org/officeDocument/2006/relationships/image" Target="../media/image63.jpeg"/><Relationship Id="rId5" Type="http://schemas.openxmlformats.org/officeDocument/2006/relationships/hyperlink" Target="http://www.maam.ru/detskijsad/luchshii-uchastok-v-dou.html" TargetMode="External"/><Relationship Id="rId15" Type="http://schemas.openxmlformats.org/officeDocument/2006/relationships/hyperlink" Target="http://umm4.com/stories_tales_poems/stixi-dlya-detej-pravila-pozharnoj-bezopasnosti.htm" TargetMode="External"/><Relationship Id="rId23" Type="http://schemas.openxmlformats.org/officeDocument/2006/relationships/hyperlink" Target="http://ds-63.dou.tomsk.ru/sotsialnyiy-proekt-skazochnyiy-ostrov-sentyabr-2012g-sentyabr-2016g/" TargetMode="External"/><Relationship Id="rId10" Type="http://schemas.openxmlformats.org/officeDocument/2006/relationships/hyperlink" Target="http://nsportal.ru/" TargetMode="External"/><Relationship Id="rId19" Type="http://schemas.openxmlformats.org/officeDocument/2006/relationships/hyperlink" Target="http://dsburatino.caduk.ru/" TargetMode="External"/><Relationship Id="rId4" Type="http://schemas.openxmlformats.org/officeDocument/2006/relationships/hyperlink" Target="http://www.maam.ru/detskijsad/proekt-po-blagoustroistvu-teritori-detskogo-sada.html" TargetMode="External"/><Relationship Id="rId9" Type="http://schemas.openxmlformats.org/officeDocument/2006/relationships/hyperlink" Target="http://festival.1september.ru/articles/312478/" TargetMode="External"/><Relationship Id="rId14" Type="http://schemas.openxmlformats.org/officeDocument/2006/relationships/hyperlink" Target="http://umm4.com/" TargetMode="External"/><Relationship Id="rId22" Type="http://schemas.openxmlformats.org/officeDocument/2006/relationships/hyperlink" Target="http://ds-63.dou.tomsk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raznoe/proekt-po-blagoustroystvu-uchastka-detskogo-sada-skazochnyy-ostrovo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64.jpeg"/><Relationship Id="rId4" Type="http://schemas.openxmlformats.org/officeDocument/2006/relationships/hyperlink" Target="http://www.maam.ru/detskijsad/proekt-po-blagoustroistvu-teritori-detskogo-sad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077472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«Соловушка»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Филиал детский сад «Солнышко»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Зернограда Ростовской области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928802"/>
            <a:ext cx="7904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на тему: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«Оформление летней площадки»</a:t>
            </a:r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ctr"/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Руководители проекта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Вдовенко В.В.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Лидченко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http://kazki.by/wp-content/uploads/2013/04/%D1%85%D0%BB%D1%83%D1%81%D1%8B-700x525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3284984"/>
            <a:ext cx="442915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Мои документы\Детский сад\группа ,,Ладушки,,\014 пустой шаблон горизонталь 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836714"/>
            <a:ext cx="6624736" cy="75608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«Лягушка в пруду»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DSCN56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1538" y="2000240"/>
            <a:ext cx="3029465" cy="2088232"/>
          </a:xfrm>
          <a:prstGeom prst="rect">
            <a:avLst/>
          </a:prstGeom>
        </p:spPr>
      </p:pic>
      <p:pic>
        <p:nvPicPr>
          <p:cNvPr id="7" name="Рисунок 6" descr="DSCN578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4942" y="4000504"/>
            <a:ext cx="3156983" cy="2105663"/>
          </a:xfrm>
          <a:prstGeom prst="rect">
            <a:avLst/>
          </a:prstGeom>
        </p:spPr>
      </p:pic>
      <p:pic>
        <p:nvPicPr>
          <p:cNvPr id="8" name="Рисунок 7" descr="Vlinder15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15074" y="980728"/>
            <a:ext cx="2000264" cy="2233958"/>
          </a:xfrm>
          <a:prstGeom prst="rect">
            <a:avLst/>
          </a:prstGeom>
        </p:spPr>
      </p:pic>
      <p:pic>
        <p:nvPicPr>
          <p:cNvPr id="10" name="Рисунок 9" descr="Picture2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14480" y="4071942"/>
            <a:ext cx="2857500" cy="2076450"/>
          </a:xfrm>
          <a:prstGeom prst="rect">
            <a:avLst/>
          </a:prstGeom>
        </p:spPr>
      </p:pic>
      <p:sp>
        <p:nvSpPr>
          <p:cNvPr id="14" name="Стрелка углом 13"/>
          <p:cNvSpPr/>
          <p:nvPr/>
        </p:nvSpPr>
        <p:spPr>
          <a:xfrm rot="5400000">
            <a:off x="4528277" y="2186839"/>
            <a:ext cx="1357322" cy="1841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5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XP\Мои документы\Детский сад\группа ,,Ладушки,,\014 пустой шаблон горизонталь 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674694"/>
            <a:ext cx="6624736" cy="702079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беседка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DSCN56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928947" y="1857079"/>
            <a:ext cx="1729902" cy="2016224"/>
          </a:xfrm>
          <a:prstGeom prst="rect">
            <a:avLst/>
          </a:prstGeom>
        </p:spPr>
      </p:pic>
      <p:pic>
        <p:nvPicPr>
          <p:cNvPr id="10" name="Рисунок 9" descr="DSCN569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00364" y="1428736"/>
            <a:ext cx="2256914" cy="1785950"/>
          </a:xfrm>
          <a:prstGeom prst="rect">
            <a:avLst/>
          </a:prstGeom>
        </p:spPr>
      </p:pic>
      <p:pic>
        <p:nvPicPr>
          <p:cNvPr id="8" name="Рисунок 7" descr="DSCN575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24128" y="4005064"/>
            <a:ext cx="2435764" cy="1962217"/>
          </a:xfrm>
          <a:prstGeom prst="rect">
            <a:avLst/>
          </a:prstGeom>
        </p:spPr>
      </p:pic>
      <p:pic>
        <p:nvPicPr>
          <p:cNvPr id="12" name="Рисунок 11" descr="DSCN576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00364" y="3357562"/>
            <a:ext cx="2214578" cy="1728192"/>
          </a:xfrm>
          <a:prstGeom prst="rect">
            <a:avLst/>
          </a:prstGeom>
        </p:spPr>
      </p:pic>
      <p:pic>
        <p:nvPicPr>
          <p:cNvPr id="13" name="Рисунок 12" descr="DSCN575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6200000">
            <a:off x="1010492" y="3918671"/>
            <a:ext cx="1622291" cy="1500198"/>
          </a:xfrm>
          <a:prstGeom prst="rect">
            <a:avLst/>
          </a:prstGeom>
        </p:spPr>
      </p:pic>
      <p:pic>
        <p:nvPicPr>
          <p:cNvPr id="14" name="Рисунок 13" descr="3110849-cbdcbb32d4587cd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220072" y="548680"/>
            <a:ext cx="3362325" cy="2114550"/>
          </a:xfrm>
          <a:prstGeom prst="rect">
            <a:avLst/>
          </a:prstGeom>
        </p:spPr>
      </p:pic>
      <p:sp>
        <p:nvSpPr>
          <p:cNvPr id="15" name="Стрелка углом 14"/>
          <p:cNvSpPr/>
          <p:nvPr/>
        </p:nvSpPr>
        <p:spPr>
          <a:xfrm rot="5400000">
            <a:off x="5794450" y="2420864"/>
            <a:ext cx="1127000" cy="18573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XP\Мои документы\Детский сад\группа ,,Ладушки,,\014 пустой шаблон горизонталь 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571480"/>
            <a:ext cx="6624736" cy="50006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Клумба  «Бабочка»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693196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 descr="DSCN56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1428736"/>
            <a:ext cx="2071702" cy="1643074"/>
          </a:xfrm>
          <a:prstGeom prst="rect">
            <a:avLst/>
          </a:prstGeom>
        </p:spPr>
      </p:pic>
      <p:pic>
        <p:nvPicPr>
          <p:cNvPr id="8" name="Рисунок 7" descr="DSCN569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2357430"/>
            <a:ext cx="2302546" cy="1368151"/>
          </a:xfrm>
          <a:prstGeom prst="rect">
            <a:avLst/>
          </a:prstGeom>
        </p:spPr>
      </p:pic>
      <p:pic>
        <p:nvPicPr>
          <p:cNvPr id="9" name="Рисунок 8" descr="DSCN57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4348" y="3929066"/>
            <a:ext cx="2286016" cy="1428760"/>
          </a:xfrm>
          <a:prstGeom prst="rect">
            <a:avLst/>
          </a:prstGeom>
        </p:spPr>
      </p:pic>
      <p:pic>
        <p:nvPicPr>
          <p:cNvPr id="10" name="Рисунок 9" descr="DSCN572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43240" y="3357562"/>
            <a:ext cx="2071702" cy="16430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43636" y="2571744"/>
            <a:ext cx="22860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Уютная территория нашего участка стала ещё привлекательнее с появлением новой клумбы.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SCN574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29256" y="4143380"/>
            <a:ext cx="3000396" cy="2021924"/>
          </a:xfrm>
          <a:prstGeom prst="rect">
            <a:avLst/>
          </a:prstGeom>
        </p:spPr>
      </p:pic>
      <p:pic>
        <p:nvPicPr>
          <p:cNvPr id="13" name="Рисунок 12" descr="4656494-c68d706753f99392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868144" y="500043"/>
            <a:ext cx="2315741" cy="1928826"/>
          </a:xfrm>
          <a:prstGeom prst="rect">
            <a:avLst/>
          </a:prstGeom>
        </p:spPr>
      </p:pic>
      <p:sp>
        <p:nvSpPr>
          <p:cNvPr id="14" name="Стрелка углом 13"/>
          <p:cNvSpPr/>
          <p:nvPr/>
        </p:nvSpPr>
        <p:spPr>
          <a:xfrm rot="5400000">
            <a:off x="5214938" y="2857499"/>
            <a:ext cx="1285887" cy="1000129"/>
          </a:xfrm>
          <a:prstGeom prst="bentArrow">
            <a:avLst>
              <a:gd name="adj1" fmla="val 25000"/>
              <a:gd name="adj2" fmla="val 2256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Vlinder3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377277">
            <a:off x="2661917" y="4158378"/>
            <a:ext cx="2703495" cy="211042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Мои документы\Детский сад\группа ,,Ладушки,,\014 пустой шаблон горизонталь 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571480"/>
            <a:ext cx="6624736" cy="535263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Паровозик из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Ромашково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 descr="DSCN57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488" y="3286124"/>
            <a:ext cx="2328260" cy="1674185"/>
          </a:xfrm>
          <a:prstGeom prst="rect">
            <a:avLst/>
          </a:prstGeom>
        </p:spPr>
      </p:pic>
      <p:pic>
        <p:nvPicPr>
          <p:cNvPr id="8" name="Рисунок 7" descr="DSCN57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71934" y="1142984"/>
            <a:ext cx="2304256" cy="1512168"/>
          </a:xfrm>
          <a:prstGeom prst="rect">
            <a:avLst/>
          </a:prstGeom>
        </p:spPr>
      </p:pic>
      <p:pic>
        <p:nvPicPr>
          <p:cNvPr id="9" name="Рисунок 8" descr="DSCN571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00826" y="1142984"/>
            <a:ext cx="2304256" cy="1508364"/>
          </a:xfrm>
          <a:prstGeom prst="rect">
            <a:avLst/>
          </a:prstGeom>
        </p:spPr>
      </p:pic>
      <p:pic>
        <p:nvPicPr>
          <p:cNvPr id="10" name="Рисунок 9" descr="DSCN578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00694" y="4214818"/>
            <a:ext cx="2808312" cy="1834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1" y="2857496"/>
            <a:ext cx="268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Следующая остановка на станции…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379979" y="2780928"/>
            <a:ext cx="2880320" cy="64807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0_b2f9d_c7934401_XL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214414" y="4857760"/>
            <a:ext cx="2000264" cy="1400460"/>
          </a:xfrm>
          <a:prstGeom prst="rect">
            <a:avLst/>
          </a:prstGeom>
        </p:spPr>
      </p:pic>
      <p:pic>
        <p:nvPicPr>
          <p:cNvPr id="16" name="Рисунок 15" descr="0_97ace_726d2329_S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835696" y="3332990"/>
            <a:ext cx="1074415" cy="1790692"/>
          </a:xfrm>
          <a:prstGeom prst="rect">
            <a:avLst/>
          </a:prstGeom>
        </p:spPr>
      </p:pic>
      <p:sp>
        <p:nvSpPr>
          <p:cNvPr id="14" name="Стрелка углом 13"/>
          <p:cNvSpPr/>
          <p:nvPr/>
        </p:nvSpPr>
        <p:spPr>
          <a:xfrm rot="5400000">
            <a:off x="5494307" y="3369230"/>
            <a:ext cx="637663" cy="10535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 descr="Vlinder3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377277">
            <a:off x="1127212" y="2161985"/>
            <a:ext cx="1839554" cy="231918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XP\Мои документы\Детский сад\группа ,,Ладушки,,\014 пустой шаблон горизонталь 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89402"/>
            <a:ext cx="9144000" cy="70474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674696"/>
            <a:ext cx="4272475" cy="43204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«Весёлый» заборчик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 descr="DSCN57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14480" y="1722569"/>
            <a:ext cx="2389126" cy="1530231"/>
          </a:xfrm>
          <a:prstGeom prst="rect">
            <a:avLst/>
          </a:prstGeom>
        </p:spPr>
      </p:pic>
      <p:pic>
        <p:nvPicPr>
          <p:cNvPr id="14" name="Рисунок 13" descr="DSCN57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10641" y="1077386"/>
            <a:ext cx="2222237" cy="1479279"/>
          </a:xfrm>
          <a:prstGeom prst="rect">
            <a:avLst/>
          </a:prstGeom>
        </p:spPr>
      </p:pic>
      <p:pic>
        <p:nvPicPr>
          <p:cNvPr id="8" name="Рисунок 7" descr="DSCN575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39751" y="3861048"/>
            <a:ext cx="4536505" cy="2333858"/>
          </a:xfrm>
          <a:prstGeom prst="rect">
            <a:avLst/>
          </a:prstGeom>
        </p:spPr>
      </p:pic>
      <p:pic>
        <p:nvPicPr>
          <p:cNvPr id="9" name="Рисунок 8" descr="68655385_0_4c366_f61ad8e1_L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1835696" y="4653136"/>
            <a:ext cx="864096" cy="1662435"/>
          </a:xfrm>
          <a:prstGeom prst="rect">
            <a:avLst/>
          </a:prstGeom>
        </p:spPr>
      </p:pic>
      <p:pic>
        <p:nvPicPr>
          <p:cNvPr id="16" name="Рисунок 15" descr="0_6fc3c_44b53844_X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15140" y="714356"/>
            <a:ext cx="1778518" cy="2747720"/>
          </a:xfrm>
          <a:prstGeom prst="rect">
            <a:avLst/>
          </a:prstGeom>
        </p:spPr>
      </p:pic>
      <p:sp>
        <p:nvSpPr>
          <p:cNvPr id="11" name="Стрелка вправо с вырезом 10"/>
          <p:cNvSpPr/>
          <p:nvPr/>
        </p:nvSpPr>
        <p:spPr>
          <a:xfrm rot="5400000">
            <a:off x="4003641" y="2997227"/>
            <a:ext cx="104984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14 пустой шаблон горизонталь 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66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674696"/>
            <a:ext cx="6624736" cy="43204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домик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 descr="DSCN56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39752" y="1340768"/>
            <a:ext cx="2760305" cy="1766795"/>
          </a:xfrm>
          <a:prstGeom prst="rect">
            <a:avLst/>
          </a:prstGeom>
        </p:spPr>
      </p:pic>
      <p:pic>
        <p:nvPicPr>
          <p:cNvPr id="7" name="Рисунок 6" descr="DSCN574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5495328" y="2861151"/>
            <a:ext cx="2529313" cy="3232961"/>
          </a:xfrm>
          <a:prstGeom prst="rect">
            <a:avLst/>
          </a:prstGeom>
        </p:spPr>
      </p:pic>
      <p:pic>
        <p:nvPicPr>
          <p:cNvPr id="9" name="Рисунок 8" descr="animashki-nedvijimost-20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1" y="3717032"/>
            <a:ext cx="2143139" cy="2160240"/>
          </a:xfrm>
          <a:prstGeom prst="rect">
            <a:avLst/>
          </a:prstGeom>
        </p:spPr>
      </p:pic>
      <p:pic>
        <p:nvPicPr>
          <p:cNvPr id="11" name="Рисунок 10" descr="Vlinder3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377277">
            <a:off x="5088127" y="956697"/>
            <a:ext cx="3049159" cy="2110421"/>
          </a:xfrm>
          <a:prstGeom prst="rect">
            <a:avLst/>
          </a:prstGeom>
        </p:spPr>
      </p:pic>
      <p:sp>
        <p:nvSpPr>
          <p:cNvPr id="12" name="Стрелка углом 11"/>
          <p:cNvSpPr/>
          <p:nvPr/>
        </p:nvSpPr>
        <p:spPr>
          <a:xfrm rot="5400000">
            <a:off x="5742723" y="1329583"/>
            <a:ext cx="1143008" cy="2198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14 пустой шаблон горизонталь 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66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637" y="674696"/>
            <a:ext cx="6624736" cy="432047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ещё…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072074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родители наладили тесный контакт с коллективом родителей и детей группы;</a:t>
            </a: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получили возможность не только узнать о том, чем мы  занимаемся  в детском саду, но и принять активное участие в жизни группы, а так же папы и мамы смогли проявить свои творческие способности.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57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28992" y="2571744"/>
            <a:ext cx="2469993" cy="1143007"/>
          </a:xfrm>
          <a:prstGeom prst="rect">
            <a:avLst/>
          </a:prstGeom>
        </p:spPr>
      </p:pic>
      <p:pic>
        <p:nvPicPr>
          <p:cNvPr id="7" name="Рисунок 6" descr="DSCN57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6429392" y="2571744"/>
            <a:ext cx="1643073" cy="2214580"/>
          </a:xfrm>
          <a:prstGeom prst="rect">
            <a:avLst/>
          </a:prstGeom>
        </p:spPr>
      </p:pic>
      <p:pic>
        <p:nvPicPr>
          <p:cNvPr id="9" name="Рисунок 8" descr="DSCN578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28992" y="3857628"/>
            <a:ext cx="2493997" cy="1215135"/>
          </a:xfrm>
          <a:prstGeom prst="rect">
            <a:avLst/>
          </a:prstGeom>
        </p:spPr>
      </p:pic>
      <p:pic>
        <p:nvPicPr>
          <p:cNvPr id="10" name="Рисунок 9" descr="DSCN577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28992" y="1142984"/>
            <a:ext cx="2471135" cy="1253738"/>
          </a:xfrm>
          <a:prstGeom prst="rect">
            <a:avLst/>
          </a:prstGeom>
        </p:spPr>
      </p:pic>
      <p:pic>
        <p:nvPicPr>
          <p:cNvPr id="11" name="Рисунок 10" descr="DSCN579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84168" y="928670"/>
            <a:ext cx="2274045" cy="1476815"/>
          </a:xfrm>
          <a:prstGeom prst="rect">
            <a:avLst/>
          </a:prstGeom>
        </p:spPr>
      </p:pic>
      <p:pic>
        <p:nvPicPr>
          <p:cNvPr id="12" name="Рисунок 11" descr="DSCN576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4348" y="2500306"/>
            <a:ext cx="2214578" cy="1242457"/>
          </a:xfrm>
          <a:prstGeom prst="rect">
            <a:avLst/>
          </a:prstGeom>
        </p:spPr>
      </p:pic>
      <p:pic>
        <p:nvPicPr>
          <p:cNvPr id="13" name="Рисунок 12" descr="DSCN577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6200000">
            <a:off x="1250133" y="3321841"/>
            <a:ext cx="1143009" cy="2214580"/>
          </a:xfrm>
          <a:prstGeom prst="rect">
            <a:avLst/>
          </a:prstGeom>
        </p:spPr>
      </p:pic>
      <p:pic>
        <p:nvPicPr>
          <p:cNvPr id="21" name="Рисунок 20" descr="1040529.gif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452320" y="4941168"/>
            <a:ext cx="854968" cy="113995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014 пустой шаблон горизонталь 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85784" y="0"/>
            <a:ext cx="9144000" cy="666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74694"/>
            <a:ext cx="5664629" cy="81009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помогали не только наши дорогие родители, но и любимые ребята..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 descr="DSCN57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14546" y="4143380"/>
            <a:ext cx="2500330" cy="1643074"/>
          </a:xfrm>
          <a:prstGeom prst="rect">
            <a:avLst/>
          </a:prstGeom>
        </p:spPr>
      </p:pic>
      <p:pic>
        <p:nvPicPr>
          <p:cNvPr id="9" name="Рисунок 8" descr="DSCN577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64088" y="2276872"/>
            <a:ext cx="2494060" cy="1580756"/>
          </a:xfrm>
          <a:prstGeom prst="rect">
            <a:avLst/>
          </a:prstGeom>
        </p:spPr>
      </p:pic>
      <p:pic>
        <p:nvPicPr>
          <p:cNvPr id="10" name="Рисунок 9" descr="DSCN576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14546" y="1428736"/>
            <a:ext cx="2448272" cy="1392683"/>
          </a:xfrm>
          <a:prstGeom prst="rect">
            <a:avLst/>
          </a:prstGeom>
        </p:spPr>
      </p:pic>
      <p:pic>
        <p:nvPicPr>
          <p:cNvPr id="95234" name="Picture 2" descr="G:\DCIM\103NIKON\DSCN57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57818" y="4143380"/>
            <a:ext cx="2500330" cy="16430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44075" y="135729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чего благоустраивают территорию, сажают  растения на участке?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860033" y="1268760"/>
            <a:ext cx="3264363" cy="81009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0374756">
            <a:off x="2192699" y="2828199"/>
            <a:ext cx="2240614" cy="101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для того, чтобы она выглядела чистой и ухоженной, и, чтобы приобщить вас, Машенька, к миру природы!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 rot="20373277" flipH="1">
            <a:off x="1915588" y="2756239"/>
            <a:ext cx="2730773" cy="122024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Vlinder3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581296">
            <a:off x="564938" y="2558163"/>
            <a:ext cx="1949891" cy="224310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14 пустой шаблон горизонталь 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669" y="782706"/>
            <a:ext cx="5760640" cy="972108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даже братик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Лерочки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Никита!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DSCN57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3643314"/>
            <a:ext cx="3214710" cy="2286016"/>
          </a:xfrm>
          <a:prstGeom prst="rect">
            <a:avLst/>
          </a:prstGeom>
        </p:spPr>
      </p:pic>
      <p:pic>
        <p:nvPicPr>
          <p:cNvPr id="6" name="Рисунок 5" descr="DSCN572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6265208" y="1307165"/>
            <a:ext cx="2357453" cy="1886215"/>
          </a:xfrm>
          <a:prstGeom prst="rect">
            <a:avLst/>
          </a:prstGeom>
        </p:spPr>
      </p:pic>
      <p:pic>
        <p:nvPicPr>
          <p:cNvPr id="7" name="Рисунок 6" descr="DSCN572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868" y="1500174"/>
            <a:ext cx="2636872" cy="1944216"/>
          </a:xfrm>
          <a:prstGeom prst="rect">
            <a:avLst/>
          </a:prstGeom>
        </p:spPr>
      </p:pic>
      <p:pic>
        <p:nvPicPr>
          <p:cNvPr id="9" name="Рисунок 8" descr="Vlinder3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377277">
            <a:off x="612471" y="2804580"/>
            <a:ext cx="2418194" cy="242056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14 пустой шаблон горизонталь 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782706"/>
            <a:ext cx="5000660" cy="97210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Вот, что у нас получилось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7" y="1592796"/>
            <a:ext cx="7008779" cy="4046004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Vlinder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77277">
            <a:off x="3896137" y="703403"/>
            <a:ext cx="2204064" cy="2110421"/>
          </a:xfrm>
          <a:prstGeom prst="rect">
            <a:avLst/>
          </a:prstGeom>
        </p:spPr>
      </p:pic>
      <p:pic>
        <p:nvPicPr>
          <p:cNvPr id="1026" name="Picture 2" descr="D:\Фотографии\2014-06-14, фотик\фото 1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2214554"/>
            <a:ext cx="2616184" cy="3929090"/>
          </a:xfrm>
          <a:prstGeom prst="rect">
            <a:avLst/>
          </a:prstGeom>
          <a:noFill/>
        </p:spPr>
      </p:pic>
      <p:pic>
        <p:nvPicPr>
          <p:cNvPr id="1027" name="Picture 3" descr="D:\Фотографии\2014-06-14, фотик\фото 12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14744" y="3000372"/>
            <a:ext cx="1928826" cy="3143272"/>
          </a:xfrm>
          <a:prstGeom prst="rect">
            <a:avLst/>
          </a:prstGeom>
          <a:noFill/>
        </p:spPr>
      </p:pic>
      <p:pic>
        <p:nvPicPr>
          <p:cNvPr id="1028" name="Picture 4" descr="D:\Фотографии\2014-06-14, фотик\фото 13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57224" y="2214554"/>
            <a:ext cx="2714644" cy="40005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692696"/>
            <a:ext cx="4896544" cy="1143000"/>
          </a:xfrm>
        </p:spPr>
        <p:txBody>
          <a:bodyPr>
            <a:normAutofit/>
          </a:bodyPr>
          <a:lstStyle/>
          <a:p>
            <a:endParaRPr lang="ru-RU" sz="1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42088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132856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83768" y="764704"/>
          <a:ext cx="6096000" cy="55721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572120"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Актуальность</a:t>
                      </a:r>
                    </a:p>
                    <a:p>
                      <a:pPr algn="l"/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В наше неспокойное время все мы, и взрослые, и дети, мечтаем жить уютно и весело, в окружении обилия</a:t>
                      </a:r>
                      <a:b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эстетики и красоты. Все мы хотим быть здоровыми и мечтаем, чтобы сбывались наши желания, особенно </a:t>
                      </a:r>
                      <a:b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детские. Мир желаний ребенка разноцветен и ярок, как радуга.  И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 эти 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желания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существуют у детей,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мы, взрослые, как волшебники, можем 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помочь в их осуществлении. Всем известно, что большую часть своего времени, ребёнок-дошкольник проводит в детском саду.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Территория ДОУ - это своеобразная визитная карточка. Как театр «начинается с вешалки», так детский сад</a:t>
                      </a:r>
                      <a:b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«начинается с территории».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И именно на территории- на игровой площадке группы летом дети бывают чаще.</a:t>
                      </a: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Детская площадка - мир детства, мир особый,  яркий. </a:t>
                      </a:r>
                      <a:endParaRPr lang="ru-RU" sz="16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Красиво оформленная территория участка имеет большое значение для нравственного, эстетического и физического воспитания ребенка.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В нашем детском саду «Солнышко» задолго до  летнего периода стартовал проект «Благоустройство</a:t>
                      </a:r>
                      <a:r>
                        <a:rPr lang="ru-RU" sz="16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участка».</a:t>
                      </a:r>
                      <a:endParaRPr lang="ru-RU" sz="1600" b="1" i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-5005064" y="1124744"/>
          <a:ext cx="2304256" cy="365760"/>
        </p:xfrm>
        <a:graphic>
          <a:graphicData uri="http://schemas.openxmlformats.org/drawingml/2006/table">
            <a:tbl>
              <a:tblPr/>
              <a:tblGrid>
                <a:gridCol w="2304256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1D7122"/>
                        </a:solidFill>
                        <a:latin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362" name="Picture 2" descr="http://www.dou1781.ru/wp-content/uploads/clip_image00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861048"/>
            <a:ext cx="2193323" cy="2267744"/>
          </a:xfrm>
          <a:prstGeom prst="rect">
            <a:avLst/>
          </a:prstGeom>
          <a:noFill/>
        </p:spPr>
      </p:pic>
      <p:pic>
        <p:nvPicPr>
          <p:cNvPr id="11" name="Рисунок 10" descr="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88640"/>
            <a:ext cx="2533650" cy="26098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4 пустой шаблон горизонталь 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28670"/>
            <a:ext cx="6912768" cy="71438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077072"/>
            <a:ext cx="4938410" cy="118368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hlinkClick r:id="rId3"/>
              </a:rPr>
              <a:t/>
            </a:r>
            <a:br>
              <a:rPr lang="ru-RU" b="1" u="sng" dirty="0" smtClean="0">
                <a:hlinkClick r:id="rId3"/>
              </a:rPr>
            </a:br>
            <a:r>
              <a:rPr lang="ru-RU" dirty="0" smtClean="0"/>
              <a:t> </a:t>
            </a:r>
          </a:p>
          <a:p>
            <a:endParaRPr lang="ru-RU" sz="55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28498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4"/>
              </a:rPr>
              <a:t/>
            </a:r>
            <a:br>
              <a:rPr lang="ru-RU" b="1" u="sng" dirty="0" smtClean="0">
                <a:hlinkClick r:id="rId4"/>
              </a:rPr>
            </a:b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78632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/>
              </a:rPr>
              <a:t/>
            </a:r>
            <a:br>
              <a:rPr lang="ru-RU" u="sng" dirty="0" smtClean="0">
                <a:hlinkClick r:id="rId5"/>
              </a:rPr>
            </a:br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571604" y="1628801"/>
            <a:ext cx="6429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1.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myshared.ru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slide</a:t>
            </a: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/335746/</a:t>
            </a:r>
            <a:endParaRPr lang="ru-RU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2.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festival.1september.ru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articles/312478/</a:t>
            </a:r>
            <a:endParaRPr lang="ru-RU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3. 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nsportal.ru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detskii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…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tvorcheskii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…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blagoustroistvu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…</a:t>
            </a:r>
            <a:endParaRPr lang="en-US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4.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ped-kopilka.ru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Блоги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›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5.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umm4.com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stories_tales_poems/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stixi-dlya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…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pozharnoj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…</a:t>
            </a:r>
            <a:endParaRPr lang="en-US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6.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zanimatika.narod.ru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›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1604" y="3571876"/>
            <a:ext cx="66437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7"/>
              </a:rPr>
              <a:t>8.  stavsad20.ru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8"/>
              </a:rPr>
              <a:t>about_14.html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04" y="3286125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9"/>
              </a:rPr>
              <a:t>7.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19"/>
              </a:rPr>
              <a:t>dsburatino.caduk.ru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0"/>
              </a:rPr>
              <a:t>p70aa1.html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3857628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1"/>
              </a:rPr>
              <a:t>9.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21"/>
              </a:rPr>
              <a:t>maam.ru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detskijsad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proekt-po-blagoustroistvu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4"/>
              </a:rPr>
              <a:t>…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71604" y="421481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2"/>
              </a:rPr>
              <a:t>10.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hlinkClick r:id="rId22"/>
              </a:rPr>
              <a:t>ds-63.dou.tomsk.ru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hlinkClick r:id="rId23"/>
              </a:rPr>
              <a:t>sotsialnyiy-proekt…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hlinkClick r:id="rId23"/>
              </a:rPr>
              <a:t>ostrov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hlinkClick r:id="rId23"/>
              </a:rPr>
              <a:t>…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71604" y="450057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10"/>
              </a:rPr>
              <a:t>11.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nsportal.ru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…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proekt-po-blagoustroystvu-uchastka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…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71604" y="4857760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  <a:hlinkClick r:id="rId21"/>
              </a:rPr>
              <a:t>12.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hlinkClick r:id="rId21"/>
              </a:rPr>
              <a:t>maam.ru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detskijsad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  <a:hlinkClick r:id="rId5"/>
              </a:rPr>
              <a:t>/luchshii-uchastok-v-dou.html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" name="Picture 2" descr="http://www.atommix.ru/uploads/posts/2011-05/1305468387_1kyxcgfygokhpvtr.jpe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7143768" y="1071546"/>
            <a:ext cx="1357322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4 пустой шаблон горизонталь 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571480"/>
            <a:ext cx="5572164" cy="15073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6400800" cy="118368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hlinkClick r:id="rId3"/>
              </a:rPr>
              <a:t/>
            </a:r>
            <a:br>
              <a:rPr lang="ru-RU" b="1" u="sng" dirty="0" smtClean="0">
                <a:hlinkClick r:id="rId3"/>
              </a:rPr>
            </a:br>
            <a:r>
              <a:rPr lang="ru-RU" dirty="0" smtClean="0"/>
              <a:t> </a:t>
            </a:r>
            <a:endParaRPr lang="ru-RU" sz="55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28498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hlinkClick r:id="rId4"/>
              </a:rPr>
              <a:t/>
            </a:r>
            <a:br>
              <a:rPr lang="ru-RU" b="1" u="sng" dirty="0" smtClean="0">
                <a:hlinkClick r:id="rId4"/>
              </a:rPr>
            </a:br>
            <a:endParaRPr lang="ru-RU" dirty="0" smtClean="0"/>
          </a:p>
        </p:txBody>
      </p:sp>
      <p:pic>
        <p:nvPicPr>
          <p:cNvPr id="7" name="Picture 2" descr="http://www.alegri.ru/images/photos/medium/article14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1714488"/>
            <a:ext cx="2071702" cy="4357718"/>
          </a:xfrm>
          <a:prstGeom prst="rect">
            <a:avLst/>
          </a:prstGeom>
          <a:noFill/>
        </p:spPr>
      </p:pic>
      <p:pic>
        <p:nvPicPr>
          <p:cNvPr id="8" name="Рисунок 7" descr="Vlinder3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713626">
            <a:off x="620677" y="2650001"/>
            <a:ext cx="2365737" cy="211042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636912"/>
            <a:ext cx="6389332" cy="864096"/>
          </a:xfrm>
        </p:spPr>
        <p:txBody>
          <a:bodyPr>
            <a:normAutofit fontScale="90000"/>
          </a:bodyPr>
          <a:lstStyle/>
          <a:p>
            <a:pPr algn="l"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Создание эмоционально-     благоприятных условий пребывания детей в   дошкольном учреждении через благоустройство территории участка группы «Колобочки».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. Создание своего «образа» территории группы «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Колобочки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2. Улучшение экологического и эстетического состояния территории участка ДОУ;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3. Развитие творческого потенциала педагогов и семей воспитанников;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97ace_726d2329_S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857233"/>
            <a:ext cx="6715172" cy="535785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 fontScale="90000"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836712"/>
            <a:ext cx="633670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Руководители проекта: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Валентина Викторовна Вдовенко, воспитатель 1 категории,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работы- 14 лет,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образование- высшее;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Владимировна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Лидченко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работы-8 лет,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образование- высшее;</a:t>
            </a:r>
          </a:p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Родители, дети и воспитатели второй младшей группы «Колобочки»</a:t>
            </a:r>
          </a:p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Март-Июнь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2014года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</p:txBody>
      </p:sp>
      <p:pic>
        <p:nvPicPr>
          <p:cNvPr id="6" name="Рисунок 5" descr="cveta-1172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4797152"/>
            <a:ext cx="1619250" cy="1238250"/>
          </a:xfrm>
          <a:prstGeom prst="rect">
            <a:avLst/>
          </a:prstGeom>
        </p:spPr>
      </p:pic>
      <p:pic>
        <p:nvPicPr>
          <p:cNvPr id="7" name="Рисунок 6" descr="a813ad5d18259ea508998ba773195e26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857356" y="928670"/>
            <a:ext cx="6429420" cy="5429289"/>
          </a:xfrm>
          <a:prstGeom prst="rect">
            <a:avLst/>
          </a:prstGeom>
        </p:spPr>
      </p:pic>
      <p:pic>
        <p:nvPicPr>
          <p:cNvPr id="8" name="Рисунок 7" descr="Vlinder3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377277">
            <a:off x="668913" y="2494379"/>
            <a:ext cx="1538510" cy="211042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 fontScale="90000"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83671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</p:txBody>
      </p:sp>
      <p:pic>
        <p:nvPicPr>
          <p:cNvPr id="7" name="Рисунок 6" descr="a813ad5d18259ea508998ba773195e2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63688" y="1772816"/>
            <a:ext cx="5400600" cy="4714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6" y="928670"/>
            <a:ext cx="61624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Характеристика проекта:</a:t>
            </a:r>
          </a:p>
          <a:p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доминирующему методу: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ориентированный;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характеру контактов: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контакте с семьями воспитанников;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групповой,  фронтальный;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краткосрочный;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Сроки выполнения: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Март- Июнь 2014года.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813ad5d18259ea508998ba773195e2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5200206">
            <a:off x="1963180" y="2628081"/>
            <a:ext cx="3790950" cy="1885950"/>
          </a:xfrm>
          <a:prstGeom prst="rect">
            <a:avLst/>
          </a:prstGeom>
        </p:spPr>
      </p:pic>
      <p:pic>
        <p:nvPicPr>
          <p:cNvPr id="10" name="Рисунок 9" descr="Vlinder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377277">
            <a:off x="665205" y="2512639"/>
            <a:ext cx="1632152" cy="2110421"/>
          </a:xfrm>
          <a:prstGeom prst="rect">
            <a:avLst/>
          </a:prstGeom>
        </p:spPr>
      </p:pic>
      <p:pic>
        <p:nvPicPr>
          <p:cNvPr id="11" name="Рисунок 10" descr="Vlinder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920495">
            <a:off x="5770699" y="3253337"/>
            <a:ext cx="2703495" cy="186517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 fontScale="90000"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83671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</a:p>
        </p:txBody>
      </p:sp>
      <p:pic>
        <p:nvPicPr>
          <p:cNvPr id="7" name="Рисунок 6" descr="a813ad5d18259ea508998ba773195e26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1714480" y="1000108"/>
            <a:ext cx="6523088" cy="5130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5737" y="857232"/>
            <a:ext cx="58326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Ожидаемый результат:</a:t>
            </a:r>
          </a:p>
          <a:p>
            <a:endParaRPr lang="ru-RU" sz="28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на территории экологически и эстетически благоприятной среды;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-Активизировать воздействие на отношение к природе, на формирование эстетического вкуса;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-Привлечь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к благоустройству и озеленению участка;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Vlinder3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377277">
            <a:off x="563400" y="2724154"/>
            <a:ext cx="1576430" cy="211042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 fontScale="90000"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620688"/>
            <a:ext cx="64807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Этапы осуществления деятельности по проекту: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1.Подготовительный</a:t>
            </a:r>
          </a:p>
          <a:p>
            <a:pPr marL="457200" indent="-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-Родительское собрание по вопросу благоустройства участка группы;</a:t>
            </a:r>
          </a:p>
          <a:p>
            <a:pPr marL="457200" indent="-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-Привлечение родителей к оформлению участка;</a:t>
            </a:r>
          </a:p>
          <a:p>
            <a:pPr marL="457200" indent="-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-Сбор необходимого бросового материала для изготовления клумбы и др. объектов на участке;</a:t>
            </a:r>
          </a:p>
          <a:p>
            <a:pPr marL="457200" indent="-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-Приобретение цветов с целью озеленения участка;</a:t>
            </a:r>
          </a:p>
          <a:p>
            <a:pPr marL="457200" indent="-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-Приобретение краски с целью эстетического оформления площадки.</a:t>
            </a:r>
          </a:p>
          <a:p>
            <a:pPr marL="457200" indent="-457200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Основной</a:t>
            </a:r>
          </a:p>
          <a:p>
            <a:pPr marL="457200" indent="-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-Сооружение паровозика, столика, заборчика на участке;</a:t>
            </a:r>
          </a:p>
          <a:p>
            <a:pPr marL="457200" indent="-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-Оформление беседки маленькими 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Колобочками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indent="-457200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-Оформление клумбы- «Бабочки»; </a:t>
            </a:r>
          </a:p>
        </p:txBody>
      </p:sp>
      <p:pic>
        <p:nvPicPr>
          <p:cNvPr id="6" name="Рисунок 5" descr="7c10df1644ad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4581128"/>
            <a:ext cx="1838325" cy="1695450"/>
          </a:xfrm>
          <a:prstGeom prst="rect">
            <a:avLst/>
          </a:prstGeom>
        </p:spPr>
      </p:pic>
      <p:pic>
        <p:nvPicPr>
          <p:cNvPr id="9" name="Рисунок 8" descr="Vlinder2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29520" y="1285860"/>
            <a:ext cx="952500" cy="9525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 fontScale="90000"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07154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3. Заключительный: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00174"/>
            <a:ext cx="5857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Покраска  паровозика, столика, заборчика, оборудования, беседки;</a:t>
            </a:r>
          </a:p>
          <a:p>
            <a:pPr marL="457200" indent="-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Высадка рассады цветов;</a:t>
            </a:r>
          </a:p>
          <a:p>
            <a:pPr marL="457200" indent="-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Подведение итогов;</a:t>
            </a:r>
          </a:p>
          <a:p>
            <a:pPr marL="457200" indent="-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Презентация проекта.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Итог: Преобразование территории ДОУ в пространство с наличием новых зон, привлекательных для детей, предоставляющих детям возможность выбора деятельности, реализации своих возможностей.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Vlinder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77277">
            <a:off x="580570" y="2487756"/>
            <a:ext cx="1594231" cy="2552142"/>
          </a:xfrm>
          <a:prstGeom prst="rect">
            <a:avLst/>
          </a:prstGeom>
        </p:spPr>
      </p:pic>
      <p:pic>
        <p:nvPicPr>
          <p:cNvPr id="8" name="Рисунок 7" descr="Vlinder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77277">
            <a:off x="5162247" y="3658312"/>
            <a:ext cx="2703495" cy="2110421"/>
          </a:xfrm>
          <a:prstGeom prst="rect">
            <a:avLst/>
          </a:prstGeom>
        </p:spPr>
      </p:pic>
      <p:pic>
        <p:nvPicPr>
          <p:cNvPr id="9" name="Рисунок 8" descr="Vlinder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377277">
            <a:off x="5447998" y="872230"/>
            <a:ext cx="2703495" cy="211042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 пустой шаблон горизонталь 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7869560" cy="2736304"/>
          </a:xfrm>
        </p:spPr>
        <p:txBody>
          <a:bodyPr>
            <a:normAutofit fontScale="90000"/>
          </a:bodyPr>
          <a:lstStyle/>
          <a:p>
            <a:pPr>
              <a:tabLst>
                <a:tab pos="3133725" algn="l"/>
              </a:tabLst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4440599-71f35ebc62e03aad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764704"/>
            <a:ext cx="5286412" cy="2378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74536">
            <a:off x="637664" y="359781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детский сад!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3214686"/>
            <a:ext cx="2533650" cy="2609850"/>
          </a:xfrm>
          <a:prstGeom prst="rect">
            <a:avLst/>
          </a:prstGeom>
        </p:spPr>
      </p:pic>
      <p:pic>
        <p:nvPicPr>
          <p:cNvPr id="11" name="Рисунок 10" descr="a813ad5d18259ea508998ba773195e26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3874713">
            <a:off x="1602866" y="1807567"/>
            <a:ext cx="4685992" cy="2847070"/>
          </a:xfrm>
          <a:prstGeom prst="rect">
            <a:avLst/>
          </a:prstGeom>
        </p:spPr>
      </p:pic>
      <p:pic>
        <p:nvPicPr>
          <p:cNvPr id="12" name="Рисунок 11" descr="45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24544" y="0"/>
            <a:ext cx="4082994" cy="335699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535</Words>
  <Application>Microsoft Office PowerPoint</Application>
  <PresentationFormat>Экран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МБДОУ детский сад комбинированного вида «Соловушка» Филиал детский сад «Солнышко» города Зернограда Ростовской области</vt:lpstr>
      <vt:lpstr>Слайд 2</vt:lpstr>
      <vt:lpstr>      Цель проекта:  Создание эмоционально-     благоприятных условий пребывания детей в   дошкольном учреждении через благоустройство территории участка группы «Колобочки».   Задачи: 1. Создание своего «образа» территории группы «Колобочки»; 2. Улучшение экологического и эстетического состояния территории участка ДОУ; 3. Развитие творческого потенциала педагогов и семей воспитанников;     </vt:lpstr>
      <vt:lpstr>       </vt:lpstr>
      <vt:lpstr>       </vt:lpstr>
      <vt:lpstr>       </vt:lpstr>
      <vt:lpstr>       </vt:lpstr>
      <vt:lpstr>       </vt:lpstr>
      <vt:lpstr>        </vt:lpstr>
      <vt:lpstr>«Лягушка в пруду» </vt:lpstr>
      <vt:lpstr>Наша беседка</vt:lpstr>
      <vt:lpstr>Клумба  «Бабочка»</vt:lpstr>
      <vt:lpstr>Паровозик из Ромашково</vt:lpstr>
      <vt:lpstr>                            «Весёлый» заборчик</vt:lpstr>
      <vt:lpstr>Наш домик</vt:lpstr>
      <vt:lpstr>А ещё…</vt:lpstr>
      <vt:lpstr>Нам помогали не только наши дорогие родители, но и любимые ребята..</vt:lpstr>
      <vt:lpstr>И даже братик Лерочки - Никита!</vt:lpstr>
      <vt:lpstr>   Вот, что у нас получилось</vt:lpstr>
      <vt:lpstr>Список литературы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UserXP</dc:creator>
  <cp:lastModifiedBy>UserXP</cp:lastModifiedBy>
  <cp:revision>198</cp:revision>
  <dcterms:created xsi:type="dcterms:W3CDTF">2014-04-01T14:31:54Z</dcterms:created>
  <dcterms:modified xsi:type="dcterms:W3CDTF">2015-02-22T04:39:37Z</dcterms:modified>
</cp:coreProperties>
</file>