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3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85800" y="1143000"/>
            <a:ext cx="7772400" cy="4572000"/>
            <a:chOff x="1371600" y="1143000"/>
            <a:chExt cx="7772400" cy="5715000"/>
          </a:xfrm>
          <a:effectLst>
            <a:reflection blurRad="6350" stA="50000" endA="300" endPos="15500" dist="50800" dir="5400000" sy="-100000" algn="bl" rotWithShape="0"/>
          </a:effectLst>
        </p:grpSpPr>
        <p:sp>
          <p:nvSpPr>
            <p:cNvPr id="8" name="Rectangle 7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676401"/>
            <a:ext cx="6400800" cy="192405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9737"/>
            <a:ext cx="6400800" cy="1522862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31750" prstMaterial="metal">
              <a:bevelT w="25400" h="12700" prst="softRound"/>
            </a:sp3d>
          </a:bodyPr>
          <a:lstStyle>
            <a:lvl1pPr marL="0" indent="0" algn="ctr" defTabSz="914400" rtl="0" eaLnBrk="1" latinLnBrk="0" hangingPunct="1">
              <a:spcBef>
                <a:spcPts val="1500"/>
              </a:spcBef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None/>
              <a:defRPr sz="2000" b="0" kern="12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7400" y="6574536"/>
            <a:ext cx="2133600" cy="274320"/>
          </a:xfrm>
        </p:spPr>
        <p:txBody>
          <a:bodyPr/>
          <a:lstStyle/>
          <a:p>
            <a:fld id="{F00F53EE-3C7F-41D9-8A8A-674AA2E06D6B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3000" y="6574536"/>
            <a:ext cx="2895600" cy="27432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78240" y="6574536"/>
            <a:ext cx="365760" cy="274320"/>
          </a:xfrm>
        </p:spPr>
        <p:txBody>
          <a:bodyPr/>
          <a:lstStyle/>
          <a:p>
            <a:fld id="{809A3BD3-E69E-4485-852E-14103732AD6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2286000" y="3794763"/>
            <a:ext cx="4572000" cy="1588"/>
          </a:xfrm>
          <a:prstGeom prst="line">
            <a:avLst/>
          </a:prstGeom>
          <a:ln w="28575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53EE-3C7F-41D9-8A8A-674AA2E06D6B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A3BD3-E69E-4485-852E-14103732A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143000"/>
            <a:ext cx="7772400" cy="5715000"/>
            <a:chOff x="1371600" y="1143000"/>
            <a:chExt cx="7772400" cy="5715000"/>
          </a:xfrm>
        </p:grpSpPr>
        <p:sp>
          <p:nvSpPr>
            <p:cNvPr id="8" name="Rectangle 7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828801"/>
            <a:ext cx="6553200" cy="45447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81600" y="6574536"/>
            <a:ext cx="2133600" cy="274320"/>
          </a:xfrm>
        </p:spPr>
        <p:txBody>
          <a:bodyPr/>
          <a:lstStyle/>
          <a:p>
            <a:fld id="{F00F53EE-3C7F-41D9-8A8A-674AA2E06D6B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74536"/>
            <a:ext cx="2895600" cy="27432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A3BD3-E69E-4485-852E-14103732AD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 flipV="1">
            <a:off x="8366760" y="0"/>
            <a:ext cx="777240" cy="6858000"/>
          </a:xfrm>
          <a:prstGeom prst="rect">
            <a:avLst/>
          </a:prstGeom>
          <a:gradFill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4940146" y="3428206"/>
            <a:ext cx="68580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09296" y="152400"/>
            <a:ext cx="734704" cy="5851525"/>
          </a:xfrm>
        </p:spPr>
        <p:txBody>
          <a:bodyPr vert="eaVert" anchor="t" anchorCtr="0"/>
          <a:lstStyle/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53EE-3C7F-41D9-8A8A-674AA2E06D6B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A3BD3-E69E-4485-852E-14103732A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1143000"/>
            <a:ext cx="7772400" cy="2743200"/>
            <a:chOff x="0" y="1143000"/>
            <a:chExt cx="7772400" cy="2743200"/>
          </a:xfrm>
        </p:grpSpPr>
        <p:sp>
          <p:nvSpPr>
            <p:cNvPr id="9" name="Rectangle 8"/>
            <p:cNvSpPr/>
            <p:nvPr/>
          </p:nvSpPr>
          <p:spPr>
            <a:xfrm>
              <a:off x="0" y="1143000"/>
              <a:ext cx="7772400" cy="27432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1371600"/>
              <a:ext cx="7543800" cy="2286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1600200"/>
              <a:ext cx="7315200" cy="1828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00200"/>
            <a:ext cx="68580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 cap="none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756848"/>
            <a:ext cx="6858000" cy="640080"/>
          </a:xfrm>
        </p:spPr>
        <p:txBody>
          <a:bodyPr vert="horz" lIns="91440" tIns="45720" rIns="91440" bIns="45720" rtlCol="0" anchor="t" anchorCtr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31750" prstMaterial="metal">
              <a:bevelT w="25400" h="12700" prst="softRound"/>
            </a:sp3d>
          </a:bodyPr>
          <a:lstStyle>
            <a:lvl1pPr marL="0" indent="0">
              <a:buNone/>
              <a:defRPr sz="1600" b="0" kern="12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0" y="6574536"/>
            <a:ext cx="2133600" cy="274320"/>
          </a:xfrm>
        </p:spPr>
        <p:txBody>
          <a:bodyPr/>
          <a:lstStyle/>
          <a:p>
            <a:fld id="{F00F53EE-3C7F-41D9-8A8A-674AA2E06D6B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574536"/>
            <a:ext cx="2895600" cy="27432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78240" y="6574536"/>
            <a:ext cx="365760" cy="274320"/>
          </a:xfrm>
        </p:spPr>
        <p:txBody>
          <a:bodyPr/>
          <a:lstStyle/>
          <a:p>
            <a:fld id="{809A3BD3-E69E-4485-852E-14103732A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7400" y="1828800"/>
            <a:ext cx="3108960" cy="454470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536" y="1828800"/>
            <a:ext cx="3108960" cy="454470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53EE-3C7F-41D9-8A8A-674AA2E06D6B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A3BD3-E69E-4485-852E-14103732A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6288" y="1825934"/>
            <a:ext cx="310896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46288" y="2667000"/>
            <a:ext cx="3108960" cy="37201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92103" y="1825934"/>
            <a:ext cx="310896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92103" y="2667000"/>
            <a:ext cx="3108960" cy="37201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53EE-3C7F-41D9-8A8A-674AA2E06D6B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A3BD3-E69E-4485-852E-14103732AD6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10800000">
            <a:off x="2071048" y="2548267"/>
            <a:ext cx="6400800" cy="1588"/>
          </a:xfrm>
          <a:prstGeom prst="line">
            <a:avLst/>
          </a:prstGeom>
          <a:ln w="28575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53EE-3C7F-41D9-8A8A-674AA2E06D6B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A3BD3-E69E-4485-852E-14103732A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1"/>
          <p:cNvGrpSpPr/>
          <p:nvPr/>
        </p:nvGrpSpPr>
        <p:grpSpPr>
          <a:xfrm>
            <a:off x="0" y="0"/>
            <a:ext cx="9144000" cy="6400800"/>
            <a:chOff x="0" y="457200"/>
            <a:chExt cx="9144000" cy="64008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11" name="Rectangle 10"/>
            <p:cNvSpPr/>
            <p:nvPr/>
          </p:nvSpPr>
          <p:spPr>
            <a:xfrm>
              <a:off x="0" y="457200"/>
              <a:ext cx="9144000" cy="6400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28600" y="685800"/>
              <a:ext cx="8686800" cy="61722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57200" y="914400"/>
              <a:ext cx="8229600" cy="5943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6858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9144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1430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867400" y="6574536"/>
            <a:ext cx="2133600" cy="274320"/>
          </a:xfrm>
        </p:spPr>
        <p:txBody>
          <a:bodyPr/>
          <a:lstStyle/>
          <a:p>
            <a:fld id="{F00F53EE-3C7F-41D9-8A8A-674AA2E06D6B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43000" y="6574536"/>
            <a:ext cx="2895600" cy="27432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A3BD3-E69E-4485-852E-14103732A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371600" y="1143000"/>
            <a:ext cx="7772400" cy="5257800"/>
            <a:chOff x="1371600" y="1143000"/>
            <a:chExt cx="7772400" cy="57150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9" name="Rectangle 8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828800"/>
            <a:ext cx="4926013" cy="4343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2133600"/>
            <a:ext cx="1371600" cy="38862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53EE-3C7F-41D9-8A8A-674AA2E06D6B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A3BD3-E69E-4485-852E-14103732AD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 rot="5400000">
            <a:off x="3268981" y="-3268981"/>
            <a:ext cx="777240" cy="7315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1" y="789296"/>
            <a:ext cx="73152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94678"/>
            <a:ext cx="7315200" cy="77877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1143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 rot="5400000">
            <a:off x="3268980" y="-3268981"/>
            <a:ext cx="777240" cy="7315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10800000">
            <a:off x="0" y="789296"/>
            <a:ext cx="73152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13"/>
          <p:cNvGrpSpPr/>
          <p:nvPr/>
        </p:nvGrpSpPr>
        <p:grpSpPr>
          <a:xfrm>
            <a:off x="1371600" y="1143000"/>
            <a:ext cx="7772400" cy="5257800"/>
            <a:chOff x="1371600" y="1143000"/>
            <a:chExt cx="7772400" cy="57150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15" name="Rectangle 14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7315200" cy="77724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1143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75304" y="1828800"/>
            <a:ext cx="4928616" cy="4562856"/>
          </a:xfrm>
          <a:effectLst>
            <a:reflection blurRad="6350" stA="50000" endA="300" endPos="6000" dist="50800" dir="5400000" sy="-100000" algn="bl" rotWithShape="0"/>
            <a:softEdge rad="317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2130552"/>
            <a:ext cx="1371600" cy="3886200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57150" prstMaterial="metal">
              <a:bevelT w="25400" h="12700" prst="softRound"/>
            </a:sp3d>
          </a:bodyPr>
          <a:lstStyle>
            <a:lvl1pPr marL="0" indent="0">
              <a:buNone/>
              <a:defRPr sz="1400" b="0" kern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F53EE-3C7F-41D9-8A8A-674AA2E06D6B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A3BD3-E69E-4485-852E-14103732AD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4"/>
          <p:cNvGrpSpPr/>
          <p:nvPr/>
        </p:nvGrpSpPr>
        <p:grpSpPr>
          <a:xfrm>
            <a:off x="1371600" y="1143000"/>
            <a:ext cx="7772400" cy="5715000"/>
            <a:chOff x="1371600" y="1143000"/>
            <a:chExt cx="7772400" cy="5715000"/>
          </a:xfrm>
        </p:grpSpPr>
        <p:sp>
          <p:nvSpPr>
            <p:cNvPr id="11" name="Rectangle 10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0" y="0"/>
            <a:ext cx="777240" cy="6858000"/>
          </a:xfrm>
          <a:prstGeom prst="rect">
            <a:avLst/>
          </a:prstGeom>
          <a:gradFill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1828800"/>
            <a:ext cx="6400800" cy="454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31750" prstMaterial="metal">
              <a:bevelT w="25400" h="12700" prst="softRound"/>
            </a:sp3d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78240" y="6574536"/>
            <a:ext cx="365760" cy="274320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09A3BD3-E69E-4485-852E-14103732AD6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2667000" y="3429000"/>
            <a:ext cx="68580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2"/>
          </p:nvPr>
        </p:nvSpPr>
        <p:spPr>
          <a:xfrm>
            <a:off x="6553200" y="6574536"/>
            <a:ext cx="2133600" cy="27432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00F53EE-3C7F-41D9-8A8A-674AA2E06D6B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1828800" y="6574536"/>
            <a:ext cx="2895600" cy="27432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16200000">
            <a:off x="-2660177" y="3005919"/>
            <a:ext cx="6248400" cy="84616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>
              <a:lumMod val="75000"/>
              <a:lumOff val="25000"/>
            </a:schemeClr>
          </a:solidFill>
          <a:effectLst>
            <a:innerShdw blurRad="63500">
              <a:srgbClr val="F1F1F1"/>
            </a:inn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 2" pitchFamily="18" charset="2"/>
        <a:buChar char=""/>
        <a:defRPr sz="20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1pPr>
      <a:lvl2pPr marL="682625" indent="-341313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 2" pitchFamily="18" charset="2"/>
        <a:buChar char="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2pPr>
      <a:lvl3pPr marL="1023938" indent="-341313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 2" pitchFamily="18" charset="2"/>
        <a:buChar char="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3pPr>
      <a:lvl4pPr marL="1377950" indent="-354013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 2" pitchFamily="18" charset="2"/>
        <a:buChar char="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4pPr>
      <a:lvl5pPr marL="1719263" indent="-341313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 2" pitchFamily="18" charset="2"/>
        <a:buChar char="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2492896"/>
            <a:ext cx="6400800" cy="1176535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0000"/>
                </a:solidFill>
              </a:rPr>
              <a:t>Развитие фонематического восприятия у детей старшего дошкольного возраста</a:t>
            </a:r>
            <a:br>
              <a:rPr lang="ru-RU" sz="3200" b="1" dirty="0" smtClean="0">
                <a:solidFill>
                  <a:srgbClr val="000000"/>
                </a:solidFill>
              </a:rPr>
            </a:br>
            <a:endParaRPr lang="ru-RU" sz="3200" b="1" dirty="0">
              <a:solidFill>
                <a:srgbClr val="0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b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60648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>
                <a:solidFill>
                  <a:srgbClr val="000000"/>
                </a:solidFill>
              </a:rPr>
              <a:t>Система работы по развитию фонематического восприятия у детей старшего дошкольного возраста с ЗПР</a:t>
            </a:r>
            <a:endParaRPr lang="ru-RU" u="sng" dirty="0">
              <a:solidFill>
                <a:srgbClr val="000000"/>
              </a:solidFill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899592" y="1376772"/>
            <a:ext cx="7596336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94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Коррекционные мероприятия  планируются на основе данных обследования, с учетом особенностей развития психических процессов, возраста детей, степени и характера общего речевого уровня детей.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94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Цель данной работы: развивать фонематическое восприятие у детей старшего дошкольного возраста с задержкой психического развития.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94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Задачи: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794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развитие фонематического восприятия, результатом которого должно стать общее повышение уровня речевого развития у детей с задержкой психического развития;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794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развитие фонематического восприятия через дидактические игры, в результате – повышение уровня психического развития детей с задержкой психического развития.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94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Для реализации этих задач, на практике проводились логопедические занятия и проводились дидактические игры.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94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На основе данных обследования детей и поставленных задач, нами было составлено примерное перспективное планирование (таблица 2), в котором учитывались особенности развития фонематического восприятия у детей с задержкой психического развития, а также учитывались программные задачи для детей с ЗПР (программа С.Г.Шевченко) и планирование фронтальных занятий по развитию речевого (фонематического) восприятия учителя-дефектолога.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94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Задания и игры были взяты из следующих источников:  Катаева А. А.,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Стребелева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Е.А. «Дидактические игры в обучении дошкольников с отклонениями в развитии», Широкова Г.А. «Практикум детского психолога», Селиверстов В.И. «Игры в логопедической работе с детьми», Максаков А.И. «Правильно ли говорит ваш ребенок»,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Гадсина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Л.Я. «Звуки на все руки».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03648" y="1124744"/>
          <a:ext cx="4896544" cy="5056335"/>
        </p:xfrm>
        <a:graphic>
          <a:graphicData uri="http://schemas.openxmlformats.org/drawingml/2006/table">
            <a:tbl>
              <a:tblPr/>
              <a:tblGrid>
                <a:gridCol w="1224136"/>
                <a:gridCol w="1224136"/>
                <a:gridCol w="1224136"/>
                <a:gridCol w="1224136"/>
              </a:tblGrid>
              <a:tr h="29862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Задачи по развитию фонематического восприятия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Игры и упражнения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4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февраль </a:t>
                      </a:r>
                      <a:endParaRPr lang="ru-RU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март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апрель</a:t>
                      </a:r>
                      <a:endParaRPr lang="ru-RU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60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 Отграничение речевых единиц (звук, слог, слово, предложение)</a:t>
                      </a: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«Вспомним разные слова»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«Подскажи Петрушке звук»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«Какое слово задумано?»</a:t>
                      </a: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«Какой звук потерялся?»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«Что же здесь не так?»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«Стук да стук, найди слово, милый друг»</a:t>
                      </a: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Заменяйка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«Слабое звено»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«Спасательная операция»</a:t>
                      </a: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80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 Определение звуко-слогового состава слова</a:t>
                      </a: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«Назовите слово»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«Кто найдет короткое слово»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«Молчанка»</a:t>
                      </a: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«Слово можно прошагать»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«Кто ушел вперед?»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«Кому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доста-нется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мяч?»</a:t>
                      </a: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«Что нужно кукле?»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«Расскажем все о куклах»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«Загадка Петрушки»</a:t>
                      </a: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80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3. Различение звуков близких по акустико-артикуляторным свойствам</a:t>
                      </a: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«Найди картинку»,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«Найди себе пару»,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«Слова, рифмы, звуки»</a:t>
                      </a: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«Придумай необычные слова»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«Эхо»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«Кто больше?»</a:t>
                      </a: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«Кто в домике живет»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«О счастливчик»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«Слова с начинкой»</a:t>
                      </a: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20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4. Определение последовательности звуков в слове.</a:t>
                      </a: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«Звуковая цепочка 1»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«Найди слово»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«Телевизор»</a:t>
                      </a: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«Где звук?»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«Поймай рыбку»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«Звуковая цепочка 2»</a:t>
                      </a: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«Поезд»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«Поезд 2»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«Цифровой ряд»</a:t>
                      </a: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00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 Развитие слуховой памяти, слухового внимания</a:t>
                      </a: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«Съедобное – несъедобное»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«Поймай звук»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«Улавливай шёпотом»</a:t>
                      </a: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«Какой звук есть во всех словах?»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«Хлопки»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«Запомни слова»</a:t>
                      </a: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«Кто летит (бежит, идет, прыгает)?»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Звукоедик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»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Пексесо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»</a:t>
                      </a:r>
                    </a:p>
                  </a:txBody>
                  <a:tcPr marL="40821" marR="408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619672" y="157862"/>
            <a:ext cx="58326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Перспективное планирование.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331640" y="260648"/>
            <a:ext cx="65882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Методические рекомендации для развития фонематического восприятия у детей старшего дошкольного возраста  для родителей, воспитателей, педагогов</a:t>
            </a:r>
            <a:endParaRPr kumimoji="0" lang="ru-RU" sz="1600" b="0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2551837"/>
            <a:ext cx="6120680" cy="1702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Font typeface="Wingdings 2" pitchFamily="18" charset="2"/>
              <a:buNone/>
            </a:pPr>
            <a:r>
              <a:rPr lang="ru-RU" dirty="0" smtClean="0">
                <a:solidFill>
                  <a:srgbClr val="000000"/>
                </a:solidFill>
              </a:rPr>
              <a:t>Развитие фонематического восприятия осуществляется с самых первых этапов логопедической работы, и проводится в игровой форме, на фронтальных, подгрупповых и индивидуальных занятиях.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692696"/>
            <a:ext cx="7272808" cy="3780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Font typeface="Wingdings 2" pitchFamily="18" charset="2"/>
              <a:buNone/>
            </a:pPr>
            <a:r>
              <a:rPr lang="ru-RU" b="1" dirty="0" smtClean="0">
                <a:solidFill>
                  <a:srgbClr val="000000"/>
                </a:solidFill>
              </a:rPr>
              <a:t>В ходе изучения методической литературы нами были отобраны различные дидактические игры и упражнения, направленные на формирование фонематического восприятия, предложенные Р.И. </a:t>
            </a:r>
            <a:r>
              <a:rPr lang="ru-RU" b="1" dirty="0" err="1" smtClean="0">
                <a:solidFill>
                  <a:srgbClr val="000000"/>
                </a:solidFill>
              </a:rPr>
              <a:t>Лалаевой</a:t>
            </a:r>
            <a:r>
              <a:rPr lang="ru-RU" b="1" dirty="0" smtClean="0">
                <a:solidFill>
                  <a:srgbClr val="000000"/>
                </a:solidFill>
              </a:rPr>
              <a:t>, Л.Н. </a:t>
            </a:r>
            <a:r>
              <a:rPr lang="ru-RU" b="1" dirty="0" err="1" smtClean="0">
                <a:solidFill>
                  <a:srgbClr val="000000"/>
                </a:solidFill>
              </a:rPr>
              <a:t>Ефименковой</a:t>
            </a:r>
            <a:r>
              <a:rPr lang="ru-RU" b="1" dirty="0" smtClean="0">
                <a:solidFill>
                  <a:srgbClr val="000000"/>
                </a:solidFill>
              </a:rPr>
              <a:t>, </a:t>
            </a:r>
            <a:r>
              <a:rPr lang="ru-RU" b="1" dirty="0" err="1" smtClean="0">
                <a:solidFill>
                  <a:srgbClr val="000000"/>
                </a:solidFill>
              </a:rPr>
              <a:t>Чевелевой</a:t>
            </a:r>
            <a:r>
              <a:rPr lang="ru-RU" b="1" dirty="0" smtClean="0">
                <a:solidFill>
                  <a:srgbClr val="000000"/>
                </a:solidFill>
              </a:rPr>
              <a:t> Н.А, Фомичевой Н., Казанской В.Л и др.</a:t>
            </a:r>
          </a:p>
          <a:p>
            <a:pPr algn="ctr">
              <a:lnSpc>
                <a:spcPct val="150000"/>
              </a:lnSpc>
              <a:buFont typeface="Wingdings 2" pitchFamily="18" charset="2"/>
              <a:buNone/>
            </a:pPr>
            <a:r>
              <a:rPr lang="ru-RU" b="1" dirty="0" smtClean="0">
                <a:solidFill>
                  <a:srgbClr val="000000"/>
                </a:solidFill>
              </a:rPr>
              <a:t>Речевой и наглядный материал для данных упражнений должен подбираться с учетом речевого опыта, а также индивидуальных фонетико-фонематических особенностей и возможностей каждого ребенка.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2420888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Wingdings 2" pitchFamily="18" charset="2"/>
              <a:buNone/>
            </a:pPr>
            <a:r>
              <a:rPr lang="ru-RU" sz="4400" b="1" dirty="0" smtClean="0">
                <a:solidFill>
                  <a:srgbClr val="000000"/>
                </a:solidFill>
              </a:rPr>
              <a:t>Спасибо </a:t>
            </a:r>
          </a:p>
          <a:p>
            <a:pPr algn="ctr">
              <a:buFont typeface="Wingdings 2" pitchFamily="18" charset="2"/>
              <a:buNone/>
            </a:pPr>
            <a:r>
              <a:rPr lang="ru-RU" sz="4400" b="1" dirty="0" smtClean="0">
                <a:solidFill>
                  <a:srgbClr val="000000"/>
                </a:solidFill>
              </a:rPr>
              <a:t>за внимание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9792" y="332656"/>
            <a:ext cx="33443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>
                <a:solidFill>
                  <a:srgbClr val="000000"/>
                </a:solidFill>
              </a:rPr>
              <a:t>Актуальность исследования</a:t>
            </a:r>
            <a:endParaRPr lang="ru-RU" u="sng" dirty="0">
              <a:solidFill>
                <a:srgbClr val="0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764704"/>
            <a:ext cx="81369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По данным отечественных и зарубежных исследований, задержка психического развития  является одной из наиболее частых форм нарушений психического </a:t>
            </a:r>
            <a:r>
              <a:rPr lang="ru-RU" dirty="0" smtClean="0">
                <a:solidFill>
                  <a:srgbClr val="000000"/>
                </a:solidFill>
              </a:rPr>
              <a:t>онтогенеза.</a:t>
            </a:r>
          </a:p>
          <a:p>
            <a:pPr algn="ctr"/>
            <a:r>
              <a:rPr lang="ru-RU" dirty="0">
                <a:solidFill>
                  <a:srgbClr val="000000"/>
                </a:solidFill>
              </a:rPr>
              <a:t>Они испытывают большие трудности в обучении из-за повышенной утомляемости, неустойчивого внимания, плохой памяти, недостаточного уровня развития мышления и речи </a:t>
            </a:r>
            <a:endParaRPr lang="ru-RU" dirty="0" smtClean="0">
              <a:solidFill>
                <a:srgbClr val="000000"/>
              </a:solidFill>
            </a:endParaRPr>
          </a:p>
          <a:p>
            <a:pPr algn="ctr"/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420888"/>
            <a:ext cx="770485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Речь - ведущая функция, определяющая готовность  ребенка с ЗПР к школьному обучению. </a:t>
            </a:r>
            <a:endParaRPr lang="ru-RU" dirty="0" smtClean="0">
              <a:solidFill>
                <a:srgbClr val="000000"/>
              </a:solidFill>
            </a:endParaRPr>
          </a:p>
          <a:p>
            <a:pPr algn="ctr"/>
            <a:r>
              <a:rPr lang="ru-RU" dirty="0">
                <a:solidFill>
                  <a:srgbClr val="000000"/>
                </a:solidFill>
              </a:rPr>
              <a:t>Особенности речевого развития данной категории детей могут проявляться неравномерно: у одних преобладают фонетико-фонематические  расстройства (нарушение звукопроизношения в сочетании с дефектами </a:t>
            </a:r>
            <a:r>
              <a:rPr lang="ru-RU" dirty="0" err="1">
                <a:solidFill>
                  <a:srgbClr val="000000"/>
                </a:solidFill>
              </a:rPr>
              <a:t>звукоразличения</a:t>
            </a:r>
            <a:r>
              <a:rPr lang="ru-RU" dirty="0">
                <a:solidFill>
                  <a:srgbClr val="000000"/>
                </a:solidFill>
              </a:rPr>
              <a:t>), у других - лексико-грамматические. </a:t>
            </a:r>
            <a:endParaRPr lang="ru-RU" dirty="0" smtClean="0">
              <a:solidFill>
                <a:srgbClr val="000000"/>
              </a:solidFill>
            </a:endParaRPr>
          </a:p>
          <a:p>
            <a:pPr algn="ctr"/>
            <a:r>
              <a:rPr lang="ru-RU" dirty="0">
                <a:solidFill>
                  <a:srgbClr val="000000"/>
                </a:solidFill>
              </a:rPr>
              <a:t>Преодоление фонетико-фонематического недоразвития достигается путем целенаправленной логопедической работы по коррекции звуковой стороны речи и фонематического недоразвития.</a:t>
            </a:r>
          </a:p>
          <a:p>
            <a:pPr algn="ctr"/>
            <a:endParaRPr lang="ru-RU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51520" y="660756"/>
            <a:ext cx="842493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Цель: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подобрать и апробировать специальные игры и упражнения на развитие фонематического восприятия у детей старшего дошкольного возраста с задержкой психического развития.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827584" y="1346285"/>
            <a:ext cx="734481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Объект исследования: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особенности развития фонематического восприятия у детей с ЗПР.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Предмет исследования: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специальные игры и упражнения на развитие фонематического восприятия у старших дошкольников с задержкой психического развития.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Arial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755576" y="2853950"/>
            <a:ext cx="7992888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630238" algn="l"/>
              </a:tabLst>
            </a:pPr>
            <a:r>
              <a:rPr lang="ru-RU" sz="1400" b="1" dirty="0">
                <a:solidFill>
                  <a:srgbClr val="000000"/>
                </a:solidFill>
                <a:latin typeface="+mj-lt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адачи: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63023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Изучение теоретических аспектов по коррекции речевых нарушений у детей дошкольного возраста с задержкой психического развития.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63023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Проанализировать особенности фонематического восприятия у детей дошкольного возраста с задержкой психического развития.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63023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Провести диагностику фонематического восприятия у детей старшего дошкольного возраста с задержкой психического развития.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630238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Обобщить различные методы для коррекционной работы с детьми с фонематическими нарушениями и создать перспективное планирование дидактических игр для педагогической работы по развитию фонематического восприятия у детей с ЗПР.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476672"/>
            <a:ext cx="8136904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u="sng" dirty="0">
                <a:solidFill>
                  <a:srgbClr val="000000"/>
                </a:solidFill>
              </a:rPr>
              <a:t>Задержка психического развития (ЗПР) </a:t>
            </a:r>
            <a:r>
              <a:rPr lang="ru-RU" b="1" dirty="0">
                <a:solidFill>
                  <a:srgbClr val="000000"/>
                </a:solidFill>
              </a:rPr>
              <a:t>— это психолого-педагогическое определение для наиболее распространенного среди всех встречающихся у детей отклонений в психофизическом развитии. По данным разных авторов, в детской популяции выявляется от 6 до 11% детей с ЗПР различного генеза. Задержка психического развития относится к «пограничной» форме </a:t>
            </a:r>
            <a:r>
              <a:rPr lang="ru-RU" b="1" dirty="0" err="1">
                <a:solidFill>
                  <a:srgbClr val="000000"/>
                </a:solidFill>
              </a:rPr>
              <a:t>дизонтогенеза</a:t>
            </a:r>
            <a:r>
              <a:rPr lang="ru-RU" b="1" dirty="0">
                <a:solidFill>
                  <a:srgbClr val="000000"/>
                </a:solidFill>
              </a:rPr>
              <a:t> и выражается в замедленном темпе созревания различных психических функций. В целом для данного состояния являются характерными </a:t>
            </a:r>
            <a:r>
              <a:rPr lang="ru-RU" b="1" dirty="0" err="1">
                <a:solidFill>
                  <a:srgbClr val="000000"/>
                </a:solidFill>
              </a:rPr>
              <a:t>гетерохронность</a:t>
            </a:r>
            <a:r>
              <a:rPr lang="ru-RU" b="1" dirty="0">
                <a:solidFill>
                  <a:srgbClr val="000000"/>
                </a:solidFill>
              </a:rPr>
              <a:t> (разновременность) проявления отклонений и существенные различия как в степени их выраженности, так и в прогнозе последствий.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>
                <a:solidFill>
                  <a:srgbClr val="000000"/>
                </a:solidFill>
              </a:rPr>
              <a:t>Особенности развития фонематического восприятия у детей дошкольного возраста с задержкой психического развития.</a:t>
            </a:r>
            <a:endParaRPr lang="ru-RU" u="sng" dirty="0">
              <a:solidFill>
                <a:srgbClr val="000000"/>
              </a:solidFill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683568" y="1431020"/>
            <a:ext cx="7704856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Дети с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задержкой психического развития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 сохранности слуха, как правило, «не слышат» в слове отдельных звуков, оно выступает для них лишь в качестве средства общения. Медики и физиологи объясняют это функциональной незрелостью отделов головного мозга, «ответственных» за анализ сенсорной информации, связанной с речью. Это приводит к тому, что даже в 7 лет детям с задержкой психического развития  последовательное выделение звуков из слова (процесс, лежащий в основе письма) оказывается малодоступным.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обследовании речи детей с задержкой психического развития можно выявить, что у большинства детей в анамнезе отмечается задержка речевого развития: первые слова появляются к 1,5 – 2 годам, фразы  - к 3 годам. Почти у всех детей сохранна артикуляционная моторика. Вместе с тем, выявляются трудности повторения серии из 3 – 4 слогов с фонетически близкими звуками. Дети чаще всего смешивают звонкие и глухие, твёрдые и мягкие согласные звуки. Дети неточно различают понятия «слог», «звук», «буква». У них сформированы лишь простые формы фонематического анализа. Сложные формы звукового анализа (определение последовательности и количества звуков в слове) затруднены. Процесс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звукослогового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анализа значительно облегчается использованием вспомогательных приемов, внешних действий (например, с помощью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отхлопывания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слогов).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Развитие речевого слуха, формирование действий звукового анализа и синтеза в дошкольных учреждениях для детей с ЗПР приобретают выраженную коррекционную направленность.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611560" y="938336"/>
            <a:ext cx="784887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Содержание работы по развитию фонематического восприятия у детей старшего дошкольного возраста с ЗПР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 старшей группе для детей с задержкой психического развития основное содержание занятий направлено на развитие умения ребенка вслушиваться в звучание слова, узнавать, различать, выделять и называть отдельные звуки, на выработку четкой артикуляции, уточнение звучания звуков. Слово, выступавшее для детей как средство общения, становится предметом их наблюдений и изучения.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259632" y="631141"/>
            <a:ext cx="65882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Обследование фонематического восприятия у детей старшего дошкольного возраста с ЗПР</a:t>
            </a:r>
            <a:endParaRPr kumimoji="0" lang="ru-RU" b="0" i="0" u="sng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899592" y="1706977"/>
            <a:ext cx="734481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9450" algn="l"/>
              </a:tabLst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Констатирующий эксперимент проводился на базе ГБОУ СОШ № 1794 г. </a:t>
            </a:r>
            <a:r>
              <a:rPr kumimoji="0" lang="ru-RU" sz="16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Моква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 детьми старшего дошкольного возраста с задержкой психического развития, в количестве 10 человек.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9450" algn="l"/>
              </a:tabLst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Основные задачи: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79450" algn="l"/>
              </a:tabLst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проведение обследования детей с задержкой психического развития,  для выявления особенностей развития фонематического восприятия детей;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79450" algn="l"/>
              </a:tabLst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формирование группы детей, с которыми работа будет проводиться по коррекции фонематического восприятия с использованием системы педагогических мер;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79450" algn="l"/>
              </a:tabLst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составление перспективного планирования и проведения коррекции фонематического восприятия с детьми старшего дошкольного возраста с ЗПР;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187624" y="692696"/>
            <a:ext cx="6588224" cy="5223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На первом этапе констатирующего эксперимента велась диагностическая работа. Всего было обследовано 10 детей.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Цель: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выявить уровень развития фонематического восприятия у детей старшего дошкольного возраста с ЗПР.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Для проведения исследования фонематического восприятия педагог определяет умение ребенка дифференцировать (различать) на слух следующие группы звуков: свистящие — шипящие (с —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ш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— ж, с' —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щ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ц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— ч),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сонорные (л —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р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),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звонкие — глухие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(б —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д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— т, г — к),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твердые — мягкие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(т —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т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'</a:t>
            </a:r>
            <a:r>
              <a:rPr kumimoji="0" lang="ru-RU" sz="1400" b="0" i="1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,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д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—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д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',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—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').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Одним из наиболее доступных приемов проверки является такой. Воспитатель просит ребенка повторить за ним в той же последовательности три слога, например: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са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— ша —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са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сы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—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сы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—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ши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шо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— со —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шо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;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шу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—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шу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— су).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Проговаривая слоги, педагог закрывает рот экраном (можно листом бумаги), который держит на расстоянии 10—15 см, чтобы ребенок не мог использовать как подсказку видимые им движения органов артикуляционного аппарата (при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с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губы в улыбке, при </a:t>
            </a:r>
            <a:r>
              <a:rPr kumimoji="0" lang="ru-RU" sz="14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ш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округленные, выдвигаются вперед) и различал звуки только на слух.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-396552" y="3212976"/>
          <a:ext cx="7924016" cy="2838822"/>
        </p:xfrm>
        <a:graphic>
          <a:graphicData uri="http://schemas.openxmlformats.org/presentationml/2006/ole">
            <p:oleObj spid="_x0000_s25602" name="Диаграмма" r:id="rId3" imgW="6115182" imgH="2190659" progId="MSGraph.Chart.8">
              <p:embed/>
            </p:oleObj>
          </a:graphicData>
        </a:graphic>
      </p:graphicFrame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043608" y="503674"/>
            <a:ext cx="666023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Уровень развития фонематического восприятия у детей старшего дошкольного возраста в основном находится на среднем и низком  уровне. Это свидетельствует о том, что есть  необходимость в проведении работы, способствующей развитию фонематического восприятия у детей старшего дошкольного возраста с задержкой психического развития.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finity">
  <a:themeElements>
    <a:clrScheme name="Другая 5">
      <a:dk1>
        <a:srgbClr val="00FF00"/>
      </a:dk1>
      <a:lt1>
        <a:srgbClr val="00B0F0"/>
      </a:lt1>
      <a:dk2>
        <a:srgbClr val="92D050"/>
      </a:dk2>
      <a:lt2>
        <a:srgbClr val="FFFF00"/>
      </a:lt2>
      <a:accent1>
        <a:srgbClr val="12EE1C"/>
      </a:accent1>
      <a:accent2>
        <a:srgbClr val="12EE1C"/>
      </a:accent2>
      <a:accent3>
        <a:srgbClr val="FFFF00"/>
      </a:accent3>
      <a:accent4>
        <a:srgbClr val="FFFF00"/>
      </a:accent4>
      <a:accent5>
        <a:srgbClr val="66FF33"/>
      </a:accent5>
      <a:accent6>
        <a:srgbClr val="CCFF99"/>
      </a:accent6>
      <a:hlink>
        <a:srgbClr val="FFFF00"/>
      </a:hlink>
      <a:folHlink>
        <a:srgbClr val="66FF33"/>
      </a:folHlink>
    </a:clrScheme>
    <a:fontScheme name="Infinity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Infinity">
      <a:fillStyleLst>
        <a:solidFill>
          <a:schemeClr val="phClr">
            <a:shade val="95000"/>
            <a:satMod val="115000"/>
          </a:schemeClr>
        </a:solidFill>
        <a:gradFill rotWithShape="1">
          <a:gsLst>
            <a:gs pos="0">
              <a:schemeClr val="phClr">
                <a:tint val="90000"/>
                <a:alpha val="50000"/>
                <a:satMod val="150000"/>
              </a:schemeClr>
            </a:gs>
            <a:gs pos="35000">
              <a:schemeClr val="phClr">
                <a:tint val="100000"/>
                <a:alpha val="80000"/>
                <a:satMod val="130000"/>
              </a:schemeClr>
            </a:gs>
            <a:gs pos="100000">
              <a:schemeClr val="phClr">
                <a:tint val="100000"/>
                <a:shade val="90000"/>
                <a:alpha val="95000"/>
                <a:satMod val="11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51000"/>
                <a:alpha val="90000"/>
                <a:satMod val="130000"/>
              </a:schemeClr>
            </a:gs>
            <a:gs pos="50000">
              <a:schemeClr val="phClr">
                <a:shade val="93000"/>
                <a:alpha val="70000"/>
                <a:satMod val="130000"/>
              </a:schemeClr>
            </a:gs>
            <a:gs pos="75000">
              <a:schemeClr val="phClr">
                <a:shade val="94000"/>
                <a:alpha val="50000"/>
                <a:satMod val="135000"/>
              </a:schemeClr>
            </a:gs>
            <a:gs pos="100000">
              <a:schemeClr val="phClr">
                <a:shade val="94000"/>
                <a:alpha val="50000"/>
                <a:satMod val="135000"/>
              </a:schemeClr>
            </a:gs>
          </a:gsLst>
          <a:lin ang="0" scaled="0"/>
        </a:gradFill>
      </a:fillStyleLst>
      <a:lnStyleLst>
        <a:ln w="19050" cap="flat" cmpd="sng" algn="ctr">
          <a:solidFill>
            <a:schemeClr val="phClr">
              <a:shade val="95000"/>
            </a:schemeClr>
          </a:solidFill>
          <a:prstDash val="solid"/>
        </a:ln>
        <a:ln w="31750" cap="flat" cmpd="sng" algn="ctr">
          <a:solidFill>
            <a:schemeClr val="phClr">
              <a:shade val="95000"/>
              <a:satMod val="110000"/>
            </a:schemeClr>
          </a:solidFill>
          <a:prstDash val="solid"/>
        </a:ln>
        <a:ln w="57150" cap="flat" cmpd="dbl" algn="ctr">
          <a:solidFill>
            <a:schemeClr val="phClr">
              <a:shade val="95000"/>
              <a:satMod val="130000"/>
            </a:schemeClr>
          </a:solidFill>
          <a:prstDash val="solid"/>
        </a:ln>
      </a:lnStyleLst>
      <a:effectStyleLst>
        <a:effectStyle>
          <a:effectLst>
            <a:outerShdw blurRad="63500" dist="25400" dir="5400000" sx="101000" sy="101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dir="5400000" sx="101000" sy="101000" algn="ctr" rotWithShape="0">
              <a:srgbClr val="000000">
                <a:alpha val="50000"/>
              </a:srgbClr>
            </a:outerShdw>
            <a:reflection blurRad="12700" stA="26000" endPos="15000" dist="19050" dir="5400000" sy="-100000" rotWithShape="0"/>
          </a:effectLst>
        </a:effectStyle>
        <a:effectStyle>
          <a:effectLst>
            <a:innerShdw blurRad="101600" dist="12700">
              <a:srgbClr val="000000">
                <a:alpha val="35000"/>
              </a:srgbClr>
            </a:innerShdw>
            <a:reflection blurRad="12700" stA="26000" endPos="25000" dist="1905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>
            <a:bevelT w="381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250000"/>
              </a:schemeClr>
            </a:gs>
            <a:gs pos="40000">
              <a:schemeClr val="phClr">
                <a:tint val="90000"/>
                <a:shade val="80000"/>
                <a:satMod val="200000"/>
              </a:schemeClr>
            </a:gs>
            <a:gs pos="100000">
              <a:schemeClr val="phClr">
                <a:shade val="20000"/>
                <a:satMod val="17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Infinity</Template>
  <TotalTime>133</TotalTime>
  <Words>1619</Words>
  <Application>Microsoft Office PowerPoint</Application>
  <PresentationFormat>Экран (4:3)</PresentationFormat>
  <Paragraphs>105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Infinity</vt:lpstr>
      <vt:lpstr>Диаграмма</vt:lpstr>
      <vt:lpstr>Развитие фонематического восприятия у детей старшего дошкольного возраста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фонематического восприятия у детей старшего дошкольного возраста  с задержкой психического развития</dc:title>
  <dc:creator>Ольга</dc:creator>
  <cp:lastModifiedBy>Ольга</cp:lastModifiedBy>
  <cp:revision>14</cp:revision>
  <dcterms:created xsi:type="dcterms:W3CDTF">2014-12-01T11:59:54Z</dcterms:created>
  <dcterms:modified xsi:type="dcterms:W3CDTF">2014-12-17T06:59:43Z</dcterms:modified>
</cp:coreProperties>
</file>