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7" r:id="rId4"/>
    <p:sldId id="260" r:id="rId5"/>
    <p:sldId id="261" r:id="rId6"/>
    <p:sldId id="264" r:id="rId7"/>
    <p:sldId id="262" r:id="rId8"/>
    <p:sldId id="263" r:id="rId9"/>
    <p:sldId id="265" r:id="rId10"/>
    <p:sldId id="266" r:id="rId11"/>
    <p:sldId id="267" r:id="rId12"/>
    <p:sldId id="268" r:id="rId13"/>
    <p:sldId id="269" r:id="rId14"/>
    <p:sldId id="270" r:id="rId15"/>
    <p:sldId id="275" r:id="rId16"/>
    <p:sldId id="272" r:id="rId17"/>
    <p:sldId id="274" r:id="rId18"/>
    <p:sldId id="273" r:id="rId19"/>
    <p:sldId id="27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12.11.2014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12.11.2014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12.11.2014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12.11.2014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12.11.2014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12.11.2014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12.11.2014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12.11.2014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12.11.2014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dirty="0" smtClean="0">
                <a:latin typeface="Cambria" pitchFamily="18" charset="0"/>
              </a:rPr>
              <a:t>Домашние  животные</a:t>
            </a:r>
            <a:endParaRPr lang="ru-RU" sz="4800" dirty="0">
              <a:latin typeface="Cambria" pitchFamily="18" charset="0"/>
            </a:endParaRPr>
          </a:p>
        </p:txBody>
      </p:sp>
      <p:pic>
        <p:nvPicPr>
          <p:cNvPr id="2050" name="Picture 2" descr="C:\Users\Алла\Desktop\Птицы\2129.jpg"/>
          <p:cNvPicPr>
            <a:picLocks noGrp="1" noChangeAspect="1" noChangeArrowheads="1"/>
          </p:cNvPicPr>
          <p:nvPr>
            <p:ph idx="1"/>
          </p:nvPr>
        </p:nvPicPr>
        <p:blipFill>
          <a:blip r:embed="rId2"/>
          <a:srcRect/>
          <a:stretch>
            <a:fillRect/>
          </a:stretch>
        </p:blipFill>
        <p:spPr bwMode="auto">
          <a:xfrm>
            <a:off x="500034" y="1428736"/>
            <a:ext cx="8072494" cy="485778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latin typeface="Cambria" pitchFamily="18" charset="0"/>
              </a:rPr>
              <a:t>селезень</a:t>
            </a:r>
            <a:endParaRPr lang="ru-RU" sz="4400" dirty="0">
              <a:latin typeface="Cambria" pitchFamily="18" charset="0"/>
            </a:endParaRPr>
          </a:p>
        </p:txBody>
      </p:sp>
      <p:sp>
        <p:nvSpPr>
          <p:cNvPr id="4" name="Содержимое 3"/>
          <p:cNvSpPr>
            <a:spLocks noGrp="1"/>
          </p:cNvSpPr>
          <p:nvPr>
            <p:ph sz="half" idx="2"/>
          </p:nvPr>
        </p:nvSpPr>
        <p:spPr>
          <a:xfrm>
            <a:off x="6357950" y="1600200"/>
            <a:ext cx="2633650" cy="4724400"/>
          </a:xfrm>
        </p:spPr>
        <p:txBody>
          <a:bodyPr>
            <a:normAutofit fontScale="92500" lnSpcReduction="20000"/>
          </a:bodyPr>
          <a:lstStyle/>
          <a:p>
            <a:r>
              <a:rPr lang="ru-RU" sz="1800" dirty="0" smtClean="0">
                <a:latin typeface="Cambria" pitchFamily="18" charset="0"/>
              </a:rPr>
              <a:t>Водоплавающая птица. Туловище покрыто перьями с кремово-коричневым оттенком, серое различных оттенков. Круглая голова зеленого цвета с желтым клювом, слегка вогнутым. Имеют толстую, средней длины шею. Пальцы ног соединены плавательной перепонкой. Живут рядом с людьми. Питаются зерном, сочными кормами, минеральными веществами.</a:t>
            </a:r>
            <a:endParaRPr lang="ru-RU" sz="1800" dirty="0">
              <a:latin typeface="Cambria" pitchFamily="18" charset="0"/>
            </a:endParaRPr>
          </a:p>
        </p:txBody>
      </p:sp>
      <p:pic>
        <p:nvPicPr>
          <p:cNvPr id="9218" name="Picture 2" descr="C:\Users\Алла\Desktop\Птицы\7107011cf104.jpg"/>
          <p:cNvPicPr>
            <a:picLocks noGrp="1" noChangeAspect="1" noChangeArrowheads="1"/>
          </p:cNvPicPr>
          <p:nvPr>
            <p:ph sz="half" idx="1"/>
          </p:nvPr>
        </p:nvPicPr>
        <p:blipFill>
          <a:blip r:embed="rId2"/>
          <a:srcRect/>
          <a:stretch>
            <a:fillRect/>
          </a:stretch>
        </p:blipFill>
        <p:spPr bwMode="auto">
          <a:xfrm>
            <a:off x="304800" y="1571612"/>
            <a:ext cx="5767398" cy="485778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latin typeface="Cambria" pitchFamily="18" charset="0"/>
              </a:rPr>
              <a:t>утка</a:t>
            </a:r>
            <a:endParaRPr lang="ru-RU" sz="4400" dirty="0">
              <a:latin typeface="Cambria" pitchFamily="18" charset="0"/>
            </a:endParaRPr>
          </a:p>
        </p:txBody>
      </p:sp>
      <p:sp>
        <p:nvSpPr>
          <p:cNvPr id="4" name="Содержимое 3"/>
          <p:cNvSpPr>
            <a:spLocks noGrp="1"/>
          </p:cNvSpPr>
          <p:nvPr>
            <p:ph sz="half" idx="2"/>
          </p:nvPr>
        </p:nvSpPr>
        <p:spPr>
          <a:xfrm>
            <a:off x="6357950" y="1357298"/>
            <a:ext cx="2633650" cy="4967302"/>
          </a:xfrm>
        </p:spPr>
        <p:txBody>
          <a:bodyPr>
            <a:normAutofit fontScale="92500" lnSpcReduction="10000"/>
          </a:bodyPr>
          <a:lstStyle/>
          <a:p>
            <a:r>
              <a:rPr lang="ru-RU" sz="1800" dirty="0" smtClean="0">
                <a:latin typeface="Cambria" pitchFamily="18" charset="0"/>
              </a:rPr>
              <a:t>Водоплавающая птица. Имеет оперение серо-коричневого оттенка. Клюв серого цвета, слегка вогнутый. Пальцы ног соединены плавательной перепонкой. Живут рядом с людьми. Весной и осенью происходит смена перьев. Питается семенами и луковицами водных растений, насекомых, моллюсков и мелких раков, зерном.</a:t>
            </a:r>
            <a:endParaRPr lang="ru-RU" sz="1800" dirty="0">
              <a:latin typeface="Cambria" pitchFamily="18" charset="0"/>
            </a:endParaRPr>
          </a:p>
        </p:txBody>
      </p:sp>
      <p:pic>
        <p:nvPicPr>
          <p:cNvPr id="10242" name="Picture 2" descr="C:\Users\Алла\Desktop\Птицы\1374040774-586.jpg"/>
          <p:cNvPicPr>
            <a:picLocks noGrp="1" noChangeAspect="1" noChangeArrowheads="1"/>
          </p:cNvPicPr>
          <p:nvPr>
            <p:ph sz="half" idx="1"/>
          </p:nvPr>
        </p:nvPicPr>
        <p:blipFill>
          <a:blip r:embed="rId2"/>
          <a:srcRect/>
          <a:stretch>
            <a:fillRect/>
          </a:stretch>
        </p:blipFill>
        <p:spPr bwMode="auto">
          <a:xfrm>
            <a:off x="304800" y="1357298"/>
            <a:ext cx="5838836" cy="500066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latin typeface="Cambria" pitchFamily="18" charset="0"/>
              </a:rPr>
              <a:t>утята</a:t>
            </a:r>
            <a:endParaRPr lang="ru-RU" sz="4400" dirty="0">
              <a:latin typeface="Cambria" pitchFamily="18" charset="0"/>
            </a:endParaRPr>
          </a:p>
        </p:txBody>
      </p:sp>
      <p:sp>
        <p:nvSpPr>
          <p:cNvPr id="4" name="Содержимое 3"/>
          <p:cNvSpPr>
            <a:spLocks noGrp="1"/>
          </p:cNvSpPr>
          <p:nvPr>
            <p:ph sz="half" idx="2"/>
          </p:nvPr>
        </p:nvSpPr>
        <p:spPr>
          <a:xfrm>
            <a:off x="6500826" y="1357298"/>
            <a:ext cx="2490774" cy="4967302"/>
          </a:xfrm>
        </p:spPr>
        <p:txBody>
          <a:bodyPr>
            <a:normAutofit/>
          </a:bodyPr>
          <a:lstStyle/>
          <a:p>
            <a:r>
              <a:rPr lang="ru-RU" sz="1800" dirty="0" smtClean="0">
                <a:latin typeface="Cambria" pitchFamily="18" charset="0"/>
              </a:rPr>
              <a:t>Тело утят покрыто нежным пухом желтого цвета. Утята отличаются быстрым ростом. Выпускают в водоем лишь с 15- дневного возраста. Едят любое зерно, ячменную или овсяную муку, червячков, обязательно свежая вода.</a:t>
            </a:r>
            <a:endParaRPr lang="ru-RU" sz="1800" dirty="0">
              <a:latin typeface="Cambria" pitchFamily="18" charset="0"/>
            </a:endParaRPr>
          </a:p>
        </p:txBody>
      </p:sp>
      <p:pic>
        <p:nvPicPr>
          <p:cNvPr id="11266" name="Picture 2" descr="C:\Users\Алла\Desktop\Птицы\CitySmile.ORG_desktop-wallpapers-295-4.jpg"/>
          <p:cNvPicPr>
            <a:picLocks noGrp="1" noChangeAspect="1" noChangeArrowheads="1"/>
          </p:cNvPicPr>
          <p:nvPr>
            <p:ph sz="half" idx="1"/>
          </p:nvPr>
        </p:nvPicPr>
        <p:blipFill>
          <a:blip r:embed="rId2"/>
          <a:srcRect/>
          <a:stretch>
            <a:fillRect/>
          </a:stretch>
        </p:blipFill>
        <p:spPr bwMode="auto">
          <a:xfrm>
            <a:off x="304800" y="1500174"/>
            <a:ext cx="5910274" cy="492922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latin typeface="Cambria" pitchFamily="18" charset="0"/>
              </a:rPr>
              <a:t>индюк</a:t>
            </a:r>
            <a:endParaRPr lang="ru-RU" sz="4400" dirty="0">
              <a:latin typeface="Cambria" pitchFamily="18" charset="0"/>
            </a:endParaRPr>
          </a:p>
        </p:txBody>
      </p:sp>
      <p:sp>
        <p:nvSpPr>
          <p:cNvPr id="4" name="Содержимое 3"/>
          <p:cNvSpPr>
            <a:spLocks noGrp="1"/>
          </p:cNvSpPr>
          <p:nvPr>
            <p:ph sz="half" idx="2"/>
          </p:nvPr>
        </p:nvSpPr>
        <p:spPr>
          <a:xfrm>
            <a:off x="6286512" y="1285860"/>
            <a:ext cx="2705088" cy="5038740"/>
          </a:xfrm>
        </p:spPr>
        <p:txBody>
          <a:bodyPr>
            <a:normAutofit fontScale="92500" lnSpcReduction="10000"/>
          </a:bodyPr>
          <a:lstStyle/>
          <a:p>
            <a:r>
              <a:rPr lang="ru-RU" sz="1800" dirty="0" smtClean="0">
                <a:latin typeface="Cambria" pitchFamily="18" charset="0"/>
              </a:rPr>
              <a:t>Самая красивая и крупная птица. Со лба свешивается длинный мясистый нарост. Под шеей имеет кожистые придатки красного цвета. Большой, круглый, пестрый хвост и широкие закругленные крылья. На ногах есть шпоры. Живет вблизи людей, хотя очень пуглив и боится приближения человека. Едят пшеницу и овес, заготовленные с лета веники из клевера, люцерны, крапивы.</a:t>
            </a:r>
            <a:endParaRPr lang="ru-RU" sz="1800" dirty="0">
              <a:latin typeface="Cambria" pitchFamily="18" charset="0"/>
            </a:endParaRPr>
          </a:p>
        </p:txBody>
      </p:sp>
      <p:pic>
        <p:nvPicPr>
          <p:cNvPr id="12290" name="Picture 2" descr="C:\Users\Алла\Desktop\Птицы\ph33889_wb1.jpg"/>
          <p:cNvPicPr>
            <a:picLocks noGrp="1" noChangeAspect="1" noChangeArrowheads="1"/>
          </p:cNvPicPr>
          <p:nvPr>
            <p:ph sz="half" idx="1"/>
          </p:nvPr>
        </p:nvPicPr>
        <p:blipFill>
          <a:blip r:embed="rId2"/>
          <a:srcRect/>
          <a:stretch>
            <a:fillRect/>
          </a:stretch>
        </p:blipFill>
        <p:spPr bwMode="auto">
          <a:xfrm>
            <a:off x="304800" y="1500174"/>
            <a:ext cx="5838836" cy="492922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latin typeface="Cambria" pitchFamily="18" charset="0"/>
              </a:rPr>
              <a:t>индюшка</a:t>
            </a:r>
            <a:endParaRPr lang="ru-RU" sz="4400" dirty="0">
              <a:latin typeface="Cambria" pitchFamily="18" charset="0"/>
            </a:endParaRPr>
          </a:p>
        </p:txBody>
      </p:sp>
      <p:sp>
        <p:nvSpPr>
          <p:cNvPr id="4" name="Содержимое 3"/>
          <p:cNvSpPr>
            <a:spLocks noGrp="1"/>
          </p:cNvSpPr>
          <p:nvPr>
            <p:ph sz="half" idx="2"/>
          </p:nvPr>
        </p:nvSpPr>
        <p:spPr>
          <a:xfrm>
            <a:off x="6286512" y="1357298"/>
            <a:ext cx="2705088" cy="4967302"/>
          </a:xfrm>
        </p:spPr>
        <p:txBody>
          <a:bodyPr>
            <a:normAutofit fontScale="92500" lnSpcReduction="10000"/>
          </a:bodyPr>
          <a:lstStyle/>
          <a:p>
            <a:r>
              <a:rPr lang="ru-RU" sz="1800" dirty="0" smtClean="0">
                <a:latin typeface="Cambria" pitchFamily="18" charset="0"/>
              </a:rPr>
              <a:t>Важная, степенная птица. Тело покрыто широкими глянцевыми перьями разных оттенков. Голова покрыта красными мясистыми бородавками. Клюв длинный и сильный, изогнут, свешивается красного цвета нарост. Крылья длинные и широкие. Хвост длинный, немного опущен вниз. Живут рядом с людьми. Едят крупу, зерна, траву, насекомых.</a:t>
            </a:r>
            <a:endParaRPr lang="ru-RU" sz="1800" dirty="0">
              <a:latin typeface="Cambria" pitchFamily="18" charset="0"/>
            </a:endParaRPr>
          </a:p>
        </p:txBody>
      </p:sp>
      <p:pic>
        <p:nvPicPr>
          <p:cNvPr id="13314" name="Picture 2" descr="C:\Users\Алла\Desktop\Птицы\slide0007_image012.jpg"/>
          <p:cNvPicPr>
            <a:picLocks noGrp="1" noChangeAspect="1" noChangeArrowheads="1"/>
          </p:cNvPicPr>
          <p:nvPr>
            <p:ph sz="half" idx="1"/>
          </p:nvPr>
        </p:nvPicPr>
        <p:blipFill>
          <a:blip r:embed="rId2"/>
          <a:srcRect/>
          <a:stretch>
            <a:fillRect/>
          </a:stretch>
        </p:blipFill>
        <p:spPr bwMode="auto">
          <a:xfrm>
            <a:off x="285720" y="1428736"/>
            <a:ext cx="5857916" cy="500066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latin typeface="Cambria" pitchFamily="18" charset="0"/>
              </a:rPr>
              <a:t>индюшата</a:t>
            </a:r>
            <a:endParaRPr lang="ru-RU" sz="4400" dirty="0">
              <a:latin typeface="Cambria" pitchFamily="18" charset="0"/>
            </a:endParaRPr>
          </a:p>
        </p:txBody>
      </p:sp>
      <p:sp>
        <p:nvSpPr>
          <p:cNvPr id="4" name="Содержимое 3"/>
          <p:cNvSpPr>
            <a:spLocks noGrp="1"/>
          </p:cNvSpPr>
          <p:nvPr>
            <p:ph sz="half" idx="2"/>
          </p:nvPr>
        </p:nvSpPr>
        <p:spPr>
          <a:xfrm>
            <a:off x="6572264" y="1357298"/>
            <a:ext cx="2276460" cy="4967302"/>
          </a:xfrm>
        </p:spPr>
        <p:txBody>
          <a:bodyPr>
            <a:normAutofit fontScale="92500" lnSpcReduction="20000"/>
          </a:bodyPr>
          <a:lstStyle/>
          <a:p>
            <a:r>
              <a:rPr lang="ru-RU" sz="1800" dirty="0" smtClean="0">
                <a:latin typeface="Cambria" pitchFamily="18" charset="0"/>
              </a:rPr>
              <a:t>В первые сутки жизни отсутствует перьевой покров. Поэтому детки находятся в очень теплом помещении. Самое нежное место – лапки. Малыши имеют слабое зрение. Едят мелкорубленую сочную зелень, насекомых, кукурузную крупу, вареный желток, тертую морковь, резаный зеленый лук. </a:t>
            </a:r>
            <a:endParaRPr lang="ru-RU" sz="1800" dirty="0">
              <a:latin typeface="Cambria" pitchFamily="18" charset="0"/>
            </a:endParaRPr>
          </a:p>
        </p:txBody>
      </p:sp>
      <p:pic>
        <p:nvPicPr>
          <p:cNvPr id="18434" name="Picture 2" descr="C:\Users\Алла\Desktop\Птицы\DSC00914.JPG"/>
          <p:cNvPicPr>
            <a:picLocks noGrp="1" noChangeAspect="1" noChangeArrowheads="1"/>
          </p:cNvPicPr>
          <p:nvPr>
            <p:ph sz="half" idx="1"/>
          </p:nvPr>
        </p:nvPicPr>
        <p:blipFill>
          <a:blip r:embed="rId2" cstate="print"/>
          <a:srcRect/>
          <a:stretch>
            <a:fillRect/>
          </a:stretch>
        </p:blipFill>
        <p:spPr bwMode="auto">
          <a:xfrm>
            <a:off x="357158" y="1357298"/>
            <a:ext cx="5857916" cy="52864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latin typeface="Cambria" pitchFamily="18" charset="0"/>
              </a:rPr>
              <a:t>Птичий двор</a:t>
            </a:r>
            <a:endParaRPr lang="ru-RU" sz="4400" dirty="0">
              <a:latin typeface="Cambria" pitchFamily="18" charset="0"/>
            </a:endParaRPr>
          </a:p>
        </p:txBody>
      </p:sp>
      <p:pic>
        <p:nvPicPr>
          <p:cNvPr id="15362" name="Picture 2" descr="C:\Users\Алла\Desktop\Птицы\1109-11-1.JPG"/>
          <p:cNvPicPr>
            <a:picLocks noGrp="1" noChangeAspect="1" noChangeArrowheads="1"/>
          </p:cNvPicPr>
          <p:nvPr>
            <p:ph idx="1"/>
          </p:nvPr>
        </p:nvPicPr>
        <p:blipFill>
          <a:blip r:embed="rId2"/>
          <a:srcRect/>
          <a:stretch>
            <a:fillRect/>
          </a:stretch>
        </p:blipFill>
        <p:spPr bwMode="auto">
          <a:xfrm>
            <a:off x="642910" y="1500174"/>
            <a:ext cx="7858180" cy="485778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Алла\Desktop\Птицы\87069378_large_1318887977_013.jpg"/>
          <p:cNvPicPr>
            <a:picLocks noGrp="1" noChangeAspect="1" noChangeArrowheads="1"/>
          </p:cNvPicPr>
          <p:nvPr>
            <p:ph idx="1"/>
          </p:nvPr>
        </p:nvPicPr>
        <p:blipFill>
          <a:blip r:embed="rId2"/>
          <a:srcRect/>
          <a:stretch>
            <a:fillRect/>
          </a:stretch>
        </p:blipFill>
        <p:spPr bwMode="auto">
          <a:xfrm>
            <a:off x="857224" y="714356"/>
            <a:ext cx="7572428" cy="55007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Алла\Desktop\Птицы\7463_1.jpg"/>
          <p:cNvPicPr>
            <a:picLocks noGrp="1" noChangeAspect="1" noChangeArrowheads="1"/>
          </p:cNvPicPr>
          <p:nvPr>
            <p:ph idx="1"/>
          </p:nvPr>
        </p:nvPicPr>
        <p:blipFill>
          <a:blip r:embed="rId2"/>
          <a:srcRect/>
          <a:stretch>
            <a:fillRect/>
          </a:stretch>
        </p:blipFill>
        <p:spPr bwMode="auto">
          <a:xfrm>
            <a:off x="642910" y="571481"/>
            <a:ext cx="8001055" cy="578647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Алла\Desktop\Птицы\2b072a05c399.jpg"/>
          <p:cNvPicPr>
            <a:picLocks noGrp="1" noChangeAspect="1" noChangeArrowheads="1"/>
          </p:cNvPicPr>
          <p:nvPr>
            <p:ph idx="1"/>
          </p:nvPr>
        </p:nvPicPr>
        <p:blipFill>
          <a:blip r:embed="rId2"/>
          <a:srcRect/>
          <a:stretch>
            <a:fillRect/>
          </a:stretch>
        </p:blipFill>
        <p:spPr bwMode="auto">
          <a:xfrm>
            <a:off x="714348" y="714356"/>
            <a:ext cx="7786742" cy="536576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2143117"/>
            <a:ext cx="8458200" cy="3932670"/>
          </a:xfrm>
        </p:spPr>
        <p:txBody>
          <a:bodyPr>
            <a:normAutofit/>
          </a:bodyPr>
          <a:lstStyle/>
          <a:p>
            <a:pPr algn="ctr"/>
            <a:r>
              <a:rPr lang="ru-RU" sz="5400" dirty="0" smtClean="0">
                <a:solidFill>
                  <a:srgbClr val="002060"/>
                </a:solidFill>
                <a:latin typeface="Cambria" pitchFamily="18" charset="0"/>
              </a:rPr>
              <a:t>«Домашние птицы»</a:t>
            </a:r>
            <a:br>
              <a:rPr lang="ru-RU" sz="5400" dirty="0" smtClean="0">
                <a:solidFill>
                  <a:srgbClr val="002060"/>
                </a:solidFill>
                <a:latin typeface="Cambria" pitchFamily="18" charset="0"/>
              </a:rPr>
            </a:br>
            <a:r>
              <a:rPr lang="ru-RU" sz="4800" dirty="0" smtClean="0">
                <a:latin typeface="Cambria" pitchFamily="18" charset="0"/>
              </a:rPr>
              <a:t/>
            </a:r>
            <a:br>
              <a:rPr lang="ru-RU" sz="4800" dirty="0" smtClean="0">
                <a:latin typeface="Cambria" pitchFamily="18" charset="0"/>
              </a:rPr>
            </a:br>
            <a:r>
              <a:rPr lang="ru-RU" sz="3200" dirty="0" smtClean="0">
                <a:latin typeface="Cambria" pitchFamily="18" charset="0"/>
              </a:rPr>
              <a:t>Подготовили: </a:t>
            </a:r>
            <a:r>
              <a:rPr lang="ru-RU" sz="3200" dirty="0" err="1" smtClean="0">
                <a:latin typeface="Cambria" pitchFamily="18" charset="0"/>
              </a:rPr>
              <a:t>Корчевая</a:t>
            </a:r>
            <a:r>
              <a:rPr lang="ru-RU" sz="3200" dirty="0" smtClean="0">
                <a:latin typeface="Cambria" pitchFamily="18" charset="0"/>
              </a:rPr>
              <a:t> А.Х.</a:t>
            </a:r>
            <a:br>
              <a:rPr lang="ru-RU" sz="3200" dirty="0" smtClean="0">
                <a:latin typeface="Cambria" pitchFamily="18" charset="0"/>
              </a:rPr>
            </a:br>
            <a:r>
              <a:rPr lang="ru-RU" sz="3200" dirty="0" smtClean="0">
                <a:latin typeface="Cambria" pitchFamily="18" charset="0"/>
              </a:rPr>
              <a:t>                                  Новикова В.Б.</a:t>
            </a:r>
            <a:br>
              <a:rPr lang="ru-RU" sz="3200" dirty="0" smtClean="0">
                <a:latin typeface="Cambria" pitchFamily="18" charset="0"/>
              </a:rPr>
            </a:br>
            <a:r>
              <a:rPr lang="ru-RU" sz="3200" dirty="0" smtClean="0">
                <a:latin typeface="Cambria" pitchFamily="18" charset="0"/>
              </a:rPr>
              <a:t>                                  </a:t>
            </a:r>
            <a:br>
              <a:rPr lang="ru-RU" sz="3200" dirty="0" smtClean="0">
                <a:latin typeface="Cambria" pitchFamily="18" charset="0"/>
              </a:rPr>
            </a:br>
            <a:r>
              <a:rPr lang="ru-RU" sz="3200" dirty="0" smtClean="0">
                <a:latin typeface="Cambria" pitchFamily="18" charset="0"/>
              </a:rPr>
              <a:t>                            Группа №7</a:t>
            </a:r>
            <a:endParaRPr lang="ru-RU" sz="4800" dirty="0">
              <a:latin typeface="Cambria" pitchFamily="18" charset="0"/>
            </a:endParaRPr>
          </a:p>
        </p:txBody>
      </p:sp>
      <p:sp>
        <p:nvSpPr>
          <p:cNvPr id="3" name="Подзаголовок 2"/>
          <p:cNvSpPr>
            <a:spLocks noGrp="1"/>
          </p:cNvSpPr>
          <p:nvPr>
            <p:ph type="subTitle" idx="1"/>
          </p:nvPr>
        </p:nvSpPr>
        <p:spPr>
          <a:xfrm>
            <a:off x="381000" y="428604"/>
            <a:ext cx="8458200" cy="1000132"/>
          </a:xfrm>
        </p:spPr>
        <p:txBody>
          <a:bodyPr>
            <a:noAutofit/>
          </a:bodyPr>
          <a:lstStyle/>
          <a:p>
            <a:pPr algn="ctr"/>
            <a:r>
              <a:rPr lang="ru-RU" sz="2800" dirty="0" smtClean="0">
                <a:solidFill>
                  <a:srgbClr val="C00000"/>
                </a:solidFill>
                <a:latin typeface="Cambria" pitchFamily="18" charset="0"/>
              </a:rPr>
              <a:t>ГБОУ СОШ№ 364 г. МОСКВЫ</a:t>
            </a:r>
          </a:p>
          <a:p>
            <a:pPr algn="ctr"/>
            <a:r>
              <a:rPr lang="ru-RU" sz="2800" dirty="0" smtClean="0">
                <a:solidFill>
                  <a:srgbClr val="C00000"/>
                </a:solidFill>
                <a:latin typeface="Cambria" pitchFamily="18" charset="0"/>
              </a:rPr>
              <a:t>(дошкольное отделение № 1205)</a:t>
            </a:r>
            <a:endParaRPr lang="ru-RU" sz="2800" dirty="0">
              <a:solidFill>
                <a:srgbClr val="C00000"/>
              </a:solidFill>
              <a:latin typeface="Cambri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714356"/>
            <a:ext cx="8686800" cy="5365769"/>
          </a:xfrm>
        </p:spPr>
        <p:txBody>
          <a:bodyPr>
            <a:noAutofit/>
          </a:bodyPr>
          <a:lstStyle/>
          <a:p>
            <a:r>
              <a:rPr lang="ru-RU" sz="2400" b="1" i="1" dirty="0" smtClean="0">
                <a:latin typeface="Cambria" pitchFamily="18" charset="0"/>
              </a:rPr>
              <a:t>Цель</a:t>
            </a:r>
            <a:r>
              <a:rPr lang="ru-RU" sz="2400" dirty="0" smtClean="0">
                <a:latin typeface="Cambria" pitchFamily="18" charset="0"/>
              </a:rPr>
              <a:t>:  закрепление представлений детей о птицах Москвы и Подмосковья, их образе жизни и поведения, о связи с окружающей средой, роли человека в жизни птиц.</a:t>
            </a:r>
          </a:p>
          <a:p>
            <a:endParaRPr lang="ru-RU" sz="2400" dirty="0" smtClean="0">
              <a:latin typeface="Cambria" pitchFamily="18" charset="0"/>
            </a:endParaRPr>
          </a:p>
          <a:p>
            <a:r>
              <a:rPr lang="ru-RU" sz="2400" b="1" i="1" dirty="0" smtClean="0">
                <a:latin typeface="Cambria" pitchFamily="18" charset="0"/>
              </a:rPr>
              <a:t>Задача</a:t>
            </a:r>
            <a:r>
              <a:rPr lang="ru-RU" sz="2400" dirty="0" smtClean="0">
                <a:latin typeface="Cambria" pitchFamily="18" charset="0"/>
              </a:rPr>
              <a:t>: обобщить представления детей о видах домашних птиц; сформировать понятие «домашняя птица»; учить устанавливать существенные признаки для обобщения: живут рядом с человеком, приносят пользу, человек о них заботится; учить различать голоса птиц.</a:t>
            </a:r>
          </a:p>
          <a:p>
            <a:endParaRPr lang="ru-RU" sz="2400" dirty="0" smtClean="0">
              <a:latin typeface="Cambria" pitchFamily="18" charset="0"/>
            </a:endParaRPr>
          </a:p>
          <a:p>
            <a:r>
              <a:rPr lang="ru-RU" sz="2400" b="1" i="1" dirty="0" smtClean="0">
                <a:latin typeface="Cambria" pitchFamily="18" charset="0"/>
              </a:rPr>
              <a:t>Планируемый результат</a:t>
            </a:r>
            <a:r>
              <a:rPr lang="ru-RU" sz="2400" dirty="0" smtClean="0">
                <a:latin typeface="Cambria" pitchFamily="18" charset="0"/>
              </a:rPr>
              <a:t>: может поддерживать беседу о птицах; активно и доброжелательно взаимодействует с педагогом и сверстниками в решении игровых и познавательных задач.</a:t>
            </a:r>
            <a:endParaRPr lang="ru-RU" sz="2400" dirty="0">
              <a:latin typeface="Cambr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latin typeface="Cambria" pitchFamily="18" charset="0"/>
              </a:rPr>
              <a:t>Петух</a:t>
            </a:r>
            <a:endParaRPr lang="ru-RU" sz="4400" dirty="0">
              <a:latin typeface="Cambria" pitchFamily="18" charset="0"/>
            </a:endParaRPr>
          </a:p>
        </p:txBody>
      </p:sp>
      <p:sp>
        <p:nvSpPr>
          <p:cNvPr id="4" name="Содержимое 3"/>
          <p:cNvSpPr>
            <a:spLocks noGrp="1"/>
          </p:cNvSpPr>
          <p:nvPr>
            <p:ph sz="half" idx="2"/>
          </p:nvPr>
        </p:nvSpPr>
        <p:spPr>
          <a:xfrm>
            <a:off x="6286512" y="1600200"/>
            <a:ext cx="2705088" cy="4724400"/>
          </a:xfrm>
        </p:spPr>
        <p:txBody>
          <a:bodyPr>
            <a:noAutofit/>
          </a:bodyPr>
          <a:lstStyle/>
          <a:p>
            <a:r>
              <a:rPr lang="ru-RU" sz="1800" dirty="0" smtClean="0">
                <a:latin typeface="Cambria" pitchFamily="18" charset="0"/>
              </a:rPr>
              <a:t>Перья всех цветов радуги, на голове гребешок. Окраска клюва желтая. В нижней части ног есть костные выступы – шпоры. Живут в курятниках или на птицефермах. Летом питается семенами, зернами, сочными частями растений, насекомыми. Зимой – кукурузой, ячменем и другими зернами.</a:t>
            </a:r>
            <a:endParaRPr lang="ru-RU" sz="1800" dirty="0">
              <a:latin typeface="Cambria" pitchFamily="18" charset="0"/>
            </a:endParaRPr>
          </a:p>
        </p:txBody>
      </p:sp>
      <p:pic>
        <p:nvPicPr>
          <p:cNvPr id="3074" name="Picture 2" descr="C:\Users\Алла\Desktop\Птицы\0010-015-Priruchenie-zhivotnykh.jpg"/>
          <p:cNvPicPr>
            <a:picLocks noGrp="1" noChangeAspect="1" noChangeArrowheads="1"/>
          </p:cNvPicPr>
          <p:nvPr>
            <p:ph sz="half" idx="1"/>
          </p:nvPr>
        </p:nvPicPr>
        <p:blipFill>
          <a:blip r:embed="rId2"/>
          <a:srcRect/>
          <a:stretch>
            <a:fillRect/>
          </a:stretch>
        </p:blipFill>
        <p:spPr bwMode="auto">
          <a:xfrm>
            <a:off x="285720" y="1643050"/>
            <a:ext cx="5786478" cy="464346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latin typeface="Cambria" pitchFamily="18" charset="0"/>
              </a:rPr>
              <a:t>курица</a:t>
            </a:r>
            <a:endParaRPr lang="ru-RU" sz="4400" dirty="0">
              <a:latin typeface="Cambria" pitchFamily="18" charset="0"/>
            </a:endParaRPr>
          </a:p>
        </p:txBody>
      </p:sp>
      <p:sp>
        <p:nvSpPr>
          <p:cNvPr id="4" name="Содержимое 3"/>
          <p:cNvSpPr>
            <a:spLocks noGrp="1"/>
          </p:cNvSpPr>
          <p:nvPr>
            <p:ph sz="half" idx="2"/>
          </p:nvPr>
        </p:nvSpPr>
        <p:spPr>
          <a:xfrm>
            <a:off x="6286512" y="1600200"/>
            <a:ext cx="2705088" cy="4724400"/>
          </a:xfrm>
        </p:spPr>
        <p:txBody>
          <a:bodyPr>
            <a:normAutofit lnSpcReduction="10000"/>
          </a:bodyPr>
          <a:lstStyle/>
          <a:p>
            <a:r>
              <a:rPr lang="ru-RU" sz="1800" dirty="0" smtClean="0">
                <a:latin typeface="Cambria" pitchFamily="18" charset="0"/>
              </a:rPr>
              <a:t>Цвет оперения разнообразный – от белого до черного. На голове гребень разной формы. Клюв слегка изогнут, желтого цвета. Живут в курятниках или на птицефермах. Основной корм – овес, ячмень, гречиха и просо. Летом – семена, зерна и сочные части растений, насекомые.</a:t>
            </a:r>
            <a:endParaRPr lang="ru-RU" sz="1800" dirty="0">
              <a:latin typeface="Cambria" pitchFamily="18" charset="0"/>
            </a:endParaRPr>
          </a:p>
        </p:txBody>
      </p:sp>
      <p:pic>
        <p:nvPicPr>
          <p:cNvPr id="4098" name="Picture 2" descr="C:\Users\Алла\Desktop\Птицы\166325_3_b.jpg"/>
          <p:cNvPicPr>
            <a:picLocks noGrp="1" noChangeAspect="1" noChangeArrowheads="1"/>
          </p:cNvPicPr>
          <p:nvPr>
            <p:ph sz="half" idx="1"/>
          </p:nvPr>
        </p:nvPicPr>
        <p:blipFill>
          <a:blip r:embed="rId2"/>
          <a:srcRect/>
          <a:stretch>
            <a:fillRect/>
          </a:stretch>
        </p:blipFill>
        <p:spPr bwMode="auto">
          <a:xfrm>
            <a:off x="304800" y="1500174"/>
            <a:ext cx="5695960" cy="485778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latin typeface="Cambria" pitchFamily="18" charset="0"/>
              </a:rPr>
              <a:t>цыплята</a:t>
            </a:r>
            <a:endParaRPr lang="ru-RU" sz="4400" dirty="0">
              <a:latin typeface="Cambria" pitchFamily="18" charset="0"/>
            </a:endParaRPr>
          </a:p>
        </p:txBody>
      </p:sp>
      <p:sp>
        <p:nvSpPr>
          <p:cNvPr id="4" name="Содержимое 3"/>
          <p:cNvSpPr>
            <a:spLocks noGrp="1"/>
          </p:cNvSpPr>
          <p:nvPr>
            <p:ph sz="half" idx="2"/>
          </p:nvPr>
        </p:nvSpPr>
        <p:spPr>
          <a:xfrm>
            <a:off x="6357950" y="1357298"/>
            <a:ext cx="2633650" cy="4967302"/>
          </a:xfrm>
        </p:spPr>
        <p:txBody>
          <a:bodyPr>
            <a:normAutofit/>
          </a:bodyPr>
          <a:lstStyle/>
          <a:p>
            <a:r>
              <a:rPr lang="ru-RU" sz="1800" dirty="0" smtClean="0">
                <a:latin typeface="Cambria" pitchFamily="18" charset="0"/>
              </a:rPr>
              <a:t>Появляются на свет хорошо опушенными, зрячими, способные ходить и склевывать корм. Корм разнообразен и питателен. Это круто сваренные и изрубленные яйца, пшенная, гречневая и рисовая каша. Обязательно присутствует свежая чистая вода.</a:t>
            </a:r>
            <a:endParaRPr lang="ru-RU" sz="1800" dirty="0">
              <a:latin typeface="Cambria" pitchFamily="18" charset="0"/>
            </a:endParaRPr>
          </a:p>
        </p:txBody>
      </p:sp>
      <p:pic>
        <p:nvPicPr>
          <p:cNvPr id="7170" name="Picture 2" descr="C:\Users\Алла\Desktop\Птицы\6689.jpg"/>
          <p:cNvPicPr>
            <a:picLocks noGrp="1" noChangeAspect="1" noChangeArrowheads="1"/>
          </p:cNvPicPr>
          <p:nvPr>
            <p:ph sz="half" idx="1"/>
          </p:nvPr>
        </p:nvPicPr>
        <p:blipFill>
          <a:blip r:embed="rId2"/>
          <a:srcRect/>
          <a:stretch>
            <a:fillRect/>
          </a:stretch>
        </p:blipFill>
        <p:spPr bwMode="auto">
          <a:xfrm>
            <a:off x="304800" y="1428736"/>
            <a:ext cx="5767398" cy="492922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latin typeface="Cambria" pitchFamily="18" charset="0"/>
              </a:rPr>
              <a:t>гусь</a:t>
            </a:r>
            <a:endParaRPr lang="ru-RU" sz="4400" dirty="0">
              <a:latin typeface="Cambria" pitchFamily="18" charset="0"/>
            </a:endParaRPr>
          </a:p>
        </p:txBody>
      </p:sp>
      <p:sp>
        <p:nvSpPr>
          <p:cNvPr id="4" name="Содержимое 3"/>
          <p:cNvSpPr>
            <a:spLocks noGrp="1"/>
          </p:cNvSpPr>
          <p:nvPr>
            <p:ph sz="half" idx="2"/>
          </p:nvPr>
        </p:nvSpPr>
        <p:spPr>
          <a:xfrm>
            <a:off x="6215074" y="1600200"/>
            <a:ext cx="2776526" cy="4724400"/>
          </a:xfrm>
        </p:spPr>
        <p:txBody>
          <a:bodyPr>
            <a:normAutofit fontScale="92500" lnSpcReduction="10000"/>
          </a:bodyPr>
          <a:lstStyle/>
          <a:p>
            <a:r>
              <a:rPr lang="ru-RU" sz="1800" dirty="0" smtClean="0">
                <a:latin typeface="Cambria" pitchFamily="18" charset="0"/>
              </a:rPr>
              <a:t>Водоплавающая птица, небольшого роста с серым оперением. Длинная шея и короткие ноги красного цвета. Клюв оранжево-красный, массивный, плотный. Пальцы ног соединены плавательной перепонкой. Ходят вразвалку. Живут вблизи водоемов, около людей. Гусь – птица травоядная, питается травой, любит овес.</a:t>
            </a:r>
            <a:endParaRPr lang="ru-RU" sz="1800" dirty="0">
              <a:latin typeface="Cambria" pitchFamily="18" charset="0"/>
            </a:endParaRPr>
          </a:p>
        </p:txBody>
      </p:sp>
      <p:pic>
        <p:nvPicPr>
          <p:cNvPr id="5122" name="Picture 2" descr="C:\Users\Алла\Desktop\Птицы\1566828.jpg"/>
          <p:cNvPicPr>
            <a:picLocks noGrp="1" noChangeAspect="1" noChangeArrowheads="1"/>
          </p:cNvPicPr>
          <p:nvPr>
            <p:ph sz="half" idx="1"/>
          </p:nvPr>
        </p:nvPicPr>
        <p:blipFill>
          <a:blip r:embed="rId2"/>
          <a:srcRect/>
          <a:stretch>
            <a:fillRect/>
          </a:stretch>
        </p:blipFill>
        <p:spPr bwMode="auto">
          <a:xfrm>
            <a:off x="304800" y="1500174"/>
            <a:ext cx="5695960" cy="485778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latin typeface="Cambria" pitchFamily="18" charset="0"/>
              </a:rPr>
              <a:t>гусыня</a:t>
            </a:r>
            <a:endParaRPr lang="ru-RU" sz="4400" dirty="0">
              <a:latin typeface="Cambria" pitchFamily="18" charset="0"/>
            </a:endParaRPr>
          </a:p>
        </p:txBody>
      </p:sp>
      <p:sp>
        <p:nvSpPr>
          <p:cNvPr id="4" name="Содержимое 3"/>
          <p:cNvSpPr>
            <a:spLocks noGrp="1"/>
          </p:cNvSpPr>
          <p:nvPr>
            <p:ph sz="half" idx="2"/>
          </p:nvPr>
        </p:nvSpPr>
        <p:spPr>
          <a:xfrm>
            <a:off x="6215074" y="1600200"/>
            <a:ext cx="2776526" cy="4724400"/>
          </a:xfrm>
        </p:spPr>
        <p:txBody>
          <a:bodyPr>
            <a:normAutofit fontScale="92500" lnSpcReduction="10000"/>
          </a:bodyPr>
          <a:lstStyle/>
          <a:p>
            <a:r>
              <a:rPr lang="ru-RU" sz="1800" dirty="0" smtClean="0">
                <a:latin typeface="Cambria" pitchFamily="18" charset="0"/>
              </a:rPr>
              <a:t>Крупная птица. Оперение различной окраски – чаще всего белое или серое. Имеет удлиненную шею и большое туловище. Клюв прямой, выгнутый или вогнутый. Пальцы ног соединены плавательной перепонкой. Живут вблизи водоема, около людей. Питаются луговой травой, а зимой – овес, ячмень, остатки хлеба, морковь, капусту, репу.</a:t>
            </a:r>
            <a:endParaRPr lang="ru-RU" sz="1800" dirty="0">
              <a:latin typeface="Cambria" pitchFamily="18" charset="0"/>
            </a:endParaRPr>
          </a:p>
        </p:txBody>
      </p:sp>
      <p:pic>
        <p:nvPicPr>
          <p:cNvPr id="6146" name="Picture 2" descr="C:\Users\Алла\Desktop\Птицы\0_988a6_3435c616_XL.jpg"/>
          <p:cNvPicPr>
            <a:picLocks noGrp="1" noChangeAspect="1" noChangeArrowheads="1"/>
          </p:cNvPicPr>
          <p:nvPr>
            <p:ph sz="half" idx="1"/>
          </p:nvPr>
        </p:nvPicPr>
        <p:blipFill>
          <a:blip r:embed="rId2"/>
          <a:srcRect/>
          <a:stretch>
            <a:fillRect/>
          </a:stretch>
        </p:blipFill>
        <p:spPr bwMode="auto">
          <a:xfrm>
            <a:off x="304800" y="1500174"/>
            <a:ext cx="5767398" cy="478634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latin typeface="Cambria" pitchFamily="18" charset="0"/>
              </a:rPr>
              <a:t>гусята</a:t>
            </a:r>
            <a:endParaRPr lang="ru-RU" sz="4400" dirty="0">
              <a:latin typeface="Cambria" pitchFamily="18" charset="0"/>
            </a:endParaRPr>
          </a:p>
        </p:txBody>
      </p:sp>
      <p:sp>
        <p:nvSpPr>
          <p:cNvPr id="4" name="Содержимое 3"/>
          <p:cNvSpPr>
            <a:spLocks noGrp="1"/>
          </p:cNvSpPr>
          <p:nvPr>
            <p:ph sz="half" idx="2"/>
          </p:nvPr>
        </p:nvSpPr>
        <p:spPr>
          <a:xfrm>
            <a:off x="6357950" y="1643050"/>
            <a:ext cx="2571768" cy="4681550"/>
          </a:xfrm>
        </p:spPr>
        <p:txBody>
          <a:bodyPr>
            <a:normAutofit fontScale="92500" lnSpcReduction="20000"/>
          </a:bodyPr>
          <a:lstStyle/>
          <a:p>
            <a:r>
              <a:rPr lang="ru-RU" sz="1800" dirty="0" smtClean="0">
                <a:latin typeface="Cambria" pitchFamily="18" charset="0"/>
              </a:rPr>
              <a:t>Тело покрыто нежным пухом желтого цвета.  Поэтому гулять малыши начинают днем, когда обсохнет роса на траве. Первое время они не плавают, т.к. сначала нужно научиться смазывать перышки жиром, чтобы не намокнуть и не замерзнуть в воде. К 3 мес. вырастают крылья. Едят размоченный в воде хлеб, овсяное тесто, воду.</a:t>
            </a:r>
            <a:endParaRPr lang="ru-RU" sz="1800" dirty="0">
              <a:latin typeface="Cambria" pitchFamily="18" charset="0"/>
            </a:endParaRPr>
          </a:p>
        </p:txBody>
      </p:sp>
      <p:pic>
        <p:nvPicPr>
          <p:cNvPr id="8194" name="Picture 2" descr="C:\Users\Алла\Desktop\Птицы\95475914_milyetakieutyatakartinkikoshkisobakismeshnyezhivotnyekote_9250318977.jpg"/>
          <p:cNvPicPr>
            <a:picLocks noGrp="1" noChangeAspect="1" noChangeArrowheads="1"/>
          </p:cNvPicPr>
          <p:nvPr>
            <p:ph sz="half" idx="1"/>
          </p:nvPr>
        </p:nvPicPr>
        <p:blipFill>
          <a:blip r:embed="rId2"/>
          <a:srcRect/>
          <a:stretch>
            <a:fillRect/>
          </a:stretch>
        </p:blipFill>
        <p:spPr bwMode="auto">
          <a:xfrm>
            <a:off x="304800" y="1643050"/>
            <a:ext cx="5838836" cy="478634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199</TotalTime>
  <Words>748</Words>
  <PresentationFormat>Экран (4:3)</PresentationFormat>
  <Paragraphs>34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Трек</vt:lpstr>
      <vt:lpstr>Домашние  животные</vt:lpstr>
      <vt:lpstr>«Домашние птицы»  Подготовили: Корчевая А.Х.                                   Новикова В.Б.                                                                Группа №7</vt:lpstr>
      <vt:lpstr>Слайд 3</vt:lpstr>
      <vt:lpstr>Петух</vt:lpstr>
      <vt:lpstr>курица</vt:lpstr>
      <vt:lpstr>цыплята</vt:lpstr>
      <vt:lpstr>гусь</vt:lpstr>
      <vt:lpstr>гусыня</vt:lpstr>
      <vt:lpstr>гусята</vt:lpstr>
      <vt:lpstr>селезень</vt:lpstr>
      <vt:lpstr>утка</vt:lpstr>
      <vt:lpstr>утята</vt:lpstr>
      <vt:lpstr>индюк</vt:lpstr>
      <vt:lpstr>индюшка</vt:lpstr>
      <vt:lpstr>индюшата</vt:lpstr>
      <vt:lpstr>Птичий двор</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Алла</dc:creator>
  <cp:lastModifiedBy>Алла</cp:lastModifiedBy>
  <cp:revision>14</cp:revision>
  <dcterms:created xsi:type="dcterms:W3CDTF">2014-11-09T10:09:21Z</dcterms:created>
  <dcterms:modified xsi:type="dcterms:W3CDTF">2014-11-12T11:36:48Z</dcterms:modified>
</cp:coreProperties>
</file>