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70" r:id="rId4"/>
    <p:sldId id="262" r:id="rId5"/>
    <p:sldId id="266" r:id="rId6"/>
    <p:sldId id="282" r:id="rId7"/>
    <p:sldId id="268" r:id="rId8"/>
    <p:sldId id="322" r:id="rId9"/>
    <p:sldId id="289" r:id="rId10"/>
    <p:sldId id="311" r:id="rId11"/>
    <p:sldId id="313" r:id="rId12"/>
    <p:sldId id="312" r:id="rId13"/>
    <p:sldId id="314" r:id="rId14"/>
    <p:sldId id="316" r:id="rId15"/>
    <p:sldId id="320" r:id="rId16"/>
    <p:sldId id="321" r:id="rId17"/>
    <p:sldId id="307" r:id="rId18"/>
    <p:sldId id="308" r:id="rId19"/>
    <p:sldId id="32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9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B4C5-F91B-4E28-8712-4EEB5408A353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7399-BB36-4A08-AF66-F37F1F4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77399-BB36-4A08-AF66-F37F1F49905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2%20&#1084;&#1083;&#1072;&#1076;&#1096;&#1072;&#1103;\&#1044;&#1080;&#1082;&#1080;&#1077;%20&#1078;&#1080;&#1074;&#1086;&#1090;&#1085;&#1099;&#1077;%20&#1079;&#1080;&#1084;&#1086;&#1081;\dlya-malen_koy-princessy-Les-skazok-iz-fil_ma-Priklyucheniya-travki-Al_fred-Shnitke-Muzyka-k-kinofil_mam-goda-izdaniya-ne-pomnyu(muzofon.co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4869160"/>
            <a:ext cx="7596336" cy="13407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ndale Sans UI"/>
              </a:rPr>
              <a:t>«Дикие </a:t>
            </a:r>
            <a:r>
              <a:rPr lang="ru-RU" sz="4000" b="1" dirty="0" smtClean="0">
                <a:latin typeface="Andale Sans UI"/>
              </a:rPr>
              <a:t>животные и их детеныши»</a:t>
            </a:r>
            <a:r>
              <a:rPr lang="ru-RU" sz="4000" b="1" dirty="0" smtClean="0">
                <a:latin typeface="Andale Sans UI"/>
              </a:rPr>
              <a:t/>
            </a:r>
            <a:br>
              <a:rPr lang="ru-RU" sz="4000" b="1" dirty="0" smtClean="0">
                <a:latin typeface="Andale Sans UI"/>
              </a:rPr>
            </a:br>
            <a:r>
              <a:rPr lang="ru-RU" sz="3200" dirty="0" smtClean="0">
                <a:latin typeface="Andale Sans UI"/>
              </a:rPr>
              <a:t>(</a:t>
            </a:r>
            <a:r>
              <a:rPr lang="ru-RU" sz="3200" i="1" dirty="0" smtClean="0">
                <a:latin typeface="Andale Sans UI"/>
              </a:rPr>
              <a:t>для </a:t>
            </a:r>
            <a:r>
              <a:rPr lang="ru-RU" sz="3100" i="1" dirty="0" smtClean="0">
                <a:latin typeface="Andale Sans UI"/>
              </a:rPr>
              <a:t>детей младшего возраста)</a:t>
            </a:r>
            <a:endParaRPr lang="ru-RU" sz="3100" i="1" dirty="0">
              <a:latin typeface="Andale Sans UI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43608" y="6137920"/>
            <a:ext cx="7272808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e Sans UI"/>
                <a:cs typeface="Aparajita" pitchFamily="34" charset="0"/>
              </a:rPr>
              <a:t>Подготовила: зам.зав. по УВР   Кувшинова С.Н.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e Sans UI"/>
              <a:cs typeface="Aparajita" pitchFamily="34" charset="0"/>
            </a:endParaRPr>
          </a:p>
        </p:txBody>
      </p:sp>
      <p:pic>
        <p:nvPicPr>
          <p:cNvPr id="9" name="dlya-malen_koy-princessy-Les-skazok-iz-fil_ma-Priklyucheniya-travki-Al_fred-Shnitke-Muzyka-k-kinofil_mam-goda-izdaniya-ne-pomny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  <p:pic>
        <p:nvPicPr>
          <p:cNvPr id="10" name="Picture 2" descr="http://www.look.com.ua/large/201301/63693.jpg"/>
          <p:cNvPicPr>
            <a:picLocks noChangeAspect="1" noChangeArrowheads="1"/>
          </p:cNvPicPr>
          <p:nvPr/>
        </p:nvPicPr>
        <p:blipFill>
          <a:blip r:embed="rId6" cstate="print"/>
          <a:srcRect l="11919" t="3588" r="12105"/>
          <a:stretch>
            <a:fillRect/>
          </a:stretch>
        </p:blipFill>
        <p:spPr bwMode="auto">
          <a:xfrm>
            <a:off x="1763688" y="404664"/>
            <a:ext cx="6118314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\8600402432_7e2f63acc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73416" cy="1080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 ежа – ежонок.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/>
              <a:t>У волка – волчонок.</a:t>
            </a:r>
            <a:endParaRPr lang="ru-RU" dirty="0"/>
          </a:p>
        </p:txBody>
      </p:sp>
      <p:pic>
        <p:nvPicPr>
          <p:cNvPr id="4" name="Рисунок 3" descr="4480948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80728"/>
            <a:ext cx="4226768" cy="5635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zitiff.info/uploads/posts/2012-12/thumbs/1355611544_milo-0009.jpg"/>
          <p:cNvPicPr>
            <a:picLocks noChangeAspect="1" noChangeArrowheads="1"/>
          </p:cNvPicPr>
          <p:nvPr/>
        </p:nvPicPr>
        <p:blipFill>
          <a:blip r:embed="rId2" cstate="print"/>
          <a:srcRect r="-405" b="901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лисы – лисёнок.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5/86/926/86926722_000h9pky.jpg"/>
          <p:cNvPicPr>
            <a:picLocks noChangeAspect="1" noChangeArrowheads="1"/>
          </p:cNvPicPr>
          <p:nvPr/>
        </p:nvPicPr>
        <p:blipFill>
          <a:blip r:embed="rId2" cstate="print"/>
          <a:srcRect l="4337" t="-3545" r="7236"/>
          <a:stretch>
            <a:fillRect/>
          </a:stretch>
        </p:blipFill>
        <p:spPr bwMode="auto">
          <a:xfrm>
            <a:off x="0" y="-243409"/>
            <a:ext cx="9144000" cy="71535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  зайца- зайчонок.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.sykt24.ru/files/1311097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лося – лосёнок.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xa-xa.org/uploads/posts/2011-08/131232185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17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52536" y="332656"/>
            <a:ext cx="5724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медведя – медвежонок.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giaoduc.net.vn/Uploaded/quyhoi/2012_01_14/ban_dao_Kamchatka_kham_pha_12.jpg"/>
          <p:cNvPicPr>
            <a:picLocks noChangeAspect="1" noChangeArrowheads="1"/>
          </p:cNvPicPr>
          <p:nvPr/>
        </p:nvPicPr>
        <p:blipFill>
          <a:blip r:embed="rId2" cstate="print"/>
          <a:srcRect l="9949"/>
          <a:stretch>
            <a:fillRect/>
          </a:stretch>
        </p:blipFill>
        <p:spPr bwMode="auto">
          <a:xfrm>
            <a:off x="-213139" y="1"/>
            <a:ext cx="935713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медведя – медвежата.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\лисята.jpg"/>
          <p:cNvPicPr>
            <a:picLocks noChangeAspect="1" noChangeArrowheads="1"/>
          </p:cNvPicPr>
          <p:nvPr/>
        </p:nvPicPr>
        <p:blipFill>
          <a:blip r:embed="rId2" cstate="print"/>
          <a:srcRect l="2748" t="5901" r="2050" b="3801"/>
          <a:stretch>
            <a:fillRect/>
          </a:stretch>
        </p:blipFill>
        <p:spPr bwMode="auto">
          <a:xfrm>
            <a:off x="-252536" y="0"/>
            <a:ext cx="964904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лисы - лисята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Новая папка\327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6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 волка – волчата.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tepid.ru/images_w/wap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1" y="9128"/>
            <a:ext cx="9131829" cy="6848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лося – лосята.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000" y="2538000"/>
            <a:ext cx="4320000" cy="4320000"/>
          </a:xfrm>
          <a:prstGeom prst="rect">
            <a:avLst/>
          </a:prstGeom>
        </p:spPr>
      </p:pic>
      <p:pic>
        <p:nvPicPr>
          <p:cNvPr id="5" name="Рисунок 4" descr="0_7d12c_d7b25be2_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1840" y="1196752"/>
            <a:ext cx="288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38000"/>
            <a:ext cx="4320000" cy="4320000"/>
          </a:xfrm>
          <a:prstGeom prst="rect">
            <a:avLst/>
          </a:prstGeom>
        </p:spPr>
      </p:pic>
      <p:pic>
        <p:nvPicPr>
          <p:cNvPr id="8" name="Рисунок 7" descr="гриб 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3501008"/>
            <a:ext cx="1698112" cy="1800000"/>
          </a:xfrm>
          <a:prstGeom prst="rect">
            <a:avLst/>
          </a:prstGeom>
        </p:spPr>
      </p:pic>
      <p:pic>
        <p:nvPicPr>
          <p:cNvPr id="9" name="Рисунок 8" descr="гриб 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308893">
            <a:off x="5292808" y="4060012"/>
            <a:ext cx="1358492" cy="1440000"/>
          </a:xfrm>
          <a:prstGeom prst="rect">
            <a:avLst/>
          </a:prstGeom>
        </p:spPr>
      </p:pic>
      <p:pic>
        <p:nvPicPr>
          <p:cNvPr id="10" name="Рисунок 9" descr="гриб 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00192" y="3501008"/>
            <a:ext cx="1358492" cy="1440000"/>
          </a:xfrm>
          <a:prstGeom prst="rect">
            <a:avLst/>
          </a:prstGeom>
        </p:spPr>
      </p:pic>
      <p:pic>
        <p:nvPicPr>
          <p:cNvPr id="11" name="Рисунок 10" descr="гриб 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215433">
            <a:off x="7227548" y="4123702"/>
            <a:ext cx="1358492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3688" y="5411450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5411450"/>
            <a:ext cx="75533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326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2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Давайте поможем белочке посчитать грибы. В какой корзинке один гриб? В какой корзинке много грибов? Сколько грибов в этой корзинке? Один. А в этой корзинке сколько грибов? Много.  Молодцы!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C1800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698000"/>
            <a:ext cx="2981515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C1800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68645" y="3978000"/>
            <a:ext cx="3975355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73462" cy="2160000"/>
          </a:xfrm>
          <a:prstGeom prst="rect">
            <a:avLst/>
          </a:prstGeom>
        </p:spPr>
      </p:pic>
      <p:pic>
        <p:nvPicPr>
          <p:cNvPr id="9" name="Рисунок 8" descr="201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487" y="0"/>
            <a:ext cx="2259513" cy="126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5696" y="2492896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Вот два медведя. Один большой. Покажите большого медведя. Есть еще медведь маленький. Покажите маленького медведя. Уложите медведей спать. Большому медведю подберите большую берлогу, а маленькому медведю — маленькую берлогу.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3.7037E-7 L 0.59062 0.67199 " pathEditMode="relative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11111E-6 L -0.73247 0.7875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umper-1-lg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721600" cy="3240000"/>
          </a:xfrm>
          <a:prstGeom prst="rect">
            <a:avLst/>
          </a:prstGeom>
        </p:spPr>
      </p:pic>
      <p:pic>
        <p:nvPicPr>
          <p:cNvPr id="12" name="Рисунок 11" descr="Thumper-1-lg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9600" y="0"/>
            <a:ext cx="1814400" cy="2160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3" name="Рисунок 32" descr="морковь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3738">
            <a:off x="-399188" y="4567418"/>
            <a:ext cx="2954065" cy="1260000"/>
          </a:xfrm>
          <a:prstGeom prst="rect">
            <a:avLst/>
          </a:prstGeom>
        </p:spPr>
      </p:pic>
      <p:pic>
        <p:nvPicPr>
          <p:cNvPr id="34" name="Рисунок 33" descr="морковь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3738">
            <a:off x="2940988" y="4567419"/>
            <a:ext cx="2954065" cy="1260000"/>
          </a:xfrm>
          <a:prstGeom prst="rect">
            <a:avLst/>
          </a:prstGeom>
        </p:spPr>
      </p:pic>
      <p:pic>
        <p:nvPicPr>
          <p:cNvPr id="35" name="Рисунок 34" descr="морковь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3738">
            <a:off x="6281163" y="4567418"/>
            <a:ext cx="2954065" cy="1260000"/>
          </a:xfrm>
          <a:prstGeom prst="rect">
            <a:avLst/>
          </a:prstGeom>
        </p:spPr>
      </p:pic>
      <p:pic>
        <p:nvPicPr>
          <p:cNvPr id="36" name="Рисунок 35" descr="морковь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3738">
            <a:off x="1751604" y="4959241"/>
            <a:ext cx="1688035" cy="720000"/>
          </a:xfrm>
          <a:prstGeom prst="rect">
            <a:avLst/>
          </a:prstGeom>
        </p:spPr>
      </p:pic>
      <p:pic>
        <p:nvPicPr>
          <p:cNvPr id="37" name="Рисунок 36" descr="морковь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3738">
            <a:off x="4775940" y="5523901"/>
            <a:ext cx="1688035" cy="720000"/>
          </a:xfrm>
          <a:prstGeom prst="rect">
            <a:avLst/>
          </a:prstGeom>
        </p:spPr>
      </p:pic>
      <p:pic>
        <p:nvPicPr>
          <p:cNvPr id="38" name="Рисунок 37" descr="морковь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3738">
            <a:off x="5640036" y="4887233"/>
            <a:ext cx="1688035" cy="720000"/>
          </a:xfrm>
          <a:prstGeom prst="rect">
            <a:avLst/>
          </a:prstGeom>
        </p:spPr>
      </p:pic>
      <p:pic>
        <p:nvPicPr>
          <p:cNvPr id="39" name="Рисунок 38" descr="морковь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43738">
            <a:off x="2543692" y="5523903"/>
            <a:ext cx="1688035" cy="72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55776" y="260648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Накормите большого зайца большой морковкой, а маленького зайца — маленькой морковкой. Вот большой зайка, а это маленький. Маленькому зайке маленькую морковку, большому – большую морковку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11111E-6 L 0.0394 -0.525 " pathEditMode="relative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8107 -0.50416 " pathEditMode="relative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93889E-18 L 0.42518 -0.60902 " pathEditMode="relative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10972 L -0.48229 -0.47847 " pathEditMode="relative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9931 -0.61944 " pathEditMode="relative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14948 -0.53564 " pathEditMode="relative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7865 -0.66157 " pathEditMode="relative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5418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8C8"/>
              </a:clrFrom>
              <a:clrTo>
                <a:srgbClr val="F9F8C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5088" y="0"/>
            <a:ext cx="8208912" cy="6336705"/>
          </a:xfrm>
          <a:prstGeom prst="rect">
            <a:avLst/>
          </a:prstGeom>
        </p:spPr>
      </p:pic>
      <p:sp>
        <p:nvSpPr>
          <p:cNvPr id="14" name="Овал 13"/>
          <p:cNvSpPr>
            <a:spLocks noChangeAspect="1"/>
          </p:cNvSpPr>
          <p:nvPr/>
        </p:nvSpPr>
        <p:spPr>
          <a:xfrm>
            <a:off x="2051720" y="616530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2843808" y="587727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707904" y="551723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4716016" y="558924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5796136" y="544522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6660232" y="515719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7452320" y="45811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7956376" y="386104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8172400" y="299695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>
            <a:spLocks noChangeAspect="1"/>
          </p:cNvSpPr>
          <p:nvPr/>
        </p:nvSpPr>
        <p:spPr>
          <a:xfrm>
            <a:off x="7164288" y="285293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6660232" y="206084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5724128" y="141277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5364088" y="62068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4211960" y="40466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3131840" y="69269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2267744" y="119675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2699792" y="198884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3635896" y="234888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77864188_4a2e5b49939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770000"/>
            <a:ext cx="2088000" cy="208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2" name="Прямоугольник 21"/>
          <p:cNvSpPr/>
          <p:nvPr/>
        </p:nvSpPr>
        <p:spPr>
          <a:xfrm>
            <a:off x="3059832" y="6211669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Лисичка не может найти дорогу к своему домику, ей надо помочь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0.00022 C 0.0882 -0.04121 0.17657 -0.08219 0.25608 -0.1007 C 0.3356 -0.11876 0.42275 -0.09885 0.47726 -0.10881 C 0.53178 -0.1183 0.55348 -0.13982 0.58334 -0.15927 C 0.6132 -0.17871 0.63386 -0.19492 0.65608 -0.22594 C 0.6783 -0.25672 0.70226 -0.30094 0.71667 -0.34492 C 0.73108 -0.38913 0.75643 -0.4683 0.74237 -0.49075 C 0.7283 -0.51297 0.6606 -0.45834 0.63178 -0.47848 C 0.60296 -0.49839 0.59567 -0.57455 0.56962 -0.60996 C 0.54358 -0.64515 0.49914 -0.65418 0.4757 -0.69052 C 0.45226 -0.72686 0.45695 -0.80024 0.42865 -0.82779 C 0.40035 -0.85533 0.34601 -0.85973 0.30608 -0.85603 C 0.26615 -0.85232 0.22518 -0.82408 0.18942 -0.80557 C 0.15365 -0.78705 0.09966 -0.77779 0.0908 -0.74492 C 0.08195 -0.71228 0.11129 -0.63797 0.13629 -0.60788 C 0.16129 -0.57732 0.1981 -0.58427 0.2408 -0.5632 C 0.28351 -0.54237 0.33785 -0.51274 0.39237 -0.48265 " pathEditMode="relative" ptsTypes="aaaaaaaaaaaaaaaaA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3999" cy="6857999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дом у лисы?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белка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645024"/>
            <a:ext cx="1871133" cy="2971800"/>
          </a:xfrm>
          <a:prstGeom prst="rect">
            <a:avLst/>
          </a:prstGeom>
        </p:spPr>
      </p:pic>
      <p:pic>
        <p:nvPicPr>
          <p:cNvPr id="16" name="Рисунок 15" descr="волк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620688"/>
            <a:ext cx="3759200" cy="3098800"/>
          </a:xfrm>
          <a:prstGeom prst="rect">
            <a:avLst/>
          </a:prstGeom>
        </p:spPr>
      </p:pic>
      <p:pic>
        <p:nvPicPr>
          <p:cNvPr id="17" name="Рисунок 16" descr="заяц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560" y="260648"/>
            <a:ext cx="2520280" cy="2616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" name="Рисунок 17" descr="лис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7" y="2996952"/>
            <a:ext cx="3583295" cy="3600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9" name="Рисунок 18" descr="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852936"/>
            <a:ext cx="770467" cy="9906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" name="Рисунок 19" descr="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573016"/>
            <a:ext cx="1303867" cy="2370667"/>
          </a:xfrm>
          <a:prstGeom prst="rect">
            <a:avLst/>
          </a:prstGeom>
        </p:spPr>
      </p:pic>
      <p:pic>
        <p:nvPicPr>
          <p:cNvPr id="21" name="Рисунок 20" descr="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005064"/>
            <a:ext cx="1388533" cy="2565400"/>
          </a:xfrm>
          <a:prstGeom prst="rect">
            <a:avLst/>
          </a:prstGeom>
        </p:spPr>
      </p:pic>
      <p:pic>
        <p:nvPicPr>
          <p:cNvPr id="22" name="Рисунок 21" descr="1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60648"/>
            <a:ext cx="1659467" cy="2472267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Животные потеряли свои хвостики.  Нужно правильно найти  животному его хвост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92593E-6 L 0.44896 0.55647 " pathEditMode="relative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40955 -0.199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40955 -0.60903 " pathEditMode="relative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54323 -0.14699 " pathEditMode="relative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kolyan.net/uploads/posts/2012-08/1345188554_kotomatrix_22.jpg"/>
          <p:cNvPicPr>
            <a:picLocks noChangeAspect="1" noChangeArrowheads="1"/>
          </p:cNvPicPr>
          <p:nvPr/>
        </p:nvPicPr>
        <p:blipFill>
          <a:blip r:embed="rId2" cstate="print"/>
          <a:srcRect l="24840" t="38934" r="10361" b="7529"/>
          <a:stretch>
            <a:fillRect/>
          </a:stretch>
        </p:blipFill>
        <p:spPr bwMode="auto">
          <a:xfrm>
            <a:off x="0" y="1412776"/>
            <a:ext cx="9033731" cy="49685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ежа- ежата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s.foto.radikal.ru/0708/bd/46fd9ea2b9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Д/и  «У кого кто?» ( у белки- бельчонок)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3866</TotalTime>
  <Words>216</Words>
  <Application>Microsoft Office PowerPoint</Application>
  <PresentationFormat>Экран (4:3)</PresentationFormat>
  <Paragraphs>23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«Дикие животные и их детеныши» (для детей младшего возраста)</vt:lpstr>
      <vt:lpstr>Слайд 2</vt:lpstr>
      <vt:lpstr>Слайд 3</vt:lpstr>
      <vt:lpstr>Слайд 4</vt:lpstr>
      <vt:lpstr>Слайд 5</vt:lpstr>
      <vt:lpstr>Как называется дом у лисы?</vt:lpstr>
      <vt:lpstr>Слайд 7</vt:lpstr>
      <vt:lpstr>У ежа- ежата</vt:lpstr>
      <vt:lpstr>Д/и  «У кого кто?» ( у белки- бельчонок)</vt:lpstr>
      <vt:lpstr>У  ежа – ежонок.</vt:lpstr>
      <vt:lpstr>У волка – волчонок.</vt:lpstr>
      <vt:lpstr>У лисы – лисёнок.</vt:lpstr>
      <vt:lpstr>У   зайца- зайчонок.</vt:lpstr>
      <vt:lpstr>У лося – лосёнок..</vt:lpstr>
      <vt:lpstr>У медведя – медвежонок..</vt:lpstr>
      <vt:lpstr>У медведя – медвежата.</vt:lpstr>
      <vt:lpstr>У лисы - лисята</vt:lpstr>
      <vt:lpstr>У волка – волчата.</vt:lpstr>
      <vt:lpstr>У лося – лосята.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138</cp:revision>
  <dcterms:created xsi:type="dcterms:W3CDTF">2014-10-26T11:58:05Z</dcterms:created>
  <dcterms:modified xsi:type="dcterms:W3CDTF">2015-02-13T16:25:58Z</dcterms:modified>
</cp:coreProperties>
</file>