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2754" autoAdjust="0"/>
  </p:normalViewPr>
  <p:slideViewPr>
    <p:cSldViewPr>
      <p:cViewPr>
        <p:scale>
          <a:sx n="72" d="100"/>
          <a:sy n="72" d="100"/>
        </p:scale>
        <p:origin x="-13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0;&#1076;&#1084;&#1080;&#1085;&#1080;&#1089;&#1090;&#1088;&#1072;&#1090;&#1086;&#1088;.BEST-LTP349G0WK\Desktop\&#1055;&#105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3600">
                <a:solidFill>
                  <a:srgbClr val="00B050"/>
                </a:solidFill>
                <a:latin typeface="Monotype Corsiva" pitchFamily="66" charset="0"/>
              </a:defRPr>
            </a:pPr>
            <a:r>
              <a:rPr lang="ru-RU" sz="3600" dirty="0" smtClean="0">
                <a:solidFill>
                  <a:srgbClr val="00B050"/>
                </a:solidFill>
                <a:latin typeface="Monotype Corsiva" pitchFamily="66" charset="0"/>
              </a:rPr>
              <a:t>Театрализованные игры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Лист2!$A$25:$A$27</c:f>
              <c:strCache>
                <c:ptCount val="3"/>
                <c:pt idx="0">
                  <c:v>н.г</c:v>
                </c:pt>
                <c:pt idx="1">
                  <c:v>к.г</c:v>
                </c:pt>
                <c:pt idx="2">
                  <c:v>дин. Р.</c:v>
                </c:pt>
              </c:strCache>
            </c:strRef>
          </c:cat>
          <c:val>
            <c:numRef>
              <c:f>Лист2!$B$25:$B$27</c:f>
              <c:numCache>
                <c:formatCode>General</c:formatCode>
                <c:ptCount val="3"/>
                <c:pt idx="0">
                  <c:v>2.1</c:v>
                </c:pt>
                <c:pt idx="1">
                  <c:v>3.2</c:v>
                </c:pt>
                <c:pt idx="2">
                  <c:v>1.1000000000000001</c:v>
                </c:pt>
              </c:numCache>
            </c:numRef>
          </c:val>
        </c:ser>
        <c:axId val="57339904"/>
        <c:axId val="57341440"/>
      </c:barChart>
      <c:catAx>
        <c:axId val="57339904"/>
        <c:scaling>
          <c:orientation val="minMax"/>
        </c:scaling>
        <c:axPos val="b"/>
        <c:tickLblPos val="nextTo"/>
        <c:crossAx val="57341440"/>
        <c:crosses val="autoZero"/>
        <c:auto val="1"/>
        <c:lblAlgn val="ctr"/>
        <c:lblOffset val="100"/>
      </c:catAx>
      <c:valAx>
        <c:axId val="57341440"/>
        <c:scaling>
          <c:orientation val="minMax"/>
        </c:scaling>
        <c:axPos val="l"/>
        <c:majorGridlines/>
        <c:numFmt formatCode="General" sourceLinked="1"/>
        <c:tickLblPos val="nextTo"/>
        <c:crossAx val="57339904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0.25974</cdr:x>
      <cdr:y>0</cdr:y>
    </cdr:from>
    <cdr:to>
      <cdr:x>0.64935</cdr:x>
      <cdr:y>0.07353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0160" y="0"/>
          <a:ext cx="21602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5240" cy="17142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Театральный кружок                                     «Золотой ключик»                                                        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руководитель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Лобарева А. В.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S6302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6999"/>
            <a:ext cx="8208912" cy="6001643"/>
          </a:xfrm>
          <a:prstGeom prst="rect">
            <a:avLst/>
          </a:prstGeom>
        </p:spPr>
        <p:txBody>
          <a:bodyPr wrap="square" anchor="ctr" anchorCtr="1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Актуальность: </a:t>
            </a:r>
            <a:r>
              <a:rPr lang="ru-RU" sz="2400" dirty="0" smtClean="0">
                <a:latin typeface="Monotype Corsiva" pitchFamily="66" charset="0"/>
              </a:rPr>
              <a:t>Игра – наиболее доступный ребёнку и интересный для него способ переработки для него способ переработки и выражения впечатлений, знаний и эмоций. Театрализованная игра как один из её видов является эффективным средством социализации дошкольника в процессии осмысления им нравственного подтекста литературного или фольклорного произведения и участия в игре, которая имеет коллективный характер, что создаёт  благоприятные условия для развития чувства партнёрства и освоения способов позитивного взаимодействия. В театрализованной игре осуществляется эмоциональное развитие: дети знакомятся с чувствами, настроениями  героев, осваивают способы их  внешнего выражения, осознают причины того или иного настроя. Велико значение театрализованной игры и для речевого развития (совершенствование диалогов и монологов, освоение выразительности речи). Наконец, театрализованная игра является средством самовыражения и самореализации ребёнка. 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Репетиция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dirty="0" smtClean="0">
                <a:latin typeface="Monotype Corsiva" pitchFamily="66" charset="0"/>
              </a:rPr>
              <a:t>Цель:  </a:t>
            </a:r>
            <a:r>
              <a:rPr lang="ru-RU" sz="1800" dirty="0" smtClean="0">
                <a:latin typeface="Monotype Corsiva" pitchFamily="66" charset="0"/>
              </a:rPr>
              <a:t>Развитие сценического творчества детей средствами театрализованных игр и игр представлений.                 	                    </a:t>
            </a:r>
            <a:r>
              <a:rPr lang="ru-RU" sz="1800" b="1" dirty="0" smtClean="0">
                <a:latin typeface="Monotype Corsiva" pitchFamily="66" charset="0"/>
              </a:rPr>
              <a:t>Задачи</a:t>
            </a:r>
            <a:r>
              <a:rPr lang="ru-RU" sz="1800" dirty="0" smtClean="0">
                <a:latin typeface="Monotype Corsiva" pitchFamily="66" charset="0"/>
              </a:rPr>
              <a:t>:                                                                                                                                - Формирование положительного отношения детей к театрализованным играм.                                                                                                                              – Развивать коммуникативные навыки детей.                                                            – Развивать творческую самостоятельность в передаче образа, выразительность речевых и </a:t>
            </a:r>
            <a:r>
              <a:rPr lang="ru-RU" sz="1800" dirty="0" err="1" smtClean="0">
                <a:latin typeface="Monotype Corsiva" pitchFamily="66" charset="0"/>
              </a:rPr>
              <a:t>пантомических</a:t>
            </a:r>
            <a:r>
              <a:rPr lang="ru-RU" sz="1800" dirty="0" smtClean="0">
                <a:latin typeface="Monotype Corsiva" pitchFamily="66" charset="0"/>
              </a:rPr>
              <a:t>  действий. </a:t>
            </a:r>
            <a:endParaRPr lang="ru-RU" sz="1800" dirty="0">
              <a:latin typeface="Monotype Corsiva" pitchFamily="66" charset="0"/>
            </a:endParaRPr>
          </a:p>
        </p:txBody>
      </p:sp>
      <p:pic>
        <p:nvPicPr>
          <p:cNvPr id="5" name="Содержимое 4" descr="S63023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6533"/>
            <a:ext cx="5111750" cy="38317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Список детей.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Старшая группа и                                        подготовительная группа:                                                                                         1 </a:t>
            </a:r>
            <a:r>
              <a:rPr lang="ru-RU" sz="2400" dirty="0" err="1" smtClean="0">
                <a:latin typeface="Monotype Corsiva" pitchFamily="66" charset="0"/>
              </a:rPr>
              <a:t>Жосан</a:t>
            </a:r>
            <a:r>
              <a:rPr lang="ru-RU" sz="2400" dirty="0" smtClean="0">
                <a:latin typeface="Monotype Corsiva" pitchFamily="66" charset="0"/>
              </a:rPr>
              <a:t> Алина.                                          2Сухорукова Альбина.                                                                     3 </a:t>
            </a:r>
            <a:r>
              <a:rPr lang="ru-RU" sz="2400" dirty="0" err="1" smtClean="0">
                <a:latin typeface="Monotype Corsiva" pitchFamily="66" charset="0"/>
              </a:rPr>
              <a:t>Журдин</a:t>
            </a:r>
            <a:r>
              <a:rPr lang="ru-RU" sz="2400" dirty="0" smtClean="0">
                <a:latin typeface="Monotype Corsiva" pitchFamily="66" charset="0"/>
              </a:rPr>
              <a:t> Кирилл.                                      4 Привалова Арина.                                                                                                                 5 Медведева Соня.                                      6 Петров Саша.                                                                     7 </a:t>
            </a:r>
            <a:r>
              <a:rPr lang="ru-RU" sz="2400" dirty="0" err="1" smtClean="0">
                <a:latin typeface="Monotype Corsiva" pitchFamily="66" charset="0"/>
              </a:rPr>
              <a:t>Осечинский</a:t>
            </a:r>
            <a:r>
              <a:rPr lang="ru-RU" sz="2400" dirty="0" smtClean="0">
                <a:latin typeface="Monotype Corsiva" pitchFamily="66" charset="0"/>
              </a:rPr>
              <a:t> Илья.                                    8 </a:t>
            </a:r>
            <a:r>
              <a:rPr lang="ru-RU" sz="2400" dirty="0" err="1" smtClean="0">
                <a:latin typeface="Monotype Corsiva" pitchFamily="66" charset="0"/>
              </a:rPr>
              <a:t>Жосан</a:t>
            </a:r>
            <a:r>
              <a:rPr lang="ru-RU" sz="2400" dirty="0" smtClean="0">
                <a:latin typeface="Monotype Corsiva" pitchFamily="66" charset="0"/>
              </a:rPr>
              <a:t> Валера.                                                                    9 Суранова Соня.                                         10 Сорокина Таня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Содержимое 4" descr="IMG_53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258483"/>
            <a:ext cx="5111750" cy="340783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Показ представления                      «Как осень подкралась к лесной полянке»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Содержимое 4" descr="IMG_37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1619"/>
            <a:ext cx="4038600" cy="269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_37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1619"/>
            <a:ext cx="4038600" cy="2692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Показ кукольного спектакля «Теремок (на экологический лад)»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IMG_53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1618"/>
            <a:ext cx="4038600" cy="26924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_53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1618"/>
            <a:ext cx="4038600" cy="269240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80728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Monotype Corsiva" pitchFamily="66" charset="0"/>
              </a:rPr>
              <a:t>Работа с родителями                                                                                                                             </a:t>
            </a:r>
            <a:r>
              <a:rPr lang="ru-RU" sz="4400" dirty="0" smtClean="0">
                <a:latin typeface="Monotype Corsiva" pitchFamily="66" charset="0"/>
              </a:rPr>
              <a:t>– пошив костюмов                                                                                                                   – разучивание слов                                                                                                                      – работа над дикцией и мимикой                                                                                                    – работа над жестами и движениями</a:t>
            </a:r>
            <a:endParaRPr lang="ru-RU" sz="4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835696" y="1196752"/>
          <a:ext cx="554461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Спасибо за внимание!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4" name="Содержимое 3" descr="S63023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248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Театральный кружок                                     «Золотой ключик»                                                         руководитель Лобарева А. В.</vt:lpstr>
      <vt:lpstr>Слайд 2</vt:lpstr>
      <vt:lpstr>Репетиция</vt:lpstr>
      <vt:lpstr>Список детей. </vt:lpstr>
      <vt:lpstr>Показ представления                      «Как осень подкралась к лесной полянке»</vt:lpstr>
      <vt:lpstr>Показ кукольного спектакля «Теремок (на экологический лад)»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13</cp:revision>
  <dcterms:created xsi:type="dcterms:W3CDTF">2013-04-23T20:20:08Z</dcterms:created>
  <dcterms:modified xsi:type="dcterms:W3CDTF">2013-04-25T20:19:38Z</dcterms:modified>
</cp:coreProperties>
</file>