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  <p:sldMasterId id="2147483780" r:id="rId4"/>
  </p:sldMasterIdLst>
  <p:sldIdLst>
    <p:sldId id="256" r:id="rId5"/>
    <p:sldId id="260" r:id="rId6"/>
    <p:sldId id="258" r:id="rId7"/>
    <p:sldId id="257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4" autoAdjust="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1CAD6-FBEB-4917-9D93-FFD97D5913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40021-B929-420A-B7C1-99CCFA018ED6}">
      <dgm:prSet phldrT="[Текст]"/>
      <dgm:spPr/>
      <dgm:t>
        <a:bodyPr/>
        <a:lstStyle/>
        <a:p>
          <a:r>
            <a:rPr lang="ru-RU" dirty="0" smtClean="0"/>
            <a:t>систематизировать знания детей о причинах возникновения пожаров</a:t>
          </a:r>
          <a:endParaRPr lang="ru-RU" dirty="0"/>
        </a:p>
      </dgm:t>
    </dgm:pt>
    <dgm:pt modelId="{0A680149-04C2-4CBE-B790-D02FEA94C7F0}" type="parTrans" cxnId="{39C5DD1E-72BB-4033-95CA-9B3728E579B1}">
      <dgm:prSet/>
      <dgm:spPr/>
      <dgm:t>
        <a:bodyPr/>
        <a:lstStyle/>
        <a:p>
          <a:endParaRPr lang="ru-RU"/>
        </a:p>
      </dgm:t>
    </dgm:pt>
    <dgm:pt modelId="{0B0ABCC2-66A7-449F-861D-BC4B59E514F6}" type="sibTrans" cxnId="{39C5DD1E-72BB-4033-95CA-9B3728E579B1}">
      <dgm:prSet/>
      <dgm:spPr/>
      <dgm:t>
        <a:bodyPr/>
        <a:lstStyle/>
        <a:p>
          <a:endParaRPr lang="ru-RU"/>
        </a:p>
      </dgm:t>
    </dgm:pt>
    <dgm:pt modelId="{39CA0EA5-AD5C-4417-B75E-631E5CC38554}">
      <dgm:prSet phldrT="[Текст]"/>
      <dgm:spPr/>
      <dgm:t>
        <a:bodyPr/>
        <a:lstStyle/>
        <a:p>
          <a:r>
            <a:rPr lang="ru-RU" dirty="0" smtClean="0"/>
            <a:t>подвести к пониманию вероятных последствий детских шалостей</a:t>
          </a:r>
          <a:endParaRPr lang="ru-RU" dirty="0"/>
        </a:p>
      </dgm:t>
    </dgm:pt>
    <dgm:pt modelId="{16E8F0D4-BF85-4734-83B9-B6829D03A9CC}" type="parTrans" cxnId="{7A614C89-7820-4D46-A3E9-01F0FCD9EAEF}">
      <dgm:prSet/>
      <dgm:spPr/>
      <dgm:t>
        <a:bodyPr/>
        <a:lstStyle/>
        <a:p>
          <a:endParaRPr lang="ru-RU"/>
        </a:p>
      </dgm:t>
    </dgm:pt>
    <dgm:pt modelId="{BBF46369-F062-45F4-A94D-45DFE7849089}" type="sibTrans" cxnId="{7A614C89-7820-4D46-A3E9-01F0FCD9EAEF}">
      <dgm:prSet/>
      <dgm:spPr/>
      <dgm:t>
        <a:bodyPr/>
        <a:lstStyle/>
        <a:p>
          <a:endParaRPr lang="ru-RU"/>
        </a:p>
      </dgm:t>
    </dgm:pt>
    <dgm:pt modelId="{15273E42-3F94-440F-964B-16F674563A51}">
      <dgm:prSet phldrT="[Текст]"/>
      <dgm:spPr/>
      <dgm:t>
        <a:bodyPr/>
        <a:lstStyle/>
        <a:p>
          <a:r>
            <a:rPr lang="ru-RU" dirty="0" smtClean="0"/>
            <a:t>учить правилам поведения при пожаре</a:t>
          </a:r>
          <a:endParaRPr lang="ru-RU" dirty="0"/>
        </a:p>
      </dgm:t>
    </dgm:pt>
    <dgm:pt modelId="{62773FDA-5187-47EF-B95D-9AB4A0C634DF}" type="parTrans" cxnId="{506AF1FD-BDCE-4947-A30A-A263820188AF}">
      <dgm:prSet/>
      <dgm:spPr/>
      <dgm:t>
        <a:bodyPr/>
        <a:lstStyle/>
        <a:p>
          <a:endParaRPr lang="ru-RU"/>
        </a:p>
      </dgm:t>
    </dgm:pt>
    <dgm:pt modelId="{572C1B2A-C00B-47BC-819D-9134D46A26E4}" type="sibTrans" cxnId="{506AF1FD-BDCE-4947-A30A-A263820188AF}">
      <dgm:prSet/>
      <dgm:spPr/>
      <dgm:t>
        <a:bodyPr/>
        <a:lstStyle/>
        <a:p>
          <a:endParaRPr lang="ru-RU"/>
        </a:p>
      </dgm:t>
    </dgm:pt>
    <dgm:pt modelId="{DC984EEA-C9D0-4C2B-ADFF-ED3321AF5BCF}" type="pres">
      <dgm:prSet presAssocID="{48D1CAD6-FBEB-4917-9D93-FFD97D5913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DDCED6-2AE1-4EFE-AD2A-956A6261D455}" type="pres">
      <dgm:prSet presAssocID="{F8B40021-B929-420A-B7C1-99CCFA018ED6}" presName="node" presStyleLbl="node1" presStyleIdx="0" presStyleCnt="3" custScaleX="131574" custLinFactNeighborX="-67367" custLinFactNeighborY="-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CC4BE-CF4C-4A70-BC99-0624D3AFDAB3}" type="pres">
      <dgm:prSet presAssocID="{0B0ABCC2-66A7-449F-861D-BC4B59E514F6}" presName="sibTrans" presStyleCnt="0"/>
      <dgm:spPr/>
    </dgm:pt>
    <dgm:pt modelId="{4340B325-B1F2-47CF-B247-9CC3B59F389F}" type="pres">
      <dgm:prSet presAssocID="{39CA0EA5-AD5C-4417-B75E-631E5CC38554}" presName="node" presStyleLbl="node1" presStyleIdx="1" presStyleCnt="3" custScaleX="123113" custLinFactX="48800" custLinFactY="-2146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E9FD1-7FC6-40B7-B8B6-E3E04A907F19}" type="pres">
      <dgm:prSet presAssocID="{BBF46369-F062-45F4-A94D-45DFE7849089}" presName="sibTrans" presStyleCnt="0"/>
      <dgm:spPr/>
    </dgm:pt>
    <dgm:pt modelId="{53A90176-EA1F-4BDF-BB9B-FF3DB05932C4}" type="pres">
      <dgm:prSet presAssocID="{15273E42-3F94-440F-964B-16F674563A51}" presName="node" presStyleLbl="node1" presStyleIdx="2" presStyleCnt="3" custScaleX="115580" custLinFactNeighborX="897" custLinFactNeighborY="-6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AC00B-C99D-4DB7-BD15-7D45646E3C64}" type="presOf" srcId="{39CA0EA5-AD5C-4417-B75E-631E5CC38554}" destId="{4340B325-B1F2-47CF-B247-9CC3B59F389F}" srcOrd="0" destOrd="0" presId="urn:microsoft.com/office/officeart/2005/8/layout/default"/>
    <dgm:cxn modelId="{39C5DD1E-72BB-4033-95CA-9B3728E579B1}" srcId="{48D1CAD6-FBEB-4917-9D93-FFD97D591345}" destId="{F8B40021-B929-420A-B7C1-99CCFA018ED6}" srcOrd="0" destOrd="0" parTransId="{0A680149-04C2-4CBE-B790-D02FEA94C7F0}" sibTransId="{0B0ABCC2-66A7-449F-861D-BC4B59E514F6}"/>
    <dgm:cxn modelId="{E8094E56-DB71-4CCF-970F-BCAB953CB452}" type="presOf" srcId="{48D1CAD6-FBEB-4917-9D93-FFD97D591345}" destId="{DC984EEA-C9D0-4C2B-ADFF-ED3321AF5BCF}" srcOrd="0" destOrd="0" presId="urn:microsoft.com/office/officeart/2005/8/layout/default"/>
    <dgm:cxn modelId="{7A614C89-7820-4D46-A3E9-01F0FCD9EAEF}" srcId="{48D1CAD6-FBEB-4917-9D93-FFD97D591345}" destId="{39CA0EA5-AD5C-4417-B75E-631E5CC38554}" srcOrd="1" destOrd="0" parTransId="{16E8F0D4-BF85-4734-83B9-B6829D03A9CC}" sibTransId="{BBF46369-F062-45F4-A94D-45DFE7849089}"/>
    <dgm:cxn modelId="{9BD1F588-9F0E-47C2-97D8-3AA2F0866D42}" type="presOf" srcId="{15273E42-3F94-440F-964B-16F674563A51}" destId="{53A90176-EA1F-4BDF-BB9B-FF3DB05932C4}" srcOrd="0" destOrd="0" presId="urn:microsoft.com/office/officeart/2005/8/layout/default"/>
    <dgm:cxn modelId="{506AF1FD-BDCE-4947-A30A-A263820188AF}" srcId="{48D1CAD6-FBEB-4917-9D93-FFD97D591345}" destId="{15273E42-3F94-440F-964B-16F674563A51}" srcOrd="2" destOrd="0" parTransId="{62773FDA-5187-47EF-B95D-9AB4A0C634DF}" sibTransId="{572C1B2A-C00B-47BC-819D-9134D46A26E4}"/>
    <dgm:cxn modelId="{6650F5FE-90C8-4912-A5BC-7A83F8EB5B49}" type="presOf" srcId="{F8B40021-B929-420A-B7C1-99CCFA018ED6}" destId="{53DDCED6-2AE1-4EFE-AD2A-956A6261D455}" srcOrd="0" destOrd="0" presId="urn:microsoft.com/office/officeart/2005/8/layout/default"/>
    <dgm:cxn modelId="{4F600D46-D65D-40DA-BBD7-D8B1AD2F60E8}" type="presParOf" srcId="{DC984EEA-C9D0-4C2B-ADFF-ED3321AF5BCF}" destId="{53DDCED6-2AE1-4EFE-AD2A-956A6261D455}" srcOrd="0" destOrd="0" presId="urn:microsoft.com/office/officeart/2005/8/layout/default"/>
    <dgm:cxn modelId="{56AC9638-B202-4014-8A5D-42142F2B377E}" type="presParOf" srcId="{DC984EEA-C9D0-4C2B-ADFF-ED3321AF5BCF}" destId="{F8FCC4BE-CF4C-4A70-BC99-0624D3AFDAB3}" srcOrd="1" destOrd="0" presId="urn:microsoft.com/office/officeart/2005/8/layout/default"/>
    <dgm:cxn modelId="{D348A78F-0C68-47E5-9F88-F374A24164E0}" type="presParOf" srcId="{DC984EEA-C9D0-4C2B-ADFF-ED3321AF5BCF}" destId="{4340B325-B1F2-47CF-B247-9CC3B59F389F}" srcOrd="2" destOrd="0" presId="urn:microsoft.com/office/officeart/2005/8/layout/default"/>
    <dgm:cxn modelId="{A47ADABB-791F-4ED3-B87F-335BB7A8549E}" type="presParOf" srcId="{DC984EEA-C9D0-4C2B-ADFF-ED3321AF5BCF}" destId="{BEDE9FD1-7FC6-40B7-B8B6-E3E04A907F19}" srcOrd="3" destOrd="0" presId="urn:microsoft.com/office/officeart/2005/8/layout/default"/>
    <dgm:cxn modelId="{21E386CE-0FEB-47D8-A15E-CF8A1184B887}" type="presParOf" srcId="{DC984EEA-C9D0-4C2B-ADFF-ED3321AF5BCF}" destId="{53A90176-EA1F-4BDF-BB9B-FF3DB05932C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ABB0FA-6987-4D6C-B773-BB2C93048FF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40E936-B6F6-4C0D-83C9-7ACC5C16E845}">
      <dgm:prSet phldrT="[Текст]" custT="1"/>
      <dgm:spPr/>
      <dgm:t>
        <a:bodyPr/>
        <a:lstStyle/>
        <a:p>
          <a:pPr algn="l"/>
          <a:r>
            <a:rPr lang="ru-RU" sz="3600" dirty="0" smtClean="0"/>
            <a:t>«</a:t>
          </a:r>
          <a:r>
            <a:rPr lang="ru-RU" sz="3200" dirty="0" smtClean="0"/>
            <a:t>Кошкин дом»</a:t>
          </a:r>
          <a:endParaRPr lang="ru-RU" sz="3200" dirty="0"/>
        </a:p>
      </dgm:t>
    </dgm:pt>
    <dgm:pt modelId="{594AC72B-BE27-457D-88BD-311F6FDF1858}" type="parTrans" cxnId="{654DBCB3-6E76-469F-8FD5-3D27F76C0588}">
      <dgm:prSet/>
      <dgm:spPr/>
      <dgm:t>
        <a:bodyPr/>
        <a:lstStyle/>
        <a:p>
          <a:endParaRPr lang="ru-RU"/>
        </a:p>
      </dgm:t>
    </dgm:pt>
    <dgm:pt modelId="{AD2E3C66-65AE-4AE5-87FF-5CA9A2A243EA}" type="sibTrans" cxnId="{654DBCB3-6E76-469F-8FD5-3D27F76C0588}">
      <dgm:prSet/>
      <dgm:spPr/>
      <dgm:t>
        <a:bodyPr/>
        <a:lstStyle/>
        <a:p>
          <a:endParaRPr lang="ru-RU"/>
        </a:p>
      </dgm:t>
    </dgm:pt>
    <dgm:pt modelId="{02443FDD-DF17-4D5B-987A-96F00205705C}">
      <dgm:prSet phldrT="[Текст]"/>
      <dgm:spPr/>
      <dgm:t>
        <a:bodyPr/>
        <a:lstStyle/>
        <a:p>
          <a:r>
            <a:rPr lang="ru-RU" dirty="0" smtClean="0"/>
            <a:t>«Коробок -шершавый бок»</a:t>
          </a:r>
          <a:endParaRPr lang="ru-RU" dirty="0"/>
        </a:p>
      </dgm:t>
    </dgm:pt>
    <dgm:pt modelId="{514FF001-02D1-4ED5-9DE6-985B7A3AFCDB}" type="parTrans" cxnId="{818CDEAD-95E0-4853-8609-1E414A6B453D}">
      <dgm:prSet/>
      <dgm:spPr/>
      <dgm:t>
        <a:bodyPr/>
        <a:lstStyle/>
        <a:p>
          <a:endParaRPr lang="ru-RU"/>
        </a:p>
      </dgm:t>
    </dgm:pt>
    <dgm:pt modelId="{F5DC3D6B-EE8A-45FC-8572-B591276D82C2}" type="sibTrans" cxnId="{818CDEAD-95E0-4853-8609-1E414A6B453D}">
      <dgm:prSet/>
      <dgm:spPr/>
      <dgm:t>
        <a:bodyPr/>
        <a:lstStyle/>
        <a:p>
          <a:endParaRPr lang="ru-RU"/>
        </a:p>
      </dgm:t>
    </dgm:pt>
    <dgm:pt modelId="{750C18C0-A41B-4553-9C54-C3A27A767EDB}" type="pres">
      <dgm:prSet presAssocID="{3FABB0FA-6987-4D6C-B773-BB2C93048F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3BE32-A478-4CE0-BB72-EDF9CA5E297B}" type="pres">
      <dgm:prSet presAssocID="{B740E936-B6F6-4C0D-83C9-7ACC5C16E845}" presName="composite" presStyleCnt="0"/>
      <dgm:spPr/>
    </dgm:pt>
    <dgm:pt modelId="{19A11B2C-56EA-4FF9-A618-9035031C0533}" type="pres">
      <dgm:prSet presAssocID="{B740E936-B6F6-4C0D-83C9-7ACC5C16E845}" presName="rect1" presStyleLbl="trAlignAcc1" presStyleIdx="0" presStyleCnt="2" custScaleX="103267" custLinFactNeighborX="5791" custLinFactNeighborY="4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45ADD-926D-4323-8074-8A72EF72ABA4}" type="pres">
      <dgm:prSet presAssocID="{B740E936-B6F6-4C0D-83C9-7ACC5C16E845}" presName="rect2" presStyleLbl="fgImgPlace1" presStyleIdx="0" presStyleCnt="2" custScaleX="321339" custScaleY="157176" custLinFactX="-56984" custLinFactNeighborX="-100000" custLinFactNeighborY="-1603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E61A181-E864-4618-8A8D-793EF95B6CE0}" type="pres">
      <dgm:prSet presAssocID="{AD2E3C66-65AE-4AE5-87FF-5CA9A2A243EA}" presName="sibTrans" presStyleCnt="0"/>
      <dgm:spPr/>
    </dgm:pt>
    <dgm:pt modelId="{A9A4E702-0BDE-416C-8C60-2330F33BCB60}" type="pres">
      <dgm:prSet presAssocID="{02443FDD-DF17-4D5B-987A-96F00205705C}" presName="composite" presStyleCnt="0"/>
      <dgm:spPr/>
    </dgm:pt>
    <dgm:pt modelId="{CF07AE84-3E42-4A1E-8BDF-18E19FCB1996}" type="pres">
      <dgm:prSet presAssocID="{02443FDD-DF17-4D5B-987A-96F00205705C}" presName="rect1" presStyleLbl="trAlignAcc1" presStyleIdx="1" presStyleCnt="2" custLinFactNeighborX="6722" custLinFactNeighborY="1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13A86-672B-4B75-B91F-6F974FC900A9}" type="pres">
      <dgm:prSet presAssocID="{02443FDD-DF17-4D5B-987A-96F00205705C}" presName="rect2" presStyleLbl="fgImgPlace1" presStyleIdx="1" presStyleCnt="2" custScaleX="299087" custScaleY="181995" custLinFactX="-67352" custLinFactNeighborX="-100000" custLinFactNeighborY="-31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18CDEAD-95E0-4853-8609-1E414A6B453D}" srcId="{3FABB0FA-6987-4D6C-B773-BB2C93048FFC}" destId="{02443FDD-DF17-4D5B-987A-96F00205705C}" srcOrd="1" destOrd="0" parTransId="{514FF001-02D1-4ED5-9DE6-985B7A3AFCDB}" sibTransId="{F5DC3D6B-EE8A-45FC-8572-B591276D82C2}"/>
    <dgm:cxn modelId="{71AF0BBB-1234-46B2-8628-B7891D81B28B}" type="presOf" srcId="{02443FDD-DF17-4D5B-987A-96F00205705C}" destId="{CF07AE84-3E42-4A1E-8BDF-18E19FCB1996}" srcOrd="0" destOrd="0" presId="urn:microsoft.com/office/officeart/2008/layout/PictureStrips"/>
    <dgm:cxn modelId="{4C5FC6B5-54BF-45C3-9123-7427637BA72C}" type="presOf" srcId="{3FABB0FA-6987-4D6C-B773-BB2C93048FFC}" destId="{750C18C0-A41B-4553-9C54-C3A27A767EDB}" srcOrd="0" destOrd="0" presId="urn:microsoft.com/office/officeart/2008/layout/PictureStrips"/>
    <dgm:cxn modelId="{D2870C7F-C37C-44BE-AD82-3703220A20B1}" type="presOf" srcId="{B740E936-B6F6-4C0D-83C9-7ACC5C16E845}" destId="{19A11B2C-56EA-4FF9-A618-9035031C0533}" srcOrd="0" destOrd="0" presId="urn:microsoft.com/office/officeart/2008/layout/PictureStrips"/>
    <dgm:cxn modelId="{654DBCB3-6E76-469F-8FD5-3D27F76C0588}" srcId="{3FABB0FA-6987-4D6C-B773-BB2C93048FFC}" destId="{B740E936-B6F6-4C0D-83C9-7ACC5C16E845}" srcOrd="0" destOrd="0" parTransId="{594AC72B-BE27-457D-88BD-311F6FDF1858}" sibTransId="{AD2E3C66-65AE-4AE5-87FF-5CA9A2A243EA}"/>
    <dgm:cxn modelId="{39F58415-CFD7-4657-8314-43B6642C2DFC}" type="presParOf" srcId="{750C18C0-A41B-4553-9C54-C3A27A767EDB}" destId="{D293BE32-A478-4CE0-BB72-EDF9CA5E297B}" srcOrd="0" destOrd="0" presId="urn:microsoft.com/office/officeart/2008/layout/PictureStrips"/>
    <dgm:cxn modelId="{00D8A123-8A6F-454B-86E4-8F34DD4BF944}" type="presParOf" srcId="{D293BE32-A478-4CE0-BB72-EDF9CA5E297B}" destId="{19A11B2C-56EA-4FF9-A618-9035031C0533}" srcOrd="0" destOrd="0" presId="urn:microsoft.com/office/officeart/2008/layout/PictureStrips"/>
    <dgm:cxn modelId="{B3F64DDE-57C3-443D-BB76-9E251F6B0162}" type="presParOf" srcId="{D293BE32-A478-4CE0-BB72-EDF9CA5E297B}" destId="{41045ADD-926D-4323-8074-8A72EF72ABA4}" srcOrd="1" destOrd="0" presId="urn:microsoft.com/office/officeart/2008/layout/PictureStrips"/>
    <dgm:cxn modelId="{8F75DD92-7497-497F-9AFF-09FAC8015A0B}" type="presParOf" srcId="{750C18C0-A41B-4553-9C54-C3A27A767EDB}" destId="{5E61A181-E864-4618-8A8D-793EF95B6CE0}" srcOrd="1" destOrd="0" presId="urn:microsoft.com/office/officeart/2008/layout/PictureStrips"/>
    <dgm:cxn modelId="{4DF004F3-EEEB-4846-A383-F9AC29BBE640}" type="presParOf" srcId="{750C18C0-A41B-4553-9C54-C3A27A767EDB}" destId="{A9A4E702-0BDE-416C-8C60-2330F33BCB60}" srcOrd="2" destOrd="0" presId="urn:microsoft.com/office/officeart/2008/layout/PictureStrips"/>
    <dgm:cxn modelId="{3440F2FB-5201-4CA5-AF5E-F873B5C29902}" type="presParOf" srcId="{A9A4E702-0BDE-416C-8C60-2330F33BCB60}" destId="{CF07AE84-3E42-4A1E-8BDF-18E19FCB1996}" srcOrd="0" destOrd="0" presId="urn:microsoft.com/office/officeart/2008/layout/PictureStrips"/>
    <dgm:cxn modelId="{8F40E017-9E51-4BC9-83C3-BF1E9C2F9C10}" type="presParOf" srcId="{A9A4E702-0BDE-416C-8C60-2330F33BCB60}" destId="{BEB13A86-672B-4B75-B91F-6F974FC900A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DCED6-2AE1-4EFE-AD2A-956A6261D455}">
      <dsp:nvSpPr>
        <dsp:cNvPr id="0" name=""/>
        <dsp:cNvSpPr/>
      </dsp:nvSpPr>
      <dsp:spPr>
        <a:xfrm>
          <a:off x="0" y="0"/>
          <a:ext cx="3921930" cy="1788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систематизировать знания детей о причинах возникновения пожаров</a:t>
          </a:r>
          <a:endParaRPr lang="ru-RU" sz="2700" kern="1200" dirty="0"/>
        </a:p>
      </dsp:txBody>
      <dsp:txXfrm>
        <a:off x="0" y="0"/>
        <a:ext cx="3921930" cy="1788467"/>
      </dsp:txXfrm>
    </dsp:sp>
    <dsp:sp modelId="{4340B325-B1F2-47CF-B247-9CC3B59F389F}">
      <dsp:nvSpPr>
        <dsp:cNvPr id="0" name=""/>
        <dsp:cNvSpPr/>
      </dsp:nvSpPr>
      <dsp:spPr>
        <a:xfrm>
          <a:off x="4077273" y="0"/>
          <a:ext cx="3669726" cy="1788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подвести к пониманию вероятных последствий детских шалостей</a:t>
          </a:r>
          <a:endParaRPr lang="ru-RU" sz="2700" kern="1200" dirty="0"/>
        </a:p>
      </dsp:txBody>
      <dsp:txXfrm>
        <a:off x="4077273" y="0"/>
        <a:ext cx="3669726" cy="1788467"/>
      </dsp:txXfrm>
    </dsp:sp>
    <dsp:sp modelId="{53A90176-EA1F-4BDF-BB9B-FF3DB05932C4}">
      <dsp:nvSpPr>
        <dsp:cNvPr id="0" name=""/>
        <dsp:cNvSpPr/>
      </dsp:nvSpPr>
      <dsp:spPr>
        <a:xfrm>
          <a:off x="4161547" y="1973189"/>
          <a:ext cx="3445184" cy="1788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учить правилам поведения при пожаре</a:t>
          </a:r>
          <a:endParaRPr lang="ru-RU" sz="2700" kern="1200" dirty="0"/>
        </a:p>
      </dsp:txBody>
      <dsp:txXfrm>
        <a:off x="4161547" y="1973189"/>
        <a:ext cx="3445184" cy="1788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11B2C-56EA-4FF9-A618-9035031C0533}">
      <dsp:nvSpPr>
        <dsp:cNvPr id="0" name=""/>
        <dsp:cNvSpPr/>
      </dsp:nvSpPr>
      <dsp:spPr>
        <a:xfrm>
          <a:off x="2793380" y="533032"/>
          <a:ext cx="3435040" cy="103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081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«</a:t>
          </a:r>
          <a:r>
            <a:rPr lang="ru-RU" sz="3200" kern="1200" dirty="0" smtClean="0"/>
            <a:t>Кошкин дом»</a:t>
          </a:r>
          <a:endParaRPr lang="ru-RU" sz="3200" kern="1200" dirty="0"/>
        </a:p>
      </dsp:txBody>
      <dsp:txXfrm>
        <a:off x="2793380" y="533032"/>
        <a:ext cx="3435040" cy="1039490"/>
      </dsp:txXfrm>
    </dsp:sp>
    <dsp:sp modelId="{41045ADD-926D-4323-8074-8A72EF72ABA4}">
      <dsp:nvSpPr>
        <dsp:cNvPr id="0" name=""/>
        <dsp:cNvSpPr/>
      </dsp:nvSpPr>
      <dsp:spPr>
        <a:xfrm>
          <a:off x="568925" y="0"/>
          <a:ext cx="2338200" cy="17155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AE84-3E42-4A1E-8BDF-18E19FCB1996}">
      <dsp:nvSpPr>
        <dsp:cNvPr id="0" name=""/>
        <dsp:cNvSpPr/>
      </dsp:nvSpPr>
      <dsp:spPr>
        <a:xfrm>
          <a:off x="2865374" y="2477245"/>
          <a:ext cx="3326368" cy="10394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08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«Коробок -шершавый бок»</a:t>
          </a:r>
          <a:endParaRPr lang="ru-RU" sz="2800" kern="1200" dirty="0"/>
        </a:p>
      </dsp:txBody>
      <dsp:txXfrm>
        <a:off x="2865374" y="2477245"/>
        <a:ext cx="3326368" cy="1039490"/>
      </dsp:txXfrm>
    </dsp:sp>
    <dsp:sp modelId="{BEB13A86-672B-4B75-B91F-6F974FC900A9}">
      <dsp:nvSpPr>
        <dsp:cNvPr id="0" name=""/>
        <dsp:cNvSpPr/>
      </dsp:nvSpPr>
      <dsp:spPr>
        <a:xfrm>
          <a:off x="561130" y="1829169"/>
          <a:ext cx="2176285" cy="198641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58F30D-EBFE-4934-91C3-77CA5D3CA0EF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94BDBA-94A1-4F10-A5A5-29013DC1E4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 smtClean="0">
                <a:solidFill>
                  <a:srgbClr val="4A206A"/>
                </a:solidFill>
              </a:rPr>
              <a:t>ОТЧЕТ</a:t>
            </a:r>
            <a:r>
              <a:rPr lang="ru-RU" sz="4400" b="1" dirty="0">
                <a:solidFill>
                  <a:srgbClr val="4A206A"/>
                </a:solidFill>
              </a:rPr>
              <a:t/>
            </a:r>
            <a:br>
              <a:rPr lang="ru-RU" sz="4400" b="1" dirty="0">
                <a:solidFill>
                  <a:srgbClr val="4A206A"/>
                </a:solidFill>
              </a:rPr>
            </a:br>
            <a:r>
              <a:rPr lang="ru-RU" sz="4400" b="1" dirty="0">
                <a:solidFill>
                  <a:srgbClr val="4A206A"/>
                </a:solidFill>
              </a:rPr>
              <a:t>О РЕЗУЛЬТАТАХ</a:t>
            </a:r>
            <a:br>
              <a:rPr lang="ru-RU" sz="4400" b="1" dirty="0">
                <a:solidFill>
                  <a:srgbClr val="4A206A"/>
                </a:solidFill>
              </a:rPr>
            </a:br>
            <a:r>
              <a:rPr lang="ru-RU" sz="4400" b="1" dirty="0">
                <a:solidFill>
                  <a:srgbClr val="4A206A"/>
                </a:solidFill>
              </a:rPr>
              <a:t>ПРОВЕДЕНИЯ </a:t>
            </a:r>
            <a:r>
              <a:rPr lang="ru-RU" sz="4400" b="1" dirty="0" smtClean="0">
                <a:solidFill>
                  <a:srgbClr val="4A206A"/>
                </a:solidFill>
              </a:rPr>
              <a:t>НЕДЕЛИ ПОЖАРНОЙ </a:t>
            </a:r>
            <a:r>
              <a:rPr lang="ru-RU" sz="4900" b="1" dirty="0" smtClean="0">
                <a:solidFill>
                  <a:srgbClr val="4A206A"/>
                </a:solidFill>
              </a:rPr>
              <a:t>БЕЗОПАСНОСТИ</a:t>
            </a:r>
            <a:br>
              <a:rPr lang="ru-RU" sz="4900" b="1" dirty="0" smtClean="0">
                <a:solidFill>
                  <a:srgbClr val="4A206A"/>
                </a:solidFill>
              </a:rPr>
            </a:br>
            <a:r>
              <a:rPr lang="en-US" sz="4900" dirty="0">
                <a:solidFill>
                  <a:srgbClr val="4A206A"/>
                </a:solidFill>
              </a:rPr>
              <a:t>II</a:t>
            </a:r>
            <a:r>
              <a:rPr lang="ru-RU" sz="4900" dirty="0">
                <a:solidFill>
                  <a:srgbClr val="4A206A"/>
                </a:solidFill>
              </a:rPr>
              <a:t> младшей группы №6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Выполнила: </a:t>
            </a:r>
            <a:r>
              <a:rPr lang="ru-RU" dirty="0" err="1" smtClean="0">
                <a:solidFill>
                  <a:srgbClr val="7030A0"/>
                </a:solidFill>
              </a:rPr>
              <a:t>Кочеваткина</a:t>
            </a:r>
            <a:r>
              <a:rPr lang="ru-RU" dirty="0" smtClean="0">
                <a:solidFill>
                  <a:srgbClr val="7030A0"/>
                </a:solidFill>
              </a:rPr>
              <a:t> Анжела</a:t>
            </a: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 Владимировна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872208"/>
          </a:xfrm>
        </p:spPr>
        <p:txBody>
          <a:bodyPr/>
          <a:lstStyle/>
          <a:p>
            <a:pPr algn="l"/>
            <a:r>
              <a:rPr lang="ru-RU" sz="4800" dirty="0"/>
              <a:t>С</a:t>
            </a:r>
            <a:r>
              <a:rPr lang="ru-RU" sz="4800" dirty="0" smtClean="0"/>
              <a:t>южетно-ролевые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- </a:t>
            </a:r>
            <a:r>
              <a:rPr lang="ru-RU" sz="3200" dirty="0" smtClean="0"/>
              <a:t>«</a:t>
            </a:r>
            <a:r>
              <a:rPr lang="ru-RU" sz="3200" dirty="0"/>
              <a:t>Вызов пожарных»,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«</a:t>
            </a:r>
            <a:r>
              <a:rPr lang="ru-RU" sz="3200" dirty="0"/>
              <a:t>Едем на пожар»</a:t>
            </a:r>
          </a:p>
        </p:txBody>
      </p:sp>
      <p:pic>
        <p:nvPicPr>
          <p:cNvPr id="7170" name="Picture 2" descr="C:\Users\Admin\Desktop\пожар. №6\IMG_20150130_16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176" y="213285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пожар. №6\IMG_20150130_16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4641" y="4295203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пожар. №6\IMG_20150130_1601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978" y="2132856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пожар. №6\IMG_20150130_160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313298"/>
            <a:ext cx="278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499" y="2708920"/>
            <a:ext cx="109763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4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872208"/>
          </a:xfrm>
        </p:spPr>
        <p:txBody>
          <a:bodyPr/>
          <a:lstStyle/>
          <a:p>
            <a:pPr algn="l"/>
            <a:r>
              <a:rPr lang="ru-RU" sz="3600" dirty="0"/>
              <a:t>Д</a:t>
            </a:r>
            <a:r>
              <a:rPr lang="ru-RU" sz="3600" dirty="0" smtClean="0"/>
              <a:t>идактические </a:t>
            </a:r>
            <a:r>
              <a:rPr lang="ru-RU" sz="3600" dirty="0"/>
              <a:t>игры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 «</a:t>
            </a:r>
            <a:r>
              <a:rPr lang="ru-RU" sz="3600" dirty="0"/>
              <a:t>Средства пожаротушения</a:t>
            </a:r>
            <a:r>
              <a:rPr lang="ru-RU" sz="3600" dirty="0" smtClean="0"/>
              <a:t>»,</a:t>
            </a:r>
            <a:br>
              <a:rPr lang="ru-RU" sz="3600" dirty="0" smtClean="0"/>
            </a:br>
            <a:r>
              <a:rPr lang="ru-RU" sz="3600" dirty="0" smtClean="0"/>
              <a:t> - «</a:t>
            </a:r>
            <a:r>
              <a:rPr lang="ru-RU" sz="3600" dirty="0"/>
              <a:t>Кому, что нужно для работы</a:t>
            </a:r>
            <a:r>
              <a:rPr lang="ru-RU" sz="3600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194" name="Picture 2" descr="C:\Users\Admin\Desktop\пожар. №6\DSC00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пожар. №6\DSC008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297611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пожар. №6\DSC008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0880"/>
            <a:ext cx="297611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63644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parajita" panose="020B0604020202020204" pitchFamily="34" charset="0"/>
              </a:rPr>
              <a:t>Работа с родителями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parajita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Чаще беседуйте со своими детьми о </a:t>
            </a:r>
            <a:r>
              <a:rPr lang="ru-RU" dirty="0" smtClean="0"/>
              <a:t>мерах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пожарной безопасности.</a:t>
            </a:r>
            <a:r>
              <a:rPr lang="ru-RU" sz="1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 давайте детям играть со спичками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зажигалками</a:t>
            </a:r>
            <a:r>
              <a:rPr lang="ru-RU" dirty="0"/>
              <a:t>.</a:t>
            </a:r>
            <a:endParaRPr lang="ru-RU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Не разрешайте им близко подходить к работающей газовой плите и включенным нагревательным приборам.</a:t>
            </a:r>
            <a:endParaRPr lang="ru-RU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Постепенно учите детей  правильному пользованию бытовыми электроприборами.</a:t>
            </a:r>
            <a:endParaRPr lang="ru-RU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Не разрешайте детям самостоятельно включать освещение на новогодней елке.</a:t>
            </a:r>
            <a:endParaRPr lang="ru-RU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Знайте, что хлопушками, бенгальскими огнями, свечами и различными пиротехническими изделиями можно пользоваться только вне дома, на открытой площадке: они могут  стать  причиной пожара и травм.</a:t>
            </a:r>
            <a:endParaRPr lang="ru-RU" sz="18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ru-RU" sz="2400" dirty="0"/>
              <a:t>Будьте   осторожны при использовании даже  разрешенных и проверенных пиротехнических игрушек. </a:t>
            </a:r>
            <a:endParaRPr lang="ru-RU" sz="1800" dirty="0"/>
          </a:p>
          <a:p>
            <a:endParaRPr lang="ru-RU" dirty="0"/>
          </a:p>
        </p:txBody>
      </p:sp>
      <p:pic>
        <p:nvPicPr>
          <p:cNvPr id="7" name="Рисунок 6" descr="Описание: C:\Users\Люда\Downloads\p246_pojaridet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093218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46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72819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>
                <a:solidFill>
                  <a:srgbClr val="FF0000"/>
                </a:solidFill>
              </a:rPr>
              <a:t>ПАМЯТКА  </a:t>
            </a:r>
            <a:r>
              <a:rPr lang="ru-RU" sz="2000" b="1" dirty="0">
                <a:solidFill>
                  <a:srgbClr val="FF0000"/>
                </a:solidFill>
              </a:rPr>
              <a:t>ДЛЯ  РОДИТЕЛЕЙ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«ПОМОГИТЕ  ДЕТЯМ  ЗАПОМНИТЬ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ПРАВИЛА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ПОЖАРНОЙ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БЕЗПОПАСНОСТИ»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Пожарная безопасность дома (в квартире)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Выучите и запишите на листке бумаги ваш адрес и телефон. Положите этот листок рядом с телефонным аппаратом.</a:t>
            </a:r>
          </a:p>
          <a:p>
            <a:r>
              <a:rPr lang="ru-RU" dirty="0" smtClean="0"/>
              <a:t>Не </a:t>
            </a:r>
            <a:r>
              <a:rPr lang="ru-RU" dirty="0"/>
              <a:t>играй дома со спичками и зажигалками. Это может стать причиной пожара.</a:t>
            </a:r>
          </a:p>
          <a:p>
            <a:r>
              <a:rPr lang="ru-RU" dirty="0" smtClean="0"/>
              <a:t>Уходя </a:t>
            </a:r>
            <a:r>
              <a:rPr lang="ru-RU" dirty="0"/>
              <a:t>из дома или из комнаты, не забывай выключать электроприборы, особенно утюги, обогреватели, телевизор, светильники и т.д.</a:t>
            </a:r>
          </a:p>
          <a:p>
            <a:r>
              <a:rPr lang="ru-RU" dirty="0" smtClean="0"/>
              <a:t>Не </a:t>
            </a:r>
            <a:r>
              <a:rPr lang="ru-RU" dirty="0"/>
              <a:t>суши белье над плитой, оно может загореться.</a:t>
            </a:r>
          </a:p>
          <a:p>
            <a:r>
              <a:rPr lang="ru-RU" dirty="0" smtClean="0"/>
              <a:t>В </a:t>
            </a:r>
            <a:r>
              <a:rPr lang="ru-RU" dirty="0"/>
              <a:t>деревне или на даче без взрослых не подходи к печке и не открывай печную дверцу. От выпавшего уголька может загореться дом.</a:t>
            </a:r>
          </a:p>
          <a:p>
            <a:r>
              <a:rPr lang="ru-RU" dirty="0" smtClean="0"/>
              <a:t>Ни </a:t>
            </a:r>
            <a:r>
              <a:rPr lang="ru-RU" dirty="0"/>
              <a:t>в коем случае не зажигай фейерверки, свечи или бенгальские огни без взрослых.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87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title"/>
          </p:nvPr>
        </p:nvSpPr>
        <p:spPr>
          <a:xfrm>
            <a:off x="4932040" y="653035"/>
            <a:ext cx="3960440" cy="5184576"/>
          </a:xfrm>
        </p:spPr>
        <p:txBody>
          <a:bodyPr/>
          <a:lstStyle/>
          <a:p>
            <a:r>
              <a:rPr lang="ru-RU" sz="3200" b="1" dirty="0"/>
              <a:t>ВСЕ, ВСЕ,</a:t>
            </a:r>
            <a:br>
              <a:rPr lang="ru-RU" sz="3200" b="1" dirty="0"/>
            </a:br>
            <a:r>
              <a:rPr lang="ru-RU" sz="3200" b="1" dirty="0"/>
              <a:t>ПОМНИТЕ</a:t>
            </a:r>
            <a:br>
              <a:rPr lang="ru-RU" sz="3200" b="1" dirty="0"/>
            </a:br>
            <a:r>
              <a:rPr lang="ru-RU" sz="3200" b="1" dirty="0"/>
              <a:t>О ТОМ,</a:t>
            </a:r>
            <a:br>
              <a:rPr lang="ru-RU" sz="3200" b="1" dirty="0"/>
            </a:br>
            <a:r>
              <a:rPr lang="ru-RU" sz="3200" b="1" dirty="0"/>
              <a:t>ЧТО НЕЛЬЗЯ</a:t>
            </a:r>
            <a:br>
              <a:rPr lang="ru-RU" sz="3200" b="1" dirty="0"/>
            </a:br>
            <a:r>
              <a:rPr lang="ru-RU" sz="3200" b="1" dirty="0"/>
              <a:t>ШУТИТЬ</a:t>
            </a:r>
            <a:br>
              <a:rPr lang="ru-RU" sz="3200" b="1" dirty="0"/>
            </a:br>
            <a:r>
              <a:rPr lang="ru-RU" sz="3200" b="1" dirty="0"/>
              <a:t>С ОГНЁМ</a:t>
            </a:r>
            <a:br>
              <a:rPr lang="ru-RU" sz="3200" b="1" dirty="0"/>
            </a:br>
            <a:r>
              <a:rPr lang="ru-RU" sz="3200" b="1" dirty="0"/>
              <a:t>КТО С ОГНЁМ</a:t>
            </a:r>
            <a:br>
              <a:rPr lang="ru-RU" sz="3200" b="1" dirty="0"/>
            </a:br>
            <a:r>
              <a:rPr lang="ru-RU" sz="3200" b="1" dirty="0"/>
              <a:t>НЕОСТОРОЖЕН</a:t>
            </a:r>
            <a:br>
              <a:rPr lang="ru-RU" sz="3200" b="1" dirty="0"/>
            </a:br>
            <a:r>
              <a:rPr lang="ru-RU" sz="3200" b="1" dirty="0"/>
              <a:t>У ТОГО ПОЖАР</a:t>
            </a:r>
            <a:br>
              <a:rPr lang="ru-RU" sz="3200" b="1" dirty="0"/>
            </a:br>
            <a:r>
              <a:rPr lang="ru-RU" sz="3200" b="1" dirty="0"/>
              <a:t>ВОЗМОЖЕН.</a:t>
            </a:r>
          </a:p>
        </p:txBody>
      </p:sp>
      <p:pic>
        <p:nvPicPr>
          <p:cNvPr id="9219" name="Picture 3" descr="C:\Users\Admin\Desktop\пожар. №6\ПОЖАР\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3" y="3429000"/>
            <a:ext cx="1431729" cy="26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пожар. №6\ПОЖАР\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61" y="404664"/>
            <a:ext cx="16537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Пожарный картинки для дете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47" y="2060848"/>
            <a:ext cx="2368949" cy="23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3800" b="1" i="1" dirty="0" smtClean="0"/>
              <a:t>Спасибо</a:t>
            </a:r>
            <a:endParaRPr lang="ru-RU" sz="13800" b="1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8000" b="1" i="1" dirty="0"/>
              <a:t>з</a:t>
            </a:r>
            <a:r>
              <a:rPr lang="ru-RU" sz="8000" b="1" i="1" dirty="0" smtClean="0"/>
              <a:t>а внимание!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342219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315022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проведения недели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697" y="4077072"/>
            <a:ext cx="22002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МЕРОПРИЯТИЯ,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ПРОВЕДЕННЫЕ В ТЕЧЕНИЕ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НЕДЕЛИ ПОЖАРНОЙ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БЕЗОПАСНОСТИ</a:t>
            </a:r>
          </a:p>
        </p:txBody>
      </p:sp>
      <p:pic>
        <p:nvPicPr>
          <p:cNvPr id="2050" name="Picture 2" descr="Месячник гражданской защиты - Статьи - Материалы администрации - Методическая копилка - МБДОУ детский сад 61 г. Балако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8" y="4569004"/>
            <a:ext cx="2515335" cy="231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ожар. №6\DSC00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2925628" cy="219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Оформления стенда по П.Б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C:\Users\Admin\Desktop\пожар. №6\DSC008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024848"/>
            <a:ext cx="3024450" cy="22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пожар. №6\DSC008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9" y="2024933"/>
            <a:ext cx="3024336" cy="226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422483" cy="4888644"/>
          </a:xfrm>
        </p:spPr>
        <p:txBody>
          <a:bodyPr/>
          <a:lstStyle/>
          <a:p>
            <a:r>
              <a:rPr lang="ru-RU" b="1" dirty="0"/>
              <a:t>Беседы:</a:t>
            </a:r>
            <a:br>
              <a:rPr lang="ru-RU" b="1" dirty="0"/>
            </a:br>
            <a:r>
              <a:rPr lang="ru-RU" b="1" dirty="0"/>
              <a:t>- «Спички не тронь – в спичках огонь»</a:t>
            </a:r>
            <a:br>
              <a:rPr lang="ru-RU" b="1" dirty="0"/>
            </a:br>
            <a:r>
              <a:rPr lang="ru-RU" b="1" dirty="0"/>
              <a:t>- «Малышам об огне»</a:t>
            </a:r>
            <a:br>
              <a:rPr lang="ru-RU" b="1" dirty="0"/>
            </a:br>
            <a:r>
              <a:rPr lang="ru-RU" b="1" dirty="0"/>
              <a:t>- «Добрый и злой огонь»</a:t>
            </a:r>
            <a:br>
              <a:rPr lang="ru-RU" b="1" dirty="0"/>
            </a:br>
            <a:r>
              <a:rPr lang="ru-RU" b="1" dirty="0"/>
              <a:t>- «Если возник пожар»</a:t>
            </a:r>
            <a:br>
              <a:rPr lang="ru-RU" b="1" dirty="0"/>
            </a:br>
            <a:r>
              <a:rPr lang="ru-RU" b="1" dirty="0"/>
              <a:t>- «Труд пожарных»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Admin\Desktop\пожар. №6\DSC008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ожар. №6\DSC008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2592101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ожар. №6\DSC00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04848"/>
            <a:ext cx="2592102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sz="4400" b="1" i="1" dirty="0">
                <a:solidFill>
                  <a:srgbClr val="C00000"/>
                </a:solidFill>
              </a:rPr>
              <a:t>ТЕОРЕТИЧЕСКИЕ И</a:t>
            </a:r>
            <a:br>
              <a:rPr lang="ru-RU" sz="4400" b="1" i="1" dirty="0">
                <a:solidFill>
                  <a:srgbClr val="C00000"/>
                </a:solidFill>
              </a:rPr>
            </a:br>
            <a:r>
              <a:rPr lang="ru-RU" sz="4400" b="1" i="1" dirty="0">
                <a:solidFill>
                  <a:srgbClr val="C00000"/>
                </a:solidFill>
              </a:rPr>
              <a:t>ПРАКТИЧЕСКИЕ ЗАНЯТИЯ </a:t>
            </a:r>
          </a:p>
        </p:txBody>
      </p:sp>
      <p:pic>
        <p:nvPicPr>
          <p:cNvPr id="4098" name="Picture 2" descr="C:\Users\Admin\Desktop\пожар. №6\IMG_20150130_155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177696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пожар. №6\IMG_20150130_16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14" y="2119272"/>
            <a:ext cx="154563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ожар. №6\IMG_20150130_1554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12236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пожар. №6\IMG_20150130_1558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02" y="4365104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пожар. №6\IMG_20150130_1559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70791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пожар. №6\IMG_20150130_15594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351346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Инфографика. Диана Гибадулина. Нормы безопасности детских садов. - 5 Апреля 2014 - Blog - Diosou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236120"/>
            <a:ext cx="1318903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9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С. </a:t>
            </a:r>
            <a:r>
              <a:rPr lang="ru-RU" dirty="0" smtClean="0"/>
              <a:t>Маршак </a:t>
            </a:r>
            <a:r>
              <a:rPr lang="ru-RU" dirty="0"/>
              <a:t>«Кошкин дом», </a:t>
            </a:r>
          </a:p>
          <a:p>
            <a:r>
              <a:rPr lang="ru-RU" dirty="0"/>
              <a:t>- К. Чуковский «Путаница»;</a:t>
            </a:r>
          </a:p>
          <a:p>
            <a:r>
              <a:rPr lang="ru-RU" dirty="0"/>
              <a:t>- Г. Цыферов «Жил на свете слоненок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ЧТЕНИЕ ХУДОЖЕСТВЕННОЙ</a:t>
            </a:r>
            <a:br>
              <a:rPr lang="ru-RU" sz="4000" dirty="0"/>
            </a:br>
            <a:r>
              <a:rPr lang="ru-RU" sz="4000" dirty="0"/>
              <a:t>ЛИТЕРАТУРЫ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5751">
            <a:off x="728408" y="3913610"/>
            <a:ext cx="193746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722353"/>
            <a:ext cx="19214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9003">
            <a:off x="6497189" y="3899202"/>
            <a:ext cx="1701904" cy="257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1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074204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ПРОСМОТР МУЛЬТФИЛЬМОВ</a:t>
            </a:r>
            <a:br>
              <a:rPr lang="ru-RU" sz="3200" dirty="0"/>
            </a:br>
            <a:r>
              <a:rPr lang="ru-RU" sz="3200" dirty="0" smtClean="0"/>
              <a:t>ПО ПРАВИЛАМ ПБ.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761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Продуктивная деятельность</a:t>
            </a:r>
            <a:endParaRPr lang="ru-RU" sz="4800" dirty="0"/>
          </a:p>
        </p:txBody>
      </p:sp>
      <p:pic>
        <p:nvPicPr>
          <p:cNvPr id="6146" name="Picture 2" descr="C:\Users\Admin\Desktop\пожар. №6\IMG_20150130_1534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2105485"/>
            <a:ext cx="1872208" cy="2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пожар. №6\IMG_20150130_1532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1834948" cy="24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пожар. №6\IMG_20150130_1542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160" y="2105485"/>
            <a:ext cx="1836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esktop\пожар. №6\IMG_20150130_1547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208741"/>
            <a:ext cx="2718991" cy="20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Другая 1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C00000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294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Аспект</vt:lpstr>
      <vt:lpstr>Твердый переплет</vt:lpstr>
      <vt:lpstr>Autumn</vt:lpstr>
      <vt:lpstr>Эркер</vt:lpstr>
      <vt:lpstr> ОТЧЕТ О РЕЗУЛЬТАТАХ ПРОВЕДЕНИЯ НЕДЕЛИ ПОЖАРНОЙ БЕЗОПАСНОСТИ II младшей группы №6 </vt:lpstr>
      <vt:lpstr>Цель проведения недели </vt:lpstr>
      <vt:lpstr>МЕРОПРИЯТИЯ, ПРОВЕДЕННЫЕ В ТЕЧЕНИЕ НЕДЕЛИ ПОЖАРНОЙ БЕЗОПАСНОСТИ</vt:lpstr>
      <vt:lpstr>Оформления стенда по П.Б.</vt:lpstr>
      <vt:lpstr>Беседы: - «Спички не тронь – в спичках огонь» - «Малышам об огне» - «Добрый и злой огонь» - «Если возник пожар» - «Труд пожарных» </vt:lpstr>
      <vt:lpstr>ТЕОРЕТИЧЕСКИЕ И ПРАКТИЧЕСКИЕ ЗАНЯТИЯ </vt:lpstr>
      <vt:lpstr>ЧТЕНИЕ ХУДОЖЕСТВЕННОЙ ЛИТЕРАТУРЫ</vt:lpstr>
      <vt:lpstr>ПРОСМОТР МУЛЬТФИЛЬМОВ ПО ПРАВИЛАМ ПБ.</vt:lpstr>
      <vt:lpstr>Продуктивная деятельность</vt:lpstr>
      <vt:lpstr>Сюжетно-ролевые  - «Вызов пожарных»,  - «Едем на пожар»</vt:lpstr>
      <vt:lpstr>Дидактические игры  - «Средства пожаротушения»,  - «Кому, что нужно для работы» </vt:lpstr>
      <vt:lpstr>Работа с родителями</vt:lpstr>
      <vt:lpstr>  ПАМЯТКА  ДЛЯ  РОДИТЕЛЕЙ «ПОМОГИТЕ  ДЕТЯМ  ЗАПОМНИТЬ  ПРАВИЛА ПОЖАРНОЙ  БЕЗПОПАСНОСТИ» Пожарная безопасность дома (в квартире) </vt:lpstr>
      <vt:lpstr>ВСЕ, ВСЕ, ПОМНИТЕ О ТОМ, ЧТО НЕЛЬЗЯ ШУТИТЬ С ОГНЁМ КТО С ОГНЁМ НЕОСТОРОЖЕН У ТОГО ПОЖАР ВОЗМОЖЕН.</vt:lpstr>
      <vt:lpstr>Спасибо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ПРОВЕДЕНИЯ НЕДЕЛИ ПОЖАРНОЙ БЕЗОПАСНОСТИ II младшей группы №6</dc:title>
  <dc:creator>Admin</dc:creator>
  <cp:lastModifiedBy>Admin</cp:lastModifiedBy>
  <cp:revision>16</cp:revision>
  <dcterms:created xsi:type="dcterms:W3CDTF">2015-01-30T06:30:46Z</dcterms:created>
  <dcterms:modified xsi:type="dcterms:W3CDTF">2015-02-21T03:29:54Z</dcterms:modified>
</cp:coreProperties>
</file>