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60" r:id="rId4"/>
    <p:sldId id="261" r:id="rId5"/>
    <p:sldId id="263" r:id="rId6"/>
    <p:sldId id="262" r:id="rId7"/>
    <p:sldId id="266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 </a:t>
            </a:r>
            <a:br>
              <a:rPr lang="ru-RU" b="1" dirty="0" smtClean="0">
                <a:solidFill>
                  <a:srgbClr val="000000"/>
                </a:solidFill>
                <a:latin typeface="Times New Roman"/>
              </a:rPr>
            </a:br>
            <a:r>
              <a:rPr lang="ru-RU" b="1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b="1" dirty="0">
                <a:solidFill>
                  <a:srgbClr val="000000"/>
                </a:solidFill>
                <a:latin typeface="Times New Roman"/>
              </a:rPr>
            </a:b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«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Развивающие игры </a:t>
            </a:r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Воскобовича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.</a:t>
            </a:r>
            <a:br>
              <a:rPr lang="ru-RU" b="1" dirty="0" smtClean="0">
                <a:solidFill>
                  <a:srgbClr val="000000"/>
                </a:solidFill>
                <a:latin typeface="Times New Roman"/>
              </a:rPr>
            </a:br>
            <a:r>
              <a:rPr lang="ru-RU" b="1" dirty="0" err="1" smtClean="0">
                <a:solidFill>
                  <a:srgbClr val="FF0000"/>
                </a:solidFill>
                <a:latin typeface="Times New Roman"/>
              </a:rPr>
              <a:t>Геоконт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» </a:t>
            </a:r>
            <a:br>
              <a:rPr lang="ru-RU" b="1" dirty="0" smtClean="0">
                <a:solidFill>
                  <a:srgbClr val="000000"/>
                </a:solidFill>
                <a:latin typeface="Times New Roman"/>
              </a:rPr>
            </a:br>
            <a:r>
              <a:rPr lang="ru-RU" b="1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b="1" dirty="0">
                <a:solidFill>
                  <a:srgbClr val="000000"/>
                </a:solidFill>
                <a:latin typeface="Times New Roman"/>
              </a:rPr>
            </a:b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Times New Roman"/>
              </a:rPr>
            </a:br>
            <a:r>
              <a:rPr lang="ru-RU" b="1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b="1" dirty="0">
                <a:solidFill>
                  <a:srgbClr val="000000"/>
                </a:solidFill>
                <a:latin typeface="Times New Roman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                            Воспитатель :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/>
              </a:rPr>
              <a:t>Габибулаева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  С.Г.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1234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628800"/>
            <a:ext cx="3672408" cy="4752528"/>
          </a:xfrm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dirty="0" smtClean="0"/>
              <a:t>Вячеслав </a:t>
            </a:r>
            <a:r>
              <a:rPr lang="ru-RU" dirty="0" err="1" smtClean="0"/>
              <a:t>Воскобович</a:t>
            </a:r>
            <a:r>
              <a:rPr lang="ru-RU" dirty="0" smtClean="0"/>
              <a:t> – изобретатель</a:t>
            </a:r>
            <a:r>
              <a:rPr lang="en-US" dirty="0" smtClean="0"/>
              <a:t>,</a:t>
            </a:r>
            <a:r>
              <a:rPr lang="ru-RU" dirty="0" smtClean="0"/>
              <a:t> который придумал более 50 пособий для развития умственных и творческих способностей ребенка.</a:t>
            </a:r>
            <a:endParaRPr lang="ru-RU" dirty="0"/>
          </a:p>
        </p:txBody>
      </p:sp>
      <p:pic>
        <p:nvPicPr>
          <p:cNvPr id="7" name="Объект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556792"/>
            <a:ext cx="3672408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97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25272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Игры </a:t>
            </a:r>
            <a:r>
              <a:rPr lang="ru-RU" dirty="0" err="1" smtClean="0">
                <a:solidFill>
                  <a:srgbClr val="FF0000"/>
                </a:solidFill>
              </a:rPr>
              <a:t>Воскобовича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916832"/>
            <a:ext cx="5976664" cy="4752528"/>
          </a:xfrm>
        </p:spPr>
      </p:pic>
    </p:spTree>
    <p:extLst>
      <p:ext uri="{BB962C8B-B14F-4D97-AF65-F5344CB8AC3E}">
        <p14:creationId xmlns:p14="http://schemas.microsoft.com/office/powerpoint/2010/main" val="414920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467544" y="1772816"/>
            <a:ext cx="3799656" cy="4392488"/>
          </a:xfrm>
        </p:spPr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376092"/>
                </a:solidFill>
                <a:latin typeface="Constantia"/>
                <a:ea typeface="Times New Roman"/>
                <a:cs typeface="Times New Roman"/>
              </a:rPr>
              <a:t>Игра</a:t>
            </a:r>
            <a:r>
              <a:rPr lang="ru-RU" sz="2800" dirty="0">
                <a:solidFill>
                  <a:srgbClr val="376092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sz="2800" dirty="0">
                <a:solidFill>
                  <a:srgbClr val="376092"/>
                </a:solidFill>
                <a:latin typeface="Constantia"/>
                <a:ea typeface="Times New Roman"/>
                <a:cs typeface="Times New Roman"/>
              </a:rPr>
              <a:t>представляет</a:t>
            </a:r>
            <a:r>
              <a:rPr lang="ru-RU" sz="2800" dirty="0">
                <a:solidFill>
                  <a:srgbClr val="376092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sz="2800" dirty="0">
                <a:solidFill>
                  <a:srgbClr val="376092"/>
                </a:solidFill>
                <a:latin typeface="Constantia"/>
                <a:ea typeface="Times New Roman"/>
                <a:cs typeface="Times New Roman"/>
              </a:rPr>
              <a:t>собой</a:t>
            </a:r>
            <a:r>
              <a:rPr lang="ru-RU" sz="2800" dirty="0">
                <a:solidFill>
                  <a:srgbClr val="376092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sz="2800" dirty="0">
                <a:solidFill>
                  <a:srgbClr val="376092"/>
                </a:solidFill>
                <a:latin typeface="Constantia"/>
                <a:ea typeface="Times New Roman"/>
                <a:cs typeface="Times New Roman"/>
              </a:rPr>
              <a:t>фанерный</a:t>
            </a:r>
            <a:r>
              <a:rPr lang="ru-RU" sz="2800" dirty="0">
                <a:solidFill>
                  <a:srgbClr val="376092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sz="2800" dirty="0">
                <a:solidFill>
                  <a:srgbClr val="376092"/>
                </a:solidFill>
                <a:latin typeface="Constantia"/>
                <a:ea typeface="Times New Roman"/>
                <a:cs typeface="Times New Roman"/>
              </a:rPr>
              <a:t>планшет</a:t>
            </a:r>
            <a:r>
              <a:rPr lang="ru-RU" sz="2800" dirty="0">
                <a:solidFill>
                  <a:srgbClr val="376092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sz="2800" dirty="0">
                <a:solidFill>
                  <a:srgbClr val="376092"/>
                </a:solidFill>
                <a:latin typeface="Constantia"/>
                <a:ea typeface="Times New Roman"/>
                <a:cs typeface="Times New Roman"/>
              </a:rPr>
              <a:t>с</a:t>
            </a:r>
            <a:r>
              <a:rPr lang="ru-RU" sz="2800" dirty="0">
                <a:solidFill>
                  <a:srgbClr val="376092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sz="2800" dirty="0">
                <a:solidFill>
                  <a:srgbClr val="376092"/>
                </a:solidFill>
                <a:latin typeface="Constantia"/>
                <a:ea typeface="Times New Roman"/>
                <a:cs typeface="Times New Roman"/>
              </a:rPr>
              <a:t>пластмассовыми</a:t>
            </a:r>
            <a:r>
              <a:rPr lang="ru-RU" sz="2800" dirty="0">
                <a:solidFill>
                  <a:srgbClr val="376092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sz="2800" dirty="0">
                <a:solidFill>
                  <a:srgbClr val="376092"/>
                </a:solidFill>
                <a:latin typeface="Constantia"/>
                <a:ea typeface="Times New Roman"/>
                <a:cs typeface="Times New Roman"/>
              </a:rPr>
              <a:t>гвоздиками</a:t>
            </a:r>
            <a:r>
              <a:rPr lang="ru-RU" sz="2800" dirty="0">
                <a:solidFill>
                  <a:srgbClr val="376092"/>
                </a:solidFill>
                <a:latin typeface="Calibri"/>
                <a:ea typeface="Times New Roman"/>
                <a:cs typeface="Times New Roman"/>
              </a:rPr>
              <a:t>, </a:t>
            </a:r>
            <a:r>
              <a:rPr lang="ru-RU" sz="2800" dirty="0">
                <a:solidFill>
                  <a:srgbClr val="376092"/>
                </a:solidFill>
                <a:latin typeface="Constantia"/>
                <a:ea typeface="Times New Roman"/>
                <a:cs typeface="Times New Roman"/>
              </a:rPr>
              <a:t>расположенными</a:t>
            </a:r>
            <a:r>
              <a:rPr lang="ru-RU" sz="2800" dirty="0">
                <a:solidFill>
                  <a:srgbClr val="376092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sz="2800" dirty="0">
                <a:solidFill>
                  <a:srgbClr val="376092"/>
                </a:solidFill>
                <a:latin typeface="Constantia"/>
                <a:ea typeface="Times New Roman"/>
                <a:cs typeface="Times New Roman"/>
              </a:rPr>
              <a:t>особым</a:t>
            </a:r>
            <a:r>
              <a:rPr lang="ru-RU" sz="2800" dirty="0">
                <a:solidFill>
                  <a:srgbClr val="376092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sz="2800" dirty="0">
                <a:solidFill>
                  <a:srgbClr val="376092"/>
                </a:solidFill>
                <a:latin typeface="Constantia"/>
                <a:ea typeface="Times New Roman"/>
                <a:cs typeface="Times New Roman"/>
              </a:rPr>
              <a:t>образом</a:t>
            </a:r>
            <a:r>
              <a:rPr lang="ru-RU" sz="2800" dirty="0">
                <a:solidFill>
                  <a:srgbClr val="376092"/>
                </a:solidFill>
                <a:latin typeface="Calibri"/>
                <a:ea typeface="Times New Roman"/>
                <a:cs typeface="Times New Roman"/>
              </a:rPr>
              <a:t>, </a:t>
            </a:r>
            <a:r>
              <a:rPr lang="ru-RU" sz="2800" dirty="0">
                <a:solidFill>
                  <a:srgbClr val="376092"/>
                </a:solidFill>
                <a:latin typeface="Constantia"/>
                <a:ea typeface="Times New Roman"/>
                <a:cs typeface="Times New Roman"/>
              </a:rPr>
              <a:t>и</a:t>
            </a:r>
            <a:r>
              <a:rPr lang="ru-RU" sz="2800" dirty="0">
                <a:solidFill>
                  <a:srgbClr val="376092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sz="2800" dirty="0">
                <a:solidFill>
                  <a:srgbClr val="376092"/>
                </a:solidFill>
                <a:latin typeface="Constantia"/>
                <a:ea typeface="Times New Roman"/>
                <a:cs typeface="Times New Roman"/>
              </a:rPr>
              <a:t>набором</a:t>
            </a:r>
            <a:r>
              <a:rPr lang="ru-RU" sz="2800" dirty="0">
                <a:solidFill>
                  <a:srgbClr val="376092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sz="2800" dirty="0">
                <a:solidFill>
                  <a:srgbClr val="376092"/>
                </a:solidFill>
                <a:latin typeface="Constantia"/>
                <a:ea typeface="Times New Roman"/>
                <a:cs typeface="Times New Roman"/>
              </a:rPr>
              <a:t>цветных</a:t>
            </a:r>
            <a:r>
              <a:rPr lang="ru-RU" sz="2800" dirty="0">
                <a:solidFill>
                  <a:srgbClr val="376092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sz="2800" dirty="0">
                <a:solidFill>
                  <a:srgbClr val="376092"/>
                </a:solidFill>
                <a:latin typeface="Constantia"/>
                <a:ea typeface="Times New Roman"/>
                <a:cs typeface="Times New Roman"/>
              </a:rPr>
              <a:t>резинок</a:t>
            </a:r>
            <a:r>
              <a:rPr lang="ru-RU" sz="2800" dirty="0">
                <a:solidFill>
                  <a:srgbClr val="376092"/>
                </a:solidFill>
                <a:latin typeface="Calibri"/>
                <a:ea typeface="Times New Roman"/>
                <a:cs typeface="Times New Roman"/>
              </a:rPr>
              <a:t>. 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764704"/>
            <a:ext cx="3352800" cy="936104"/>
          </a:xfrm>
        </p:spPr>
        <p:txBody>
          <a:bodyPr>
            <a:noAutofit/>
          </a:bodyPr>
          <a:lstStyle/>
          <a:p>
            <a:r>
              <a:rPr lang="ru-RU" sz="6000" u="sng" dirty="0" err="1" smtClean="0">
                <a:solidFill>
                  <a:srgbClr val="FF0000"/>
                </a:solidFill>
              </a:rPr>
              <a:t>Геоконт</a:t>
            </a:r>
            <a:endParaRPr lang="ru-RU" sz="6000" u="sng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758" y="1828800"/>
            <a:ext cx="3848484" cy="3810000"/>
          </a:xfrm>
        </p:spPr>
      </p:pic>
    </p:spTree>
    <p:extLst>
      <p:ext uri="{BB962C8B-B14F-4D97-AF65-F5344CB8AC3E}">
        <p14:creationId xmlns:p14="http://schemas.microsoft.com/office/powerpoint/2010/main" val="206293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00808"/>
            <a:ext cx="4392488" cy="4608512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107" y="1772816"/>
            <a:ext cx="4255713" cy="4353347"/>
          </a:xfrm>
        </p:spPr>
      </p:pic>
    </p:spTree>
    <p:extLst>
      <p:ext uri="{BB962C8B-B14F-4D97-AF65-F5344CB8AC3E}">
        <p14:creationId xmlns:p14="http://schemas.microsoft.com/office/powerpoint/2010/main" val="133063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Заголовок 24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232248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tx1"/>
                </a:solidFill>
              </a:rPr>
              <a:t>К игре "</a:t>
            </a:r>
            <a:r>
              <a:rPr lang="ru-RU" sz="2000" b="1" dirty="0" err="1">
                <a:solidFill>
                  <a:schemeClr val="tx1"/>
                </a:solidFill>
              </a:rPr>
              <a:t>Геоконт</a:t>
            </a:r>
            <a:r>
              <a:rPr lang="ru-RU" sz="2000" b="1" dirty="0">
                <a:solidFill>
                  <a:schemeClr val="tx1"/>
                </a:solidFill>
              </a:rPr>
              <a:t>" прилагается сказка «Малыш Гео, Ворон Метр и Я, дядя Слава». Сказка позволяет познакомить ребенка с Малышом Гео и другими героями Фиолетового леса, которые с помощью "</a:t>
            </a:r>
            <a:r>
              <a:rPr lang="ru-RU" sz="2000" b="1" dirty="0" err="1">
                <a:solidFill>
                  <a:schemeClr val="tx1"/>
                </a:solidFill>
              </a:rPr>
              <a:t>Геоконта</a:t>
            </a:r>
            <a:r>
              <a:rPr lang="ru-RU" sz="2000" b="1" dirty="0">
                <a:solidFill>
                  <a:schemeClr val="tx1"/>
                </a:solidFill>
              </a:rPr>
              <a:t>" открывают мир геометрических и образных превращений, разноцветных приключений. Взрослые читают сказку детям, а они по ходу сюжета складывают фигуры на «</a:t>
            </a:r>
            <a:r>
              <a:rPr lang="ru-RU" sz="2000" b="1" dirty="0" err="1">
                <a:solidFill>
                  <a:schemeClr val="tx1"/>
                </a:solidFill>
              </a:rPr>
              <a:t>Геоконте</a:t>
            </a:r>
            <a:r>
              <a:rPr lang="ru-RU" sz="2000" b="1" dirty="0">
                <a:solidFill>
                  <a:schemeClr val="tx1"/>
                </a:solidFill>
              </a:rPr>
              <a:t>», отвечают на вопросы.</a:t>
            </a: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933056"/>
            <a:ext cx="2707987" cy="2582367"/>
          </a:xfrm>
        </p:spPr>
      </p:pic>
      <p:pic>
        <p:nvPicPr>
          <p:cNvPr id="7" name="Объект 6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077072"/>
            <a:ext cx="2438372" cy="2448272"/>
          </a:xfrm>
        </p:spPr>
      </p:pic>
      <p:sp>
        <p:nvSpPr>
          <p:cNvPr id="11" name="Текст 10"/>
          <p:cNvSpPr>
            <a:spLocks noGrp="1"/>
          </p:cNvSpPr>
          <p:nvPr>
            <p:ph type="body" idx="4294967295"/>
          </p:nvPr>
        </p:nvSpPr>
        <p:spPr>
          <a:xfrm>
            <a:off x="0" y="2678113"/>
            <a:ext cx="3822700" cy="639762"/>
          </a:xfrm>
        </p:spPr>
        <p:txBody>
          <a:bodyPr>
            <a:noAutofit/>
          </a:bodyPr>
          <a:lstStyle/>
          <a:p>
            <a:pPr marL="301943" lvl="1" indent="0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Малыш </a:t>
            </a:r>
            <a:r>
              <a:rPr lang="ru-RU" sz="3600" b="1" dirty="0" smtClean="0">
                <a:solidFill>
                  <a:srgbClr val="FF0000"/>
                </a:solidFill>
              </a:rPr>
              <a:t>Гео</a:t>
            </a:r>
          </a:p>
          <a:p>
            <a:pPr lvl="7"/>
            <a:endParaRPr lang="ru-RU" sz="3000" b="1" dirty="0">
              <a:solidFill>
                <a:schemeClr val="tx1"/>
              </a:solidFill>
            </a:endParaRPr>
          </a:p>
          <a:p>
            <a:pPr lvl="7"/>
            <a:r>
              <a:rPr lang="ru-RU" sz="3000" b="1" dirty="0" smtClean="0">
                <a:solidFill>
                  <a:schemeClr val="tx1"/>
                </a:solidFill>
              </a:rPr>
              <a:t>                    </a:t>
            </a:r>
            <a:r>
              <a:rPr lang="ru-RU" sz="3000" dirty="0" smtClean="0">
                <a:solidFill>
                  <a:schemeClr val="tx1"/>
                </a:solidFill>
              </a:rPr>
              <a:t>           </a:t>
            </a:r>
            <a:r>
              <a:rPr lang="ru-RU" sz="3000" dirty="0" smtClean="0">
                <a:solidFill>
                  <a:srgbClr val="FF0000"/>
                </a:solidFill>
              </a:rPr>
              <a:t>             </a:t>
            </a:r>
            <a:r>
              <a:rPr lang="ru-RU" sz="3000" dirty="0" smtClean="0">
                <a:solidFill>
                  <a:schemeClr val="tx1"/>
                </a:solidFill>
              </a:rPr>
              <a:t>    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4294967295"/>
          </p:nvPr>
        </p:nvSpPr>
        <p:spPr>
          <a:xfrm>
            <a:off x="2843808" y="2678113"/>
            <a:ext cx="6300192" cy="63976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Ворон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Метр   и Я </a:t>
            </a:r>
            <a:r>
              <a:rPr lang="en-US" sz="3600" dirty="0" smtClean="0">
                <a:solidFill>
                  <a:srgbClr val="FF0000"/>
                </a:solidFill>
              </a:rPr>
              <a:t>,</a:t>
            </a:r>
            <a:r>
              <a:rPr lang="ru-RU" sz="3600" dirty="0" smtClean="0">
                <a:solidFill>
                  <a:schemeClr val="tx1"/>
                </a:solidFill>
              </a:rPr>
              <a:t>дядя Слава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20" name="Объект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572" y="3933056"/>
            <a:ext cx="2520280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84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18701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75" y="830263"/>
            <a:ext cx="5937250" cy="520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750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085184"/>
            <a:ext cx="1728193" cy="1512168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460284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376092"/>
                </a:solidFill>
                <a:latin typeface="Constantia"/>
                <a:ea typeface="Times New Roman"/>
                <a:cs typeface="Times New Roman"/>
              </a:rPr>
              <a:t> </a:t>
            </a:r>
            <a:endParaRPr lang="ru-RU" sz="1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1484784"/>
            <a:ext cx="81369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/>
              <a:t>Игра развивает:</a:t>
            </a:r>
            <a:endParaRPr lang="ru-RU" sz="4000" dirty="0"/>
          </a:p>
          <a:p>
            <a:r>
              <a:rPr lang="ru-RU" sz="2400" dirty="0"/>
              <a:t>- различение цветов радуги; </a:t>
            </a:r>
          </a:p>
          <a:p>
            <a:r>
              <a:rPr lang="ru-RU" sz="2400" dirty="0"/>
              <a:t>- освоение названий и структуры геометрических фигур, их размера; </a:t>
            </a:r>
          </a:p>
          <a:p>
            <a:r>
              <a:rPr lang="ru-RU" sz="2400" dirty="0"/>
              <a:t>- умение строить симметричные, несимметричные фигуры, узоры, ориентироваться в пространстве; </a:t>
            </a:r>
          </a:p>
          <a:p>
            <a:r>
              <a:rPr lang="ru-RU" sz="2400" dirty="0"/>
              <a:t>- умение конструировать фигуры по схеме, картинке, словесному алгоритму и собственному замыслу;</a:t>
            </a:r>
          </a:p>
          <a:p>
            <a:r>
              <a:rPr lang="ru-RU" sz="2400" dirty="0"/>
              <a:t>- внимание, память, элементы логического мышления; </a:t>
            </a:r>
          </a:p>
          <a:p>
            <a:r>
              <a:rPr lang="ru-RU" sz="2400" dirty="0"/>
              <a:t>- воображение, творческие способности; </a:t>
            </a:r>
          </a:p>
          <a:p>
            <a:r>
              <a:rPr lang="ru-RU" sz="2400" dirty="0"/>
              <a:t>- пальцевую и кистевую моторику рук.</a:t>
            </a:r>
          </a:p>
        </p:txBody>
      </p:sp>
    </p:spTree>
    <p:extLst>
      <p:ext uri="{BB962C8B-B14F-4D97-AF65-F5344CB8AC3E}">
        <p14:creationId xmlns:p14="http://schemas.microsoft.com/office/powerpoint/2010/main" val="874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21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755</TotalTime>
  <Words>189</Words>
  <Application>Microsoft Office PowerPoint</Application>
  <PresentationFormat>Экран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   «Развивающие игры Воскобовича. Геоконт»                                 Воспитатель : Габибулаева  С.Г.</vt:lpstr>
      <vt:lpstr>Презентация PowerPoint</vt:lpstr>
      <vt:lpstr>Игры Воскобовича</vt:lpstr>
      <vt:lpstr>Геоконт</vt:lpstr>
      <vt:lpstr>Презентация PowerPoint</vt:lpstr>
      <vt:lpstr>К игре "Геоконт" прилагается сказка «Малыш Гео, Ворон Метр и Я, дядя Слава». Сказка позволяет познакомить ребенка с Малышом Гео и другими героями Фиолетового леса, которые с помощью "Геоконта" открывают мир геометрических и образных превращений, разноцветных приключений. Взрослые читают сказку детям, а они по ходу сюжета складывают фигуры на «Геоконте», отвечают на вопросы.</vt:lpstr>
      <vt:lpstr>Презентация PowerPoint</vt:lpstr>
      <vt:lpstr>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Презентация на тему: «Развивающие игры Воскобовича. Геоконт.»                                 Воспитатель : Габибулаева  С.Г.</dc:title>
  <cp:lastModifiedBy>*</cp:lastModifiedBy>
  <cp:revision>28</cp:revision>
  <dcterms:modified xsi:type="dcterms:W3CDTF">2015-02-22T11:03:45Z</dcterms:modified>
</cp:coreProperties>
</file>