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8" r:id="rId3"/>
    <p:sldId id="257" r:id="rId4"/>
    <p:sldId id="295" r:id="rId5"/>
    <p:sldId id="290" r:id="rId6"/>
    <p:sldId id="294" r:id="rId7"/>
    <p:sldId id="259" r:id="rId8"/>
    <p:sldId id="260" r:id="rId9"/>
    <p:sldId id="274" r:id="rId10"/>
    <p:sldId id="266" r:id="rId11"/>
    <p:sldId id="285" r:id="rId12"/>
    <p:sldId id="286" r:id="rId13"/>
    <p:sldId id="287" r:id="rId14"/>
    <p:sldId id="275" r:id="rId15"/>
    <p:sldId id="277" r:id="rId16"/>
    <p:sldId id="280" r:id="rId17"/>
    <p:sldId id="279" r:id="rId18"/>
    <p:sldId id="281" r:id="rId19"/>
    <p:sldId id="273" r:id="rId20"/>
    <p:sldId id="297" r:id="rId21"/>
    <p:sldId id="282" r:id="rId22"/>
    <p:sldId id="283" r:id="rId23"/>
    <p:sldId id="271" r:id="rId24"/>
    <p:sldId id="284" r:id="rId25"/>
    <p:sldId id="29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  <p:clrMru>
    <a:srgbClr val="CC0099"/>
    <a:srgbClr val="FFCCFF"/>
    <a:srgbClr val="CC99FF"/>
    <a:srgbClr val="00FF00"/>
    <a:srgbClr val="66FF33"/>
    <a:srgbClr val="009900"/>
    <a:srgbClr val="3333CC"/>
    <a:srgbClr val="00FFCC"/>
    <a:srgbClr val="FF6699"/>
    <a:srgbClr val="FF99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91" autoAdjust="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«Детский сад № 95 комбинированного вида» города Красноярска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(МБДОУ № 95)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Предметно - пространственная  среда старшей логопедической группы «Почемучки»</a:t>
            </a:r>
            <a:endParaRPr lang="ru-RU" sz="2800" b="1" i="1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D:\мои фото\фотки\IMG_04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2606412"/>
            <a:ext cx="6858048" cy="3983720"/>
          </a:xfrm>
          <a:prstGeom prst="rect">
            <a:avLst/>
          </a:prstGeom>
          <a:noFill/>
          <a:ln w="76200" cmpd="sng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6324" y="785794"/>
            <a:ext cx="4257676" cy="1571636"/>
          </a:xfrm>
        </p:spPr>
        <p:txBody>
          <a:bodyPr>
            <a:noAutofit/>
          </a:bodyPr>
          <a:lstStyle/>
          <a:p>
            <a:pPr marL="514350" indent="-514350" algn="l"/>
            <a:r>
              <a:rPr lang="ru-RU" sz="26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Центр естествознания </a:t>
            </a:r>
            <a:br>
              <a:rPr lang="ru-RU" sz="26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br>
              <a:rPr lang="ru-RU" sz="26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экспериментирования </a:t>
            </a:r>
            <a:br>
              <a:rPr lang="ru-RU" sz="26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600" b="1" i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PC\Desktop\развв среда\IMG_11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14290"/>
            <a:ext cx="4533914" cy="3400436"/>
          </a:xfrm>
          <a:prstGeom prst="rect">
            <a:avLst/>
          </a:prstGeom>
          <a:noFill/>
          <a:ln w="69850" cmpd="sng">
            <a:solidFill>
              <a:srgbClr val="FF0000"/>
            </a:solidFill>
          </a:ln>
        </p:spPr>
      </p:pic>
      <p:pic>
        <p:nvPicPr>
          <p:cNvPr id="6147" name="Picture 3" descr="C:\Users\PC\Desktop\развв среда\IMG_167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3372" y="3000372"/>
            <a:ext cx="4717845" cy="3538384"/>
          </a:xfrm>
          <a:prstGeom prst="rect">
            <a:avLst/>
          </a:prstGeom>
          <a:noFill/>
          <a:ln w="73025" cmpd="sng">
            <a:solidFill>
              <a:srgbClr val="3333CC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142844" y="4357694"/>
            <a:ext cx="321471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«Хочу все знать!»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C:\Users\PC\Desktop\развв среда\IMG_167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500042"/>
            <a:ext cx="4381499" cy="3286124"/>
          </a:xfrm>
          <a:prstGeom prst="rect">
            <a:avLst/>
          </a:prstGeom>
          <a:noFill/>
          <a:ln w="73025" cmpd="sng">
            <a:solidFill>
              <a:srgbClr val="FFC000"/>
            </a:solidFill>
          </a:ln>
        </p:spPr>
      </p:pic>
      <p:pic>
        <p:nvPicPr>
          <p:cNvPr id="25604" name="Picture 4" descr="C:\Users\PC\Desktop\развв среда\IMG_167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3372" y="3286124"/>
            <a:ext cx="4216365" cy="3162274"/>
          </a:xfrm>
          <a:prstGeom prst="rect">
            <a:avLst/>
          </a:prstGeom>
          <a:noFill/>
          <a:ln w="66675" cmpd="sng">
            <a:solidFill>
              <a:srgbClr val="0099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 descr="C:\Users\PC\Desktop\развв среда\IMG_16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-130998" y="1131075"/>
            <a:ext cx="5048284" cy="3786214"/>
          </a:xfrm>
          <a:prstGeom prst="rect">
            <a:avLst/>
          </a:prstGeom>
          <a:noFill/>
          <a:ln w="66675" cmpd="sng">
            <a:solidFill>
              <a:srgbClr val="C00000"/>
            </a:solidFill>
          </a:ln>
        </p:spPr>
      </p:pic>
      <p:pic>
        <p:nvPicPr>
          <p:cNvPr id="5" name="Picture 2" descr="C:\Users\PC\Desktop\развв среда\IMG_167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4138702" y="2076349"/>
            <a:ext cx="5072100" cy="3776875"/>
          </a:xfrm>
          <a:prstGeom prst="rect">
            <a:avLst/>
          </a:prstGeom>
          <a:noFill/>
          <a:ln w="66675" cmpd="sng">
            <a:solidFill>
              <a:srgbClr val="3333CC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357430"/>
            <a:ext cx="3400420" cy="114300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Центр физической культуры и спорта</a:t>
            </a:r>
            <a:br>
              <a:rPr lang="ru-RU" sz="3600" b="1" i="1" dirty="0" smtClean="0">
                <a:solidFill>
                  <a:srgbClr val="FF0000"/>
                </a:solidFill>
              </a:rPr>
            </a:br>
            <a:r>
              <a:rPr lang="ru-RU" sz="3600" b="1" i="1" dirty="0" smtClean="0">
                <a:solidFill>
                  <a:srgbClr val="FF0000"/>
                </a:solidFill>
              </a:rPr>
              <a:t>« Мы сильные, ловкие и смелые» 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27650" name="Picture 2" descr="C:\Users\PC\Desktop\развв среда\IMG_16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3417087" y="1226328"/>
            <a:ext cx="5810290" cy="4357718"/>
          </a:xfrm>
          <a:prstGeom prst="rect">
            <a:avLst/>
          </a:prstGeom>
          <a:noFill/>
          <a:ln w="69850" cmpd="sng">
            <a:solidFill>
              <a:srgbClr val="CC00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 здоровья</a:t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«Будь здоров»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PC\Desktop\развв среда\IMG_16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1643050"/>
            <a:ext cx="7072362" cy="4896565"/>
          </a:xfrm>
          <a:prstGeom prst="rect">
            <a:avLst/>
          </a:prstGeom>
          <a:noFill/>
          <a:ln w="66675" cmpd="sng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1071546"/>
            <a:ext cx="4786346" cy="582594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Центр интеллектуального развития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PC\Desktop\развв среда\IMG_16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85728"/>
            <a:ext cx="5000660" cy="3750495"/>
          </a:xfrm>
          <a:prstGeom prst="rect">
            <a:avLst/>
          </a:prstGeom>
          <a:noFill/>
          <a:ln w="69850" cmpd="sng">
            <a:solidFill>
              <a:srgbClr val="009900"/>
            </a:solidFill>
          </a:ln>
        </p:spPr>
      </p:pic>
      <p:pic>
        <p:nvPicPr>
          <p:cNvPr id="5" name="Picture 2" descr="C:\Users\PC\Desktop\развв среда\IMG_165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4810" y="3143248"/>
            <a:ext cx="4643470" cy="3482603"/>
          </a:xfrm>
          <a:prstGeom prst="rect">
            <a:avLst/>
          </a:prstGeom>
          <a:noFill/>
          <a:ln w="73025" cmpd="sng">
            <a:solidFill>
              <a:srgbClr val="FFC00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642910" y="4929198"/>
            <a:ext cx="33070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«Маленький гений»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132" y="2857496"/>
            <a:ext cx="3829048" cy="114300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Центр эстетического и музыкального развития</a:t>
            </a:r>
            <a:b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«Мы играем и поем, очень весело живем!»</a:t>
            </a:r>
            <a:endParaRPr lang="ru-RU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C:\Users\PC\Desktop\развв среда\IMG_16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224651" y="846861"/>
            <a:ext cx="5551428" cy="5000661"/>
          </a:xfrm>
          <a:prstGeom prst="rect">
            <a:avLst/>
          </a:prstGeom>
          <a:noFill/>
          <a:ln w="85725" cmpd="sng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Центр народного творчества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PC\Desktop\развв среда\IMG_16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1" y="1375156"/>
            <a:ext cx="4643470" cy="3482603"/>
          </a:xfrm>
          <a:prstGeom prst="rect">
            <a:avLst/>
          </a:prstGeom>
          <a:noFill/>
          <a:ln w="66675" cmpd="sng">
            <a:solidFill>
              <a:srgbClr val="002060"/>
            </a:solidFill>
          </a:ln>
        </p:spPr>
      </p:pic>
      <p:pic>
        <p:nvPicPr>
          <p:cNvPr id="19459" name="Picture 3" descr="C:\Users\PC\Desktop\развв среда\IMG_165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52938" y="3357562"/>
            <a:ext cx="4381530" cy="3286148"/>
          </a:xfrm>
          <a:prstGeom prst="rect">
            <a:avLst/>
          </a:prstGeom>
          <a:noFill/>
          <a:ln w="66675" cmpd="sng">
            <a:solidFill>
              <a:srgbClr val="FF000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357158" y="5572140"/>
            <a:ext cx="4000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«Город ремёсел»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3929090" cy="114300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Центр изобразительного искусства</a:t>
            </a:r>
            <a:endParaRPr lang="ru-RU" sz="3200" b="1" i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C:\Users\PC\Desktop\развв среда\IMG_16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6314" y="357166"/>
            <a:ext cx="3786214" cy="2714644"/>
          </a:xfrm>
          <a:prstGeom prst="rect">
            <a:avLst/>
          </a:prstGeom>
          <a:noFill/>
          <a:ln w="66675" cmpd="sng">
            <a:solidFill>
              <a:srgbClr val="009900"/>
            </a:solidFill>
          </a:ln>
        </p:spPr>
      </p:pic>
      <p:pic>
        <p:nvPicPr>
          <p:cNvPr id="21507" name="Picture 3" descr="C:\Users\PC\Desktop\развв среда\IMG_166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1928802"/>
            <a:ext cx="3643338" cy="2732504"/>
          </a:xfrm>
          <a:prstGeom prst="rect">
            <a:avLst/>
          </a:prstGeom>
          <a:noFill/>
          <a:ln w="66675" cmpd="sng">
            <a:solidFill>
              <a:srgbClr val="FF0000"/>
            </a:solidFill>
          </a:ln>
        </p:spPr>
      </p:pic>
      <p:pic>
        <p:nvPicPr>
          <p:cNvPr id="21508" name="Picture 4" descr="C:\Users\PC\Desktop\развв среда\IMG_166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3571876"/>
            <a:ext cx="3857652" cy="2893239"/>
          </a:xfrm>
          <a:prstGeom prst="rect">
            <a:avLst/>
          </a:prstGeom>
          <a:noFill/>
          <a:ln w="69850" cmpd="sng">
            <a:solidFill>
              <a:srgbClr val="0070C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642910" y="5500702"/>
            <a:ext cx="37110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«Юный художник»</a:t>
            </a:r>
            <a:endParaRPr lang="ru-RU" sz="3200" b="1" i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PC\Desktop\развв среда\IMG_11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43372" y="3000372"/>
            <a:ext cx="4677295" cy="3507972"/>
          </a:xfrm>
          <a:prstGeom prst="rect">
            <a:avLst/>
          </a:prstGeom>
          <a:noFill/>
          <a:ln w="92075" cmpd="sng">
            <a:solidFill>
              <a:srgbClr val="FF0000"/>
            </a:solidFill>
          </a:ln>
        </p:spPr>
      </p:pic>
      <p:pic>
        <p:nvPicPr>
          <p:cNvPr id="5" name="Picture 2" descr="C:\Users\PC\Desktop\развв среда\IMG_089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285728"/>
            <a:ext cx="4500594" cy="3375446"/>
          </a:xfrm>
          <a:prstGeom prst="rect">
            <a:avLst/>
          </a:prstGeom>
          <a:noFill/>
          <a:ln w="98425" cmpd="sng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485778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800" dirty="0" smtClean="0"/>
              <a:t>    </a:t>
            </a:r>
          </a:p>
          <a:p>
            <a:pPr algn="just">
              <a:buNone/>
            </a:pPr>
            <a:r>
              <a:rPr lang="ru-RU" sz="1800" dirty="0" smtClean="0"/>
              <a:t>     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Дети, посещающие нашу группу, имеют тяжелые нарушения речи, которые влекут за собой психомоторные и сенсорные отклонения в развитии. В настоящее время мы работаем с детьми старшего возраста.</a:t>
            </a:r>
          </a:p>
          <a:p>
            <a:pPr algn="just"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    Развитие сенсомоторных навыков и общего кругозора детей является фундаментом умственного развития с одной стороны, а с другой имеет самостоятельное значение при подготовке ребенка к школе. Так как именно значение сенсорного  восприятия в дошкольном возрасте наиболее благоприятно для совершенствования деятельности органов чувств и накопления представлений об окружающей действительности.</a:t>
            </a:r>
          </a:p>
          <a:p>
            <a:pPr algn="just"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      Проявив творчество и фантазию в организации группового пространства, в котором воспитываются наши дети, нами была создана своеобразная развивающая предметно-пространственная среда, в которой многое сделано своими руками. Разнообразные предметы, игрушки и пособия были выбраны с учетом возрастных особенностей, познавательного интереса и задач воспитания и бучения. </a:t>
            </a:r>
          </a:p>
          <a:p>
            <a:pPr algn="just"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      Основной задачей является обеспечение притока новых впечатлений для детей. Для этого мы использовали технологию зонирования групповой комнаты.</a:t>
            </a: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4972056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Рисование песком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PC\Desktop\развв среда\IMG_16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143116"/>
            <a:ext cx="4429156" cy="4143404"/>
          </a:xfrm>
          <a:prstGeom prst="rect">
            <a:avLst/>
          </a:prstGeom>
          <a:noFill/>
        </p:spPr>
      </p:pic>
      <p:pic>
        <p:nvPicPr>
          <p:cNvPr id="1027" name="Picture 3" descr="C:\Users\PC\Desktop\развв среда\IMG_166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3571876"/>
            <a:ext cx="3706368" cy="2779776"/>
          </a:xfrm>
          <a:prstGeom prst="rect">
            <a:avLst/>
          </a:prstGeom>
          <a:noFill/>
        </p:spPr>
      </p:pic>
      <p:pic>
        <p:nvPicPr>
          <p:cNvPr id="1028" name="Picture 4" descr="C:\Users\PC\Desktop\развв среда\IMG_167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3504" y="214290"/>
            <a:ext cx="3706368" cy="2779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642918"/>
            <a:ext cx="447199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</a:t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сенсомоторного развития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C:\Users\PC\Desktop\развв среда\IMG_16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57818" y="4000504"/>
            <a:ext cx="3390906" cy="2543180"/>
          </a:xfrm>
          <a:prstGeom prst="rect">
            <a:avLst/>
          </a:prstGeom>
          <a:noFill/>
          <a:ln w="69850" cmpd="sng">
            <a:solidFill>
              <a:srgbClr val="009900"/>
            </a:solidFill>
          </a:ln>
        </p:spPr>
      </p:pic>
      <p:pic>
        <p:nvPicPr>
          <p:cNvPr id="22531" name="Picture 3" descr="C:\Users\PC\Desktop\развв среда\IMG_166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57422" y="2500306"/>
            <a:ext cx="3810026" cy="2857520"/>
          </a:xfrm>
          <a:prstGeom prst="rect">
            <a:avLst/>
          </a:prstGeom>
          <a:noFill/>
          <a:ln w="66675" cmpd="sng">
            <a:solidFill>
              <a:srgbClr val="0070C0"/>
            </a:solidFill>
          </a:ln>
        </p:spPr>
      </p:pic>
      <p:pic>
        <p:nvPicPr>
          <p:cNvPr id="22532" name="Picture 4" descr="C:\Users\PC\Desktop\развв среда\IMG_166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357166"/>
            <a:ext cx="3524274" cy="2643206"/>
          </a:xfrm>
          <a:prstGeom prst="rect">
            <a:avLst/>
          </a:prstGeom>
          <a:noFill/>
          <a:ln w="66675" cmpd="sng">
            <a:solidFill>
              <a:srgbClr val="FFC00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357158" y="550070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«Узоры собираем,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 запоминаем,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пальчики развиваем»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Выставка детской книги</a:t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«Эрудит»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C:\Users\PC\Desktop\развв среда\IMG_16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571612"/>
            <a:ext cx="7858180" cy="4954591"/>
          </a:xfrm>
          <a:prstGeom prst="rect">
            <a:avLst/>
          </a:prstGeom>
          <a:solidFill>
            <a:srgbClr val="009900"/>
          </a:solidFill>
          <a:ln w="76200" cmpd="sng">
            <a:solidFill>
              <a:srgbClr val="CC00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Мини-театр</a:t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PC\Desktop\развв среда\IMG_11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42" y="928670"/>
            <a:ext cx="6034617" cy="4525963"/>
          </a:xfrm>
          <a:prstGeom prst="rect">
            <a:avLst/>
          </a:prstGeom>
          <a:noFill/>
          <a:ln w="92075" cmpd="sng">
            <a:solidFill>
              <a:srgbClr val="00B05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928926" y="5929330"/>
            <a:ext cx="40030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«Юные артисты»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PC\Desktop\развв среда\IMG_16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-59562" y="773885"/>
            <a:ext cx="4762533" cy="3929091"/>
          </a:xfrm>
          <a:prstGeom prst="rect">
            <a:avLst/>
          </a:prstGeom>
          <a:noFill/>
          <a:ln w="76200" cmpd="sng">
            <a:solidFill>
              <a:srgbClr val="CC0099"/>
            </a:solidFill>
          </a:ln>
        </p:spPr>
      </p:pic>
      <p:pic>
        <p:nvPicPr>
          <p:cNvPr id="24580" name="Picture 4" descr="C:\Users\PC\Desktop\развв среда\IMG_1679 - копия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4303741" y="2125624"/>
            <a:ext cx="5003597" cy="3752698"/>
          </a:xfrm>
          <a:prstGeom prst="rect">
            <a:avLst/>
          </a:prstGeom>
          <a:noFill/>
          <a:ln w="76200" cmpd="sng">
            <a:solidFill>
              <a:srgbClr val="CC00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428604"/>
            <a:ext cx="8072494" cy="6000792"/>
          </a:xfrm>
          <a:prstGeom prst="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3200" dirty="0" smtClean="0">
                <a:solidFill>
                  <a:srgbClr val="3333CC"/>
                </a:solidFill>
              </a:rPr>
              <a:t>Автор презентации:</a:t>
            </a:r>
          </a:p>
          <a:p>
            <a:pPr algn="ctr">
              <a:buNone/>
            </a:pPr>
            <a:endParaRPr lang="ru-RU" sz="32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 </a:t>
            </a:r>
          </a:p>
          <a:p>
            <a:pPr algn="ctr">
              <a:buNone/>
            </a:pPr>
            <a:r>
              <a:rPr lang="ru-RU" sz="3200" u="sng" dirty="0" smtClean="0">
                <a:solidFill>
                  <a:srgbClr val="009900"/>
                </a:solidFill>
              </a:rPr>
              <a:t>Люфт Елена Юрьевна </a:t>
            </a:r>
            <a:r>
              <a:rPr lang="ru-RU" sz="3200" dirty="0" smtClean="0">
                <a:solidFill>
                  <a:srgbClr val="009900"/>
                </a:solidFill>
              </a:rPr>
              <a:t>–</a:t>
            </a:r>
          </a:p>
          <a:p>
            <a:pPr algn="ctr">
              <a:buNone/>
            </a:pPr>
            <a:r>
              <a:rPr lang="ru-RU" sz="3200" dirty="0" smtClean="0">
                <a:solidFill>
                  <a:srgbClr val="009900"/>
                </a:solidFill>
              </a:rPr>
              <a:t>воспитатель высшей категории</a:t>
            </a:r>
          </a:p>
          <a:p>
            <a:pPr algn="ctr">
              <a:buNone/>
            </a:pPr>
            <a:r>
              <a:rPr lang="ru-RU" sz="3200" dirty="0" smtClean="0">
                <a:solidFill>
                  <a:srgbClr val="009900"/>
                </a:solidFill>
              </a:rPr>
              <a:t>МБДОУ № 95</a:t>
            </a:r>
          </a:p>
          <a:p>
            <a:pPr algn="ctr">
              <a:buNone/>
            </a:pPr>
            <a:r>
              <a:rPr lang="ru-RU" sz="3200" dirty="0" smtClean="0">
                <a:solidFill>
                  <a:srgbClr val="009900"/>
                </a:solidFill>
              </a:rPr>
              <a:t>г</a:t>
            </a:r>
            <a:r>
              <a:rPr lang="ru-RU" sz="3200" smtClean="0">
                <a:solidFill>
                  <a:srgbClr val="009900"/>
                </a:solidFill>
              </a:rPr>
              <a:t>. </a:t>
            </a:r>
            <a:r>
              <a:rPr lang="ru-RU" sz="3200" dirty="0" smtClean="0">
                <a:solidFill>
                  <a:srgbClr val="009900"/>
                </a:solidFill>
              </a:rPr>
              <a:t>Красноярска</a:t>
            </a:r>
          </a:p>
          <a:p>
            <a:pPr algn="r">
              <a:buNone/>
            </a:pPr>
            <a:endParaRPr lang="ru-RU" sz="3200" dirty="0" smtClean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sz="2000" i="1" dirty="0" smtClean="0">
                <a:solidFill>
                  <a:srgbClr val="0070C0"/>
                </a:solidFill>
                <a:latin typeface="Verdana" pitchFamily="34" charset="0"/>
              </a:rPr>
              <a:t/>
            </a:r>
            <a:br>
              <a:rPr lang="ru-RU" sz="2000" i="1" dirty="0" smtClean="0">
                <a:solidFill>
                  <a:srgbClr val="0070C0"/>
                </a:solidFill>
                <a:latin typeface="Verdana" pitchFamily="34" charset="0"/>
              </a:rPr>
            </a:br>
            <a:r>
              <a:rPr lang="ru-RU" sz="2000" i="1" dirty="0" smtClean="0">
                <a:solidFill>
                  <a:srgbClr val="0070C0"/>
                </a:solidFill>
                <a:latin typeface="Verdana" pitchFamily="34" charset="0"/>
              </a:rPr>
              <a:t/>
            </a:r>
            <a:br>
              <a:rPr lang="ru-RU" sz="2000" i="1" dirty="0" smtClean="0">
                <a:solidFill>
                  <a:srgbClr val="0070C0"/>
                </a:solidFill>
                <a:latin typeface="Verdana" pitchFamily="34" charset="0"/>
              </a:rPr>
            </a:br>
            <a:r>
              <a:rPr lang="ru-RU" sz="27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Пространство нашей группы разделено на зоны:</a:t>
            </a:r>
            <a:br>
              <a:rPr lang="ru-RU" sz="27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Игровая зона                              Зона познавательного        развития</a:t>
            </a:r>
            <a:r>
              <a:rPr lang="ru-RU" b="1" i="1" dirty="0" smtClean="0">
                <a:solidFill>
                  <a:srgbClr val="C00000"/>
                </a:solidFill>
                <a:latin typeface="Verdana" pitchFamily="34" charset="0"/>
              </a:rPr>
              <a:t/>
            </a:r>
            <a:br>
              <a:rPr lang="ru-RU" b="1" i="1" dirty="0" smtClean="0">
                <a:solidFill>
                  <a:srgbClr val="C00000"/>
                </a:solidFill>
                <a:latin typeface="Verdana" pitchFamily="34" charset="0"/>
              </a:rPr>
            </a:b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Documents and Settings\Admin\Рабочий стол\развв среда\IMG_043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428868"/>
            <a:ext cx="4038600" cy="3866376"/>
          </a:xfrm>
          <a:prstGeom prst="rect">
            <a:avLst/>
          </a:prstGeom>
          <a:noFill/>
          <a:ln w="60325" cap="rnd" cmpd="tri">
            <a:solidFill>
              <a:srgbClr val="FF0000"/>
            </a:solidFill>
            <a:bevel/>
          </a:ln>
          <a:effectLst>
            <a:innerShdw dir="15420000">
              <a:srgbClr val="FF0000">
                <a:alpha val="42000"/>
              </a:srgbClr>
            </a:innerShdw>
          </a:effectLst>
        </p:spPr>
      </p:pic>
      <p:pic>
        <p:nvPicPr>
          <p:cNvPr id="2051" name="Picture 3" descr="C:\Documents and Settings\Admin\Рабочий стол\развв среда\IMG_04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2000240"/>
            <a:ext cx="4286280" cy="3908922"/>
          </a:xfrm>
          <a:prstGeom prst="rect">
            <a:avLst/>
          </a:prstGeom>
          <a:noFill/>
          <a:ln w="63500" cmpd="tri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Игровая зона простроена с учетом преобразования  развивающей среды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Рабочий стол\развв среда\IMG_11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428736"/>
            <a:ext cx="4457983" cy="2786083"/>
          </a:xfrm>
          <a:prstGeom prst="rect">
            <a:avLst/>
          </a:prstGeom>
          <a:noFill/>
          <a:ln w="63500" cmpd="sng">
            <a:solidFill>
              <a:srgbClr val="FF0000"/>
            </a:solidFill>
          </a:ln>
        </p:spPr>
      </p:pic>
      <p:pic>
        <p:nvPicPr>
          <p:cNvPr id="1028" name="Picture 4" descr="C:\Documents and Settings\Admin\Рабочий стол\развв среда\IMG_043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71934" y="3500438"/>
            <a:ext cx="4661950" cy="3071833"/>
          </a:xfrm>
          <a:prstGeom prst="rect">
            <a:avLst/>
          </a:prstGeom>
          <a:noFill/>
          <a:ln w="66675" cmpd="sng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PC\Desktop\развв среда\IMG_11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000108"/>
            <a:ext cx="3810027" cy="2857520"/>
          </a:xfrm>
          <a:prstGeom prst="rect">
            <a:avLst/>
          </a:prstGeom>
          <a:noFill/>
          <a:ln w="69850" cmpd="sng">
            <a:solidFill>
              <a:srgbClr val="FF0000"/>
            </a:solidFill>
          </a:ln>
        </p:spPr>
      </p:pic>
      <p:pic>
        <p:nvPicPr>
          <p:cNvPr id="4" name="Picture 2" descr="C:\Users\PC\Desktop\развв среда\IMG_115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285728"/>
            <a:ext cx="3857651" cy="2893239"/>
          </a:xfrm>
          <a:prstGeom prst="rect">
            <a:avLst/>
          </a:prstGeom>
          <a:noFill/>
          <a:ln w="79375" cmpd="sng">
            <a:solidFill>
              <a:srgbClr val="CC0099"/>
            </a:solidFill>
          </a:ln>
        </p:spPr>
      </p:pic>
      <p:pic>
        <p:nvPicPr>
          <p:cNvPr id="5" name="Picture 2" descr="C:\Users\PC\Desktop\развв среда\IMG_114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48" y="3714752"/>
            <a:ext cx="3786214" cy="2839661"/>
          </a:xfrm>
          <a:prstGeom prst="rect">
            <a:avLst/>
          </a:prstGeom>
          <a:noFill/>
          <a:ln w="95250" cmpd="sng">
            <a:solidFill>
              <a:srgbClr val="FFC000"/>
            </a:solidFill>
          </a:ln>
        </p:spPr>
      </p:pic>
      <p:pic>
        <p:nvPicPr>
          <p:cNvPr id="6" name="Picture 2" descr="C:\Users\PC\Desktop\развв среда\IMG_114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57752" y="3000372"/>
            <a:ext cx="3874565" cy="2905924"/>
          </a:xfrm>
          <a:prstGeom prst="rect">
            <a:avLst/>
          </a:prstGeom>
          <a:noFill/>
          <a:ln w="69850" cmpd="sng">
            <a:solidFill>
              <a:srgbClr val="0099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PC\Desktop\развв среда\IMG_11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500042"/>
            <a:ext cx="3524275" cy="2643206"/>
          </a:xfrm>
          <a:prstGeom prst="rect">
            <a:avLst/>
          </a:prstGeom>
          <a:noFill/>
          <a:ln w="60325" cmpd="sng">
            <a:solidFill>
              <a:srgbClr val="3333CC"/>
            </a:solidFill>
          </a:ln>
        </p:spPr>
      </p:pic>
      <p:pic>
        <p:nvPicPr>
          <p:cNvPr id="10244" name="Picture 4" descr="C:\Users\PC\Desktop\развв среда\IMG_115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3214686"/>
            <a:ext cx="3786214" cy="2910960"/>
          </a:xfrm>
          <a:prstGeom prst="rect">
            <a:avLst/>
          </a:prstGeom>
          <a:ln w="69850" cmpd="sng">
            <a:solidFill>
              <a:srgbClr val="009900"/>
            </a:solidFill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</p:pic>
      <p:pic>
        <p:nvPicPr>
          <p:cNvPr id="10245" name="Picture 5" descr="C:\Users\PC\Desktop\развв среда\IMG_116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3504" y="285728"/>
            <a:ext cx="3429024" cy="2571768"/>
          </a:xfrm>
          <a:prstGeom prst="rect">
            <a:avLst/>
          </a:prstGeom>
          <a:noFill/>
          <a:ln w="69850" cmpd="sng">
            <a:solidFill>
              <a:srgbClr val="FF0000"/>
            </a:solidFill>
          </a:ln>
        </p:spPr>
      </p:pic>
      <p:pic>
        <p:nvPicPr>
          <p:cNvPr id="6" name="Picture 2" descr="C:\Users\PC\Desktop\развв среда\IMG_116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348" y="3643314"/>
            <a:ext cx="3843884" cy="2882913"/>
          </a:xfrm>
          <a:prstGeom prst="rect">
            <a:avLst/>
          </a:prstGeom>
          <a:ln w="66675" cmpd="sng">
            <a:solidFill>
              <a:srgbClr val="CC0099"/>
            </a:solidFill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соответствии с логокоррекционной спецификой в группе функционирует логопедический уголок разной направленности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Admin\Рабочий стол\развв среда\IMG_04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500174"/>
            <a:ext cx="4152912" cy="3114684"/>
          </a:xfrm>
          <a:prstGeom prst="rect">
            <a:avLst/>
          </a:prstGeom>
          <a:noFill/>
          <a:ln w="73025" cmpd="sng">
            <a:solidFill>
              <a:srgbClr val="FF0000"/>
            </a:solidFill>
          </a:ln>
        </p:spPr>
      </p:pic>
      <p:pic>
        <p:nvPicPr>
          <p:cNvPr id="2055" name="Picture 7" descr="C:\Documents and Settings\Admin\Рабочий стол\развв среда\IMG_166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3643314"/>
            <a:ext cx="3977003" cy="2982582"/>
          </a:xfrm>
          <a:prstGeom prst="rect">
            <a:avLst/>
          </a:prstGeom>
          <a:noFill/>
          <a:ln w="95250" cmpd="sng">
            <a:solidFill>
              <a:srgbClr val="00B050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214282" y="492919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Самостоятельная деятельность  детей по формированию навыков чтения.</a:t>
            </a:r>
          </a:p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«Я буду читать азбуку»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 Я буду составлять слова»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57752" y="1714488"/>
            <a:ext cx="37862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Индивидуальная коррекционная деятельность по заданию логопеда с использованием ИКТ.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«Давай поиграем со звуками»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 Я начну предложение, а ты закончи»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14282" y="5429264"/>
            <a:ext cx="2571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Лексическая тема недели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3636" y="5643578"/>
            <a:ext cx="2571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Звук и буква недели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71802" y="4214818"/>
            <a:ext cx="32861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 ларец красивой и правильной речи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«Я хочу красиво говорить»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«Я буду красиво говорить»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PC\Desktop\среда в группе\IMG_23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71670" y="285728"/>
            <a:ext cx="5259063" cy="3944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PC\Desktop\развв среда\IMG_11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285728"/>
            <a:ext cx="4000528" cy="3000396"/>
          </a:xfrm>
          <a:prstGeom prst="rect">
            <a:avLst/>
          </a:prstGeom>
          <a:noFill/>
          <a:ln w="85725" cmpd="sng">
            <a:solidFill>
              <a:srgbClr val="009900"/>
            </a:solidFill>
          </a:ln>
        </p:spPr>
      </p:pic>
      <p:pic>
        <p:nvPicPr>
          <p:cNvPr id="5" name="Picture 3" descr="C:\Users\PC\Desktop\развв среда\IMG_087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2428868"/>
            <a:ext cx="4088879" cy="3066659"/>
          </a:xfrm>
          <a:prstGeom prst="rect">
            <a:avLst/>
          </a:prstGeom>
          <a:noFill/>
          <a:ln w="82550" cmpd="sng">
            <a:solidFill>
              <a:srgbClr val="009900"/>
            </a:solidFill>
          </a:ln>
        </p:spPr>
      </p:pic>
      <p:pic>
        <p:nvPicPr>
          <p:cNvPr id="6" name="Picture 2" descr="C:\Users\PC\Desktop\развв среда\IMG_087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10" y="3643314"/>
            <a:ext cx="3946003" cy="2959502"/>
          </a:xfrm>
          <a:prstGeom prst="rect">
            <a:avLst/>
          </a:prstGeom>
          <a:noFill/>
          <a:ln w="79375" cmpd="sng">
            <a:solidFill>
              <a:srgbClr val="0099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326</Words>
  <Application>Microsoft Office PowerPoint</Application>
  <PresentationFormat>Экран (4:3)</PresentationFormat>
  <Paragraphs>46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муниципальное бюджетное дошкольное образовательное учреждение  «Детский сад № 95 комбинированного вида» города Красноярска (МБДОУ № 95) Предметно - пространственная  среда старшей логопедической группы «Почемучки»</vt:lpstr>
      <vt:lpstr>Слайд 2</vt:lpstr>
      <vt:lpstr>   Пространство нашей группы разделено на зоны:  Игровая зона                              Зона познавательного        развития </vt:lpstr>
      <vt:lpstr>Игровая зона простроена с учетом преобразования  развивающей среды</vt:lpstr>
      <vt:lpstr>Слайд 5</vt:lpstr>
      <vt:lpstr>Слайд 6</vt:lpstr>
      <vt:lpstr>В соответствии с логокоррекционной спецификой в группе функционирует логопедический уголок разной направленности</vt:lpstr>
      <vt:lpstr>Слайд 8</vt:lpstr>
      <vt:lpstr>Слайд 9</vt:lpstr>
      <vt:lpstr>Центр естествознания  и экспериментирования  </vt:lpstr>
      <vt:lpstr>Слайд 11</vt:lpstr>
      <vt:lpstr>Слайд 12</vt:lpstr>
      <vt:lpstr>Центр физической культуры и спорта « Мы сильные, ловкие и смелые» </vt:lpstr>
      <vt:lpstr>Центр здоровья «Будь здоров»</vt:lpstr>
      <vt:lpstr>Центр интеллектуального развития</vt:lpstr>
      <vt:lpstr>Центр эстетического и музыкального развития  «Мы играем и поем, очень весело живем!»</vt:lpstr>
      <vt:lpstr>Центр народного творчества</vt:lpstr>
      <vt:lpstr>Центр изобразительного искусства</vt:lpstr>
      <vt:lpstr>Слайд 19</vt:lpstr>
      <vt:lpstr>Рисование песком</vt:lpstr>
      <vt:lpstr>Центр  сенсомоторного развития</vt:lpstr>
      <vt:lpstr>Выставка детской книги «Эрудит»</vt:lpstr>
      <vt:lpstr>Мини-театр 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Предметно-развивающая среда подготовительной логопедической группы «Почемучки» МБДОУ № 95 г. Красноярска</dc:title>
  <dc:creator>PC</dc:creator>
  <cp:lastModifiedBy>User</cp:lastModifiedBy>
  <cp:revision>82</cp:revision>
  <dcterms:modified xsi:type="dcterms:W3CDTF">2015-02-23T10:18:38Z</dcterms:modified>
</cp:coreProperties>
</file>