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75" r:id="rId5"/>
    <p:sldId id="265" r:id="rId6"/>
    <p:sldId id="266" r:id="rId7"/>
    <p:sldId id="272" r:id="rId8"/>
    <p:sldId id="267" r:id="rId9"/>
    <p:sldId id="268" r:id="rId10"/>
    <p:sldId id="273" r:id="rId11"/>
    <p:sldId id="269"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83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C664F1-A078-427B-BDA8-4968936DCB61}" type="datetimeFigureOut">
              <a:rPr lang="ru-RU" smtClean="0"/>
              <a:pPr/>
              <a:t>15.02.2015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7C89F2-8853-40B9-9ECE-2D1CD7EBF2D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664F1-A078-427B-BDA8-4968936DCB61}" type="datetimeFigureOut">
              <a:rPr lang="ru-RU" smtClean="0"/>
              <a:pPr/>
              <a:t>15.02.2015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C89F2-8853-40B9-9ECE-2D1CD7EBF2D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428736"/>
          </a:xfrm>
          <a:ln/>
        </p:spPr>
        <p:style>
          <a:lnRef idx="1">
            <a:schemeClr val="accent3"/>
          </a:lnRef>
          <a:fillRef idx="2">
            <a:schemeClr val="accent3"/>
          </a:fillRef>
          <a:effectRef idx="1">
            <a:schemeClr val="accent3"/>
          </a:effectRef>
          <a:fontRef idx="minor">
            <a:schemeClr val="dk1"/>
          </a:fontRef>
        </p:style>
        <p:txBody>
          <a:bodyPr>
            <a:normAutofit/>
          </a:bodyPr>
          <a:lstStyle/>
          <a:p>
            <a:r>
              <a:rPr lang="ru-RU" sz="1800" b="1" dirty="0" smtClean="0">
                <a:solidFill>
                  <a:srgbClr val="078342"/>
                </a:solidFill>
                <a:latin typeface="Times New Roman" pitchFamily="18" charset="0"/>
                <a:cs typeface="Times New Roman" pitchFamily="18" charset="0"/>
              </a:rPr>
              <a:t>МКОУ </a:t>
            </a:r>
            <a:r>
              <a:rPr lang="ru-RU" sz="1800" b="1" dirty="0" err="1" smtClean="0">
                <a:solidFill>
                  <a:srgbClr val="078342"/>
                </a:solidFill>
                <a:latin typeface="Times New Roman" pitchFamily="18" charset="0"/>
                <a:cs typeface="Times New Roman" pitchFamily="18" charset="0"/>
              </a:rPr>
              <a:t>Подгоренская</a:t>
            </a:r>
            <a:r>
              <a:rPr lang="ru-RU" sz="1800" b="1" dirty="0" smtClean="0">
                <a:solidFill>
                  <a:srgbClr val="078342"/>
                </a:solidFill>
                <a:latin typeface="Times New Roman" pitchFamily="18" charset="0"/>
                <a:cs typeface="Times New Roman" pitchFamily="18" charset="0"/>
              </a:rPr>
              <a:t> СОШ №1</a:t>
            </a:r>
            <a:br>
              <a:rPr lang="ru-RU" sz="1800" b="1" dirty="0" smtClean="0">
                <a:solidFill>
                  <a:srgbClr val="078342"/>
                </a:solidFill>
                <a:latin typeface="Times New Roman" pitchFamily="18" charset="0"/>
                <a:cs typeface="Times New Roman" pitchFamily="18" charset="0"/>
              </a:rPr>
            </a:br>
            <a:r>
              <a:rPr lang="ru-RU" sz="1800" b="1" dirty="0" smtClean="0">
                <a:solidFill>
                  <a:srgbClr val="078342"/>
                </a:solidFill>
                <a:latin typeface="Times New Roman" pitchFamily="18" charset="0"/>
                <a:cs typeface="Times New Roman" pitchFamily="18" charset="0"/>
              </a:rPr>
              <a:t>структурное подразделение </a:t>
            </a:r>
            <a:r>
              <a:rPr lang="ru-RU" sz="1800" b="1" dirty="0" err="1" smtClean="0">
                <a:solidFill>
                  <a:srgbClr val="078342"/>
                </a:solidFill>
                <a:latin typeface="Times New Roman" pitchFamily="18" charset="0"/>
                <a:cs typeface="Times New Roman" pitchFamily="18" charset="0"/>
              </a:rPr>
              <a:t>д</a:t>
            </a:r>
            <a:r>
              <a:rPr lang="ru-RU" sz="1800" b="1" dirty="0" smtClean="0">
                <a:solidFill>
                  <a:srgbClr val="078342"/>
                </a:solidFill>
                <a:latin typeface="Times New Roman" pitchFamily="18" charset="0"/>
                <a:cs typeface="Times New Roman" pitchFamily="18" charset="0"/>
              </a:rPr>
              <a:t>/с №1</a:t>
            </a:r>
            <a:endParaRPr lang="ru-RU" sz="1800" b="1" dirty="0">
              <a:solidFill>
                <a:srgbClr val="078342"/>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1428736"/>
            <a:ext cx="9144000" cy="5429264"/>
          </a:xfrm>
        </p:spPr>
        <p:style>
          <a:lnRef idx="1">
            <a:schemeClr val="accent3"/>
          </a:lnRef>
          <a:fillRef idx="2">
            <a:schemeClr val="accent3"/>
          </a:fillRef>
          <a:effectRef idx="1">
            <a:schemeClr val="accent3"/>
          </a:effectRef>
          <a:fontRef idx="minor">
            <a:schemeClr val="dk1"/>
          </a:fontRef>
        </p:style>
        <p:txBody>
          <a:bodyPr>
            <a:noAutofit/>
          </a:bodyPr>
          <a:lstStyle/>
          <a:p>
            <a:endParaRPr lang="ru-RU" sz="4400" dirty="0" smtClean="0">
              <a:solidFill>
                <a:srgbClr val="00B050"/>
              </a:solidFill>
            </a:endParaRPr>
          </a:p>
          <a:p>
            <a:r>
              <a:rPr lang="ru-RU" sz="5400" b="1" dirty="0" smtClean="0">
                <a:solidFill>
                  <a:srgbClr val="00B050"/>
                </a:solidFill>
                <a:latin typeface="Times New Roman" pitchFamily="18" charset="0"/>
                <a:cs typeface="Times New Roman" pitchFamily="18" charset="0"/>
              </a:rPr>
              <a:t>Проект на тему:</a:t>
            </a:r>
          </a:p>
          <a:p>
            <a:r>
              <a:rPr lang="ru-RU" sz="5400" b="1" dirty="0" smtClean="0">
                <a:solidFill>
                  <a:srgbClr val="00B050"/>
                </a:solidFill>
                <a:latin typeface="Times New Roman" pitchFamily="18" charset="0"/>
                <a:cs typeface="Times New Roman" pitchFamily="18" charset="0"/>
              </a:rPr>
              <a:t>«Огород на окне»</a:t>
            </a:r>
          </a:p>
          <a:p>
            <a:endParaRPr lang="ru-RU" sz="4400" dirty="0">
              <a:solidFill>
                <a:srgbClr val="00B050"/>
              </a:solidFill>
              <a:latin typeface="Times New Roman" pitchFamily="18" charset="0"/>
              <a:cs typeface="Times New Roman" pitchFamily="18" charset="0"/>
            </a:endParaRPr>
          </a:p>
          <a:p>
            <a:r>
              <a:rPr lang="ru-RU" sz="1800" b="1" dirty="0" smtClean="0">
                <a:solidFill>
                  <a:srgbClr val="078342"/>
                </a:solidFill>
                <a:latin typeface="Times New Roman" pitchFamily="18" charset="0"/>
                <a:cs typeface="Times New Roman" pitchFamily="18" charset="0"/>
              </a:rPr>
              <a:t>                                                                                                    Выполнила: воспитатель 1кк</a:t>
            </a:r>
          </a:p>
          <a:p>
            <a:r>
              <a:rPr lang="ru-RU" sz="1800" b="1" dirty="0" smtClean="0">
                <a:solidFill>
                  <a:srgbClr val="078342"/>
                </a:solidFill>
                <a:latin typeface="Times New Roman" pitchFamily="18" charset="0"/>
                <a:cs typeface="Times New Roman" pitchFamily="18" charset="0"/>
              </a:rPr>
              <a:t>                                                                                                                                </a:t>
            </a:r>
            <a:r>
              <a:rPr lang="ru-RU" sz="1800" b="1" dirty="0" err="1" smtClean="0">
                <a:solidFill>
                  <a:srgbClr val="078342"/>
                </a:solidFill>
                <a:latin typeface="Times New Roman" pitchFamily="18" charset="0"/>
                <a:cs typeface="Times New Roman" pitchFamily="18" charset="0"/>
              </a:rPr>
              <a:t>Романько</a:t>
            </a:r>
            <a:r>
              <a:rPr lang="ru-RU" sz="1800" b="1" dirty="0" smtClean="0">
                <a:solidFill>
                  <a:srgbClr val="078342"/>
                </a:solidFill>
                <a:latin typeface="Times New Roman" pitchFamily="18" charset="0"/>
                <a:cs typeface="Times New Roman" pitchFamily="18" charset="0"/>
              </a:rPr>
              <a:t> Е.Н.</a:t>
            </a:r>
          </a:p>
          <a:p>
            <a:endParaRPr lang="ru-RU" sz="1800" dirty="0">
              <a:solidFill>
                <a:srgbClr val="FF0000"/>
              </a:solidFill>
              <a:latin typeface="Times New Roman" pitchFamily="18" charset="0"/>
              <a:cs typeface="Times New Roman" pitchFamily="18" charset="0"/>
            </a:endParaRPr>
          </a:p>
          <a:p>
            <a:endParaRPr lang="ru-RU" sz="1800" dirty="0" smtClean="0">
              <a:solidFill>
                <a:srgbClr val="FF0000"/>
              </a:solidFill>
              <a:latin typeface="Times New Roman" pitchFamily="18" charset="0"/>
              <a:cs typeface="Times New Roman" pitchFamily="18" charset="0"/>
            </a:endParaRPr>
          </a:p>
          <a:p>
            <a:r>
              <a:rPr lang="ru-RU" sz="1800" b="1" dirty="0" smtClean="0">
                <a:solidFill>
                  <a:srgbClr val="078342"/>
                </a:solidFill>
                <a:latin typeface="Times New Roman" pitchFamily="18" charset="0"/>
                <a:cs typeface="Times New Roman" pitchFamily="18" charset="0"/>
              </a:rPr>
              <a:t>п.г.т. Подгоренский 2013г</a:t>
            </a:r>
            <a:endParaRPr lang="ru-RU" sz="1800" b="1" dirty="0">
              <a:solidFill>
                <a:srgbClr val="07834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a:buNone/>
            </a:pPr>
            <a:r>
              <a:rPr lang="ru-RU" dirty="0" smtClean="0">
                <a:solidFill>
                  <a:srgbClr val="078342"/>
                </a:solidFill>
                <a:latin typeface="Times New Roman" pitchFamily="18" charset="0"/>
                <a:cs typeface="Times New Roman" pitchFamily="18" charset="0"/>
              </a:rPr>
              <a:t>Беседа: « </a:t>
            </a:r>
            <a:r>
              <a:rPr lang="ru-RU" dirty="0" err="1" smtClean="0">
                <a:solidFill>
                  <a:srgbClr val="078342"/>
                </a:solidFill>
                <a:latin typeface="Times New Roman" pitchFamily="18" charset="0"/>
                <a:cs typeface="Times New Roman" pitchFamily="18" charset="0"/>
              </a:rPr>
              <a:t>Посмотрите-овощи</a:t>
            </a:r>
            <a:r>
              <a:rPr lang="ru-RU" dirty="0" smtClean="0">
                <a:solidFill>
                  <a:srgbClr val="078342"/>
                </a:solidFill>
                <a:latin typeface="Times New Roman" pitchFamily="18" charset="0"/>
                <a:cs typeface="Times New Roman" pitchFamily="18" charset="0"/>
              </a:rPr>
              <a:t> тут,</a:t>
            </a:r>
          </a:p>
          <a:p>
            <a:pPr>
              <a:buNone/>
            </a:pPr>
            <a:r>
              <a:rPr lang="ru-RU" dirty="0" smtClean="0">
                <a:solidFill>
                  <a:srgbClr val="078342"/>
                </a:solidFill>
                <a:latin typeface="Times New Roman" pitchFamily="18" charset="0"/>
                <a:cs typeface="Times New Roman" pitchFamily="18" charset="0"/>
              </a:rPr>
              <a:t>                                     Они в огороде растут».</a:t>
            </a:r>
            <a:endParaRPr lang="ru-RU" dirty="0">
              <a:solidFill>
                <a:srgbClr val="078342"/>
              </a:solidFill>
              <a:latin typeface="Times New Roman" pitchFamily="18" charset="0"/>
              <a:cs typeface="Times New Roman" pitchFamily="18" charset="0"/>
            </a:endParaRPr>
          </a:p>
        </p:txBody>
      </p:sp>
      <p:pic>
        <p:nvPicPr>
          <p:cNvPr id="4" name="Рисунок 3" descr="для максима 058.jpg"/>
          <p:cNvPicPr>
            <a:picLocks noChangeAspect="1"/>
          </p:cNvPicPr>
          <p:nvPr/>
        </p:nvPicPr>
        <p:blipFill>
          <a:blip r:embed="rId2" cstate="print"/>
          <a:stretch>
            <a:fillRect/>
          </a:stretch>
        </p:blipFill>
        <p:spPr>
          <a:xfrm>
            <a:off x="1000099" y="1785926"/>
            <a:ext cx="6786611" cy="45005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endParaRPr lang="ru-RU" b="1" dirty="0" smtClean="0">
              <a:solidFill>
                <a:srgbClr val="078342"/>
              </a:solidFill>
            </a:endParaRPr>
          </a:p>
          <a:p>
            <a:pPr>
              <a:buNone/>
            </a:pPr>
            <a:r>
              <a:rPr lang="ru-RU" b="1" dirty="0" smtClean="0">
                <a:solidFill>
                  <a:srgbClr val="078342"/>
                </a:solidFill>
                <a:latin typeface="Times New Roman" pitchFamily="18" charset="0"/>
                <a:cs typeface="Times New Roman" pitchFamily="18" charset="0"/>
              </a:rPr>
              <a:t>     Выводы:</a:t>
            </a:r>
          </a:p>
          <a:p>
            <a:pPr>
              <a:buNone/>
            </a:pPr>
            <a:r>
              <a:rPr lang="ru-RU" b="1" dirty="0" smtClean="0">
                <a:solidFill>
                  <a:srgbClr val="078342"/>
                </a:solidFill>
                <a:latin typeface="Times New Roman" pitchFamily="18" charset="0"/>
                <a:cs typeface="Times New Roman" pitchFamily="18" charset="0"/>
              </a:rPr>
              <a:t>    </a:t>
            </a:r>
            <a:r>
              <a:rPr lang="ru-RU" dirty="0" smtClean="0">
                <a:solidFill>
                  <a:srgbClr val="078342"/>
                </a:solidFill>
                <a:latin typeface="Times New Roman" pitchFamily="18" charset="0"/>
                <a:cs typeface="Times New Roman" pitchFamily="18" charset="0"/>
              </a:rPr>
              <a:t>На основании этих результатов можно сделать вывод, что уровень интереса детей младшего дошкольного возраста к исследовательской деятельности в познании растительного мира значительно вырос. Дети стали различать растения, познакомились с условиями их роста, научились ухаживать за растениями. </a:t>
            </a:r>
          </a:p>
          <a:p>
            <a:pPr>
              <a:buNone/>
            </a:pPr>
            <a:r>
              <a:rPr lang="en-US" dirty="0" smtClean="0">
                <a:solidFill>
                  <a:srgbClr val="078342"/>
                </a:solidFill>
                <a:latin typeface="Times New Roman" pitchFamily="18" charset="0"/>
                <a:cs typeface="Times New Roman" pitchFamily="18" charset="0"/>
              </a:rPr>
              <a:t> </a:t>
            </a:r>
            <a:r>
              <a:rPr lang="ru-RU" dirty="0" smtClean="0">
                <a:solidFill>
                  <a:srgbClr val="078342"/>
                </a:solidFill>
                <a:latin typeface="Times New Roman" pitchFamily="18" charset="0"/>
                <a:cs typeface="Times New Roman" pitchFamily="18" charset="0"/>
              </a:rPr>
              <a:t>   Данный проект подтвердил, что и в дальнейшем необходимо способствовать слиянию ребенка с природой, формировать эстетическое отношение к ней, углублять знания, совершенствовать навыки, поддерживать индивидуальность. И тогда ребенок проявит интерес к познавательно-исследовательской деятельности, будут самостоятельно и творчески осваивать новые способы исследований.</a:t>
            </a:r>
          </a:p>
          <a:p>
            <a:pPr>
              <a:buNone/>
            </a:pPr>
            <a:r>
              <a:rPr lang="ru-RU" dirty="0" smtClean="0">
                <a:solidFill>
                  <a:srgbClr val="078342"/>
                </a:solidFill>
              </a:rPr>
              <a:t> </a:t>
            </a:r>
            <a:endParaRPr lang="ru-RU" dirty="0">
              <a:solidFill>
                <a:srgbClr val="07834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ru-RU" sz="6600" dirty="0" smtClean="0">
                <a:solidFill>
                  <a:srgbClr val="078342"/>
                </a:solidFill>
                <a:latin typeface="Times New Roman" pitchFamily="18" charset="0"/>
                <a:cs typeface="Times New Roman" pitchFamily="18" charset="0"/>
              </a:rPr>
              <a:t>    </a:t>
            </a:r>
          </a:p>
          <a:p>
            <a:pPr>
              <a:buNone/>
            </a:pPr>
            <a:r>
              <a:rPr lang="ru-RU" sz="6600" dirty="0" smtClean="0">
                <a:solidFill>
                  <a:srgbClr val="078342"/>
                </a:solidFill>
                <a:latin typeface="Times New Roman" pitchFamily="18" charset="0"/>
                <a:cs typeface="Times New Roman" pitchFamily="18" charset="0"/>
              </a:rPr>
              <a:t>    </a:t>
            </a:r>
          </a:p>
          <a:p>
            <a:pPr>
              <a:buNone/>
            </a:pPr>
            <a:r>
              <a:rPr lang="ru-RU" sz="6600" dirty="0" smtClean="0">
                <a:solidFill>
                  <a:srgbClr val="078342"/>
                </a:solidFill>
                <a:latin typeface="Times New Roman" pitchFamily="18" charset="0"/>
                <a:cs typeface="Times New Roman" pitchFamily="18" charset="0"/>
              </a:rPr>
              <a:t>   Спасибо за внимание!</a:t>
            </a:r>
            <a:endParaRPr lang="ru-RU" sz="6600" dirty="0">
              <a:solidFill>
                <a:srgbClr val="07834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lstStyle/>
          <a:p>
            <a:endParaRPr lang="ru-RU" dirty="0"/>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ru-RU" sz="2000" b="1" dirty="0" smtClean="0">
                <a:solidFill>
                  <a:srgbClr val="078342"/>
                </a:solidFill>
                <a:latin typeface="Times New Roman" pitchFamily="18" charset="0"/>
                <a:cs typeface="Times New Roman" pitchFamily="18" charset="0"/>
              </a:rPr>
              <a:t>Тип проекта:   </a:t>
            </a:r>
            <a:r>
              <a:rPr lang="ru-RU" sz="2000" dirty="0" smtClean="0">
                <a:solidFill>
                  <a:srgbClr val="078342"/>
                </a:solidFill>
                <a:latin typeface="Times New Roman" pitchFamily="18" charset="0"/>
                <a:cs typeface="Times New Roman" pitchFamily="18" charset="0"/>
              </a:rPr>
              <a:t>познавательный.</a:t>
            </a:r>
          </a:p>
          <a:p>
            <a:pPr>
              <a:buNone/>
            </a:pPr>
            <a:r>
              <a:rPr lang="ru-RU" sz="2000" dirty="0" smtClean="0">
                <a:solidFill>
                  <a:srgbClr val="078342"/>
                </a:solidFill>
                <a:latin typeface="Times New Roman" pitchFamily="18" charset="0"/>
                <a:cs typeface="Times New Roman" pitchFamily="18" charset="0"/>
              </a:rPr>
              <a:t> </a:t>
            </a:r>
            <a:r>
              <a:rPr lang="ru-RU" sz="2000" b="1" dirty="0" smtClean="0">
                <a:solidFill>
                  <a:srgbClr val="078342"/>
                </a:solidFill>
                <a:latin typeface="Times New Roman" pitchFamily="18" charset="0"/>
                <a:cs typeface="Times New Roman" pitchFamily="18" charset="0"/>
              </a:rPr>
              <a:t>Вид проекта</a:t>
            </a:r>
            <a:r>
              <a:rPr lang="ru-RU" sz="2000" dirty="0" smtClean="0">
                <a:solidFill>
                  <a:srgbClr val="078342"/>
                </a:solidFill>
                <a:latin typeface="Times New Roman" pitchFamily="18" charset="0"/>
                <a:cs typeface="Times New Roman" pitchFamily="18" charset="0"/>
              </a:rPr>
              <a:t>:   исследовательский.</a:t>
            </a:r>
          </a:p>
          <a:p>
            <a:pPr>
              <a:buNone/>
            </a:pPr>
            <a:r>
              <a:rPr lang="ru-RU" sz="2000" dirty="0" smtClean="0">
                <a:solidFill>
                  <a:srgbClr val="078342"/>
                </a:solidFill>
                <a:latin typeface="Times New Roman" pitchFamily="18" charset="0"/>
                <a:cs typeface="Times New Roman" pitchFamily="18" charset="0"/>
              </a:rPr>
              <a:t> </a:t>
            </a:r>
            <a:r>
              <a:rPr lang="ru-RU" sz="2000" b="1" dirty="0" smtClean="0">
                <a:solidFill>
                  <a:srgbClr val="078342"/>
                </a:solidFill>
                <a:latin typeface="Times New Roman" pitchFamily="18" charset="0"/>
                <a:cs typeface="Times New Roman" pitchFamily="18" charset="0"/>
              </a:rPr>
              <a:t>Участники проекта</a:t>
            </a:r>
            <a:r>
              <a:rPr lang="ru-RU" sz="2000" dirty="0" smtClean="0">
                <a:solidFill>
                  <a:srgbClr val="078342"/>
                </a:solidFill>
                <a:latin typeface="Times New Roman" pitchFamily="18" charset="0"/>
                <a:cs typeface="Times New Roman" pitchFamily="18" charset="0"/>
              </a:rPr>
              <a:t>:   дети</a:t>
            </a:r>
            <a:r>
              <a:rPr lang="en-US" sz="2000" dirty="0" smtClean="0">
                <a:solidFill>
                  <a:srgbClr val="078342"/>
                </a:solidFill>
                <a:latin typeface="Times New Roman" pitchFamily="18" charset="0"/>
                <a:cs typeface="Times New Roman" pitchFamily="18" charset="0"/>
              </a:rPr>
              <a:t> </a:t>
            </a:r>
            <a:r>
              <a:rPr lang="ru-RU" sz="2000" dirty="0" smtClean="0">
                <a:solidFill>
                  <a:srgbClr val="078342"/>
                </a:solidFill>
                <a:latin typeface="Times New Roman" pitchFamily="18" charset="0"/>
                <a:cs typeface="Times New Roman" pitchFamily="18" charset="0"/>
              </a:rPr>
              <a:t>2 младшей</a:t>
            </a:r>
            <a:r>
              <a:rPr lang="en-US" sz="2000" dirty="0" smtClean="0">
                <a:solidFill>
                  <a:srgbClr val="078342"/>
                </a:solidFill>
                <a:latin typeface="Times New Roman" pitchFamily="18" charset="0"/>
                <a:cs typeface="Times New Roman" pitchFamily="18" charset="0"/>
              </a:rPr>
              <a:t> </a:t>
            </a:r>
            <a:r>
              <a:rPr lang="ru-RU" sz="2000" dirty="0" smtClean="0">
                <a:solidFill>
                  <a:srgbClr val="078342"/>
                </a:solidFill>
                <a:latin typeface="Times New Roman" pitchFamily="18" charset="0"/>
                <a:cs typeface="Times New Roman" pitchFamily="18" charset="0"/>
              </a:rPr>
              <a:t>группы,  воспитатели группы, родители.</a:t>
            </a:r>
          </a:p>
          <a:p>
            <a:pPr>
              <a:buNone/>
            </a:pPr>
            <a:r>
              <a:rPr lang="ru-RU" sz="2000" dirty="0" smtClean="0">
                <a:solidFill>
                  <a:srgbClr val="078342"/>
                </a:solidFill>
                <a:latin typeface="Times New Roman" pitchFamily="18" charset="0"/>
                <a:cs typeface="Times New Roman" pitchFamily="18" charset="0"/>
              </a:rPr>
              <a:t> </a:t>
            </a:r>
            <a:r>
              <a:rPr lang="ru-RU" sz="2000" b="1" dirty="0" smtClean="0">
                <a:solidFill>
                  <a:srgbClr val="078342"/>
                </a:solidFill>
                <a:latin typeface="Times New Roman" pitchFamily="18" charset="0"/>
                <a:cs typeface="Times New Roman" pitchFamily="18" charset="0"/>
              </a:rPr>
              <a:t>Срок реализации проекта</a:t>
            </a:r>
            <a:r>
              <a:rPr lang="ru-RU" sz="2000" dirty="0" smtClean="0">
                <a:solidFill>
                  <a:srgbClr val="078342"/>
                </a:solidFill>
                <a:latin typeface="Times New Roman" pitchFamily="18" charset="0"/>
                <a:cs typeface="Times New Roman" pitchFamily="18" charset="0"/>
              </a:rPr>
              <a:t>:  март                          (краткосрочный)</a:t>
            </a:r>
            <a:r>
              <a:rPr lang="ru-RU" sz="2000" b="1" dirty="0" smtClean="0">
                <a:solidFill>
                  <a:srgbClr val="078342"/>
                </a:solidFill>
                <a:latin typeface="Times New Roman" pitchFamily="18" charset="0"/>
                <a:cs typeface="Times New Roman" pitchFamily="18" charset="0"/>
              </a:rPr>
              <a:t> </a:t>
            </a:r>
            <a:endParaRPr lang="en-US" sz="2000" b="1" dirty="0" smtClean="0">
              <a:solidFill>
                <a:srgbClr val="078342"/>
              </a:solidFill>
              <a:latin typeface="Times New Roman" pitchFamily="18" charset="0"/>
              <a:cs typeface="Times New Roman" pitchFamily="18" charset="0"/>
            </a:endParaRPr>
          </a:p>
          <a:p>
            <a:pPr>
              <a:buNone/>
            </a:pPr>
            <a:r>
              <a:rPr lang="ru-RU" sz="2000" b="1" dirty="0" smtClean="0">
                <a:solidFill>
                  <a:srgbClr val="078342"/>
                </a:solidFill>
                <a:latin typeface="Times New Roman" pitchFamily="18" charset="0"/>
                <a:cs typeface="Times New Roman" pitchFamily="18" charset="0"/>
              </a:rPr>
              <a:t>Цель исследования:</a:t>
            </a:r>
          </a:p>
          <a:p>
            <a:pPr>
              <a:buNone/>
            </a:pPr>
            <a:r>
              <a:rPr lang="ru-RU" sz="2000" dirty="0" smtClean="0">
                <a:solidFill>
                  <a:srgbClr val="078342"/>
                </a:solidFill>
                <a:latin typeface="Times New Roman" pitchFamily="18" charset="0"/>
                <a:cs typeface="Times New Roman" pitchFamily="18" charset="0"/>
              </a:rPr>
              <a:t>Развитие интереса к исследовательской деятельности в процессе   выращивания растений.</a:t>
            </a:r>
          </a:p>
          <a:p>
            <a:pPr>
              <a:buNone/>
            </a:pPr>
            <a:r>
              <a:rPr lang="ru-RU" sz="2000" b="1" dirty="0" smtClean="0">
                <a:solidFill>
                  <a:srgbClr val="078342"/>
                </a:solidFill>
                <a:latin typeface="Times New Roman" pitchFamily="18" charset="0"/>
                <a:cs typeface="Times New Roman" pitchFamily="18" charset="0"/>
              </a:rPr>
              <a:t>  Задачи:</a:t>
            </a:r>
          </a:p>
          <a:p>
            <a:pPr>
              <a:buNone/>
            </a:pPr>
            <a:r>
              <a:rPr lang="ru-RU" sz="2000" b="1" dirty="0" smtClean="0">
                <a:solidFill>
                  <a:srgbClr val="078342"/>
                </a:solidFill>
                <a:latin typeface="Times New Roman" pitchFamily="18" charset="0"/>
                <a:cs typeface="Times New Roman" pitchFamily="18" charset="0"/>
              </a:rPr>
              <a:t>   </a:t>
            </a:r>
            <a:r>
              <a:rPr lang="ru-RU" sz="2000" b="1" u="sng" dirty="0" smtClean="0">
                <a:solidFill>
                  <a:srgbClr val="078342"/>
                </a:solidFill>
                <a:latin typeface="Times New Roman" pitchFamily="18" charset="0"/>
                <a:cs typeface="Times New Roman" pitchFamily="18" charset="0"/>
              </a:rPr>
              <a:t>Образовательные:</a:t>
            </a:r>
          </a:p>
          <a:p>
            <a:pPr>
              <a:buNone/>
            </a:pPr>
            <a:r>
              <a:rPr lang="ru-RU" sz="2000" dirty="0" smtClean="0">
                <a:solidFill>
                  <a:srgbClr val="078342"/>
                </a:solidFill>
                <a:latin typeface="Times New Roman" pitchFamily="18" charset="0"/>
                <a:cs typeface="Times New Roman" pitchFamily="18" charset="0"/>
              </a:rPr>
              <a:t>   учить детей ухаживать за растениями в комнатных условиях;</a:t>
            </a:r>
          </a:p>
          <a:p>
            <a:pPr>
              <a:buNone/>
            </a:pPr>
            <a:r>
              <a:rPr lang="ru-RU" sz="2000" dirty="0" smtClean="0">
                <a:solidFill>
                  <a:srgbClr val="078342"/>
                </a:solidFill>
                <a:latin typeface="Times New Roman" pitchFamily="18" charset="0"/>
                <a:cs typeface="Times New Roman" pitchFamily="18" charset="0"/>
              </a:rPr>
              <a:t>   обобщать представление детей о необходимости света, тепла, влаги, почвы для роста растений.</a:t>
            </a:r>
          </a:p>
          <a:p>
            <a:pPr>
              <a:buNone/>
            </a:pPr>
            <a:r>
              <a:rPr lang="ru-RU" sz="2000" b="1" dirty="0" smtClean="0">
                <a:solidFill>
                  <a:srgbClr val="078342"/>
                </a:solidFill>
                <a:latin typeface="Times New Roman" pitchFamily="18" charset="0"/>
                <a:cs typeface="Times New Roman" pitchFamily="18" charset="0"/>
              </a:rPr>
              <a:t>   </a:t>
            </a:r>
            <a:r>
              <a:rPr lang="ru-RU" sz="2000" b="1" u="sng" dirty="0" smtClean="0">
                <a:solidFill>
                  <a:srgbClr val="078342"/>
                </a:solidFill>
                <a:latin typeface="Times New Roman" pitchFamily="18" charset="0"/>
                <a:cs typeface="Times New Roman" pitchFamily="18" charset="0"/>
              </a:rPr>
              <a:t>Развивающие: </a:t>
            </a:r>
          </a:p>
          <a:p>
            <a:pPr>
              <a:buNone/>
            </a:pPr>
            <a:r>
              <a:rPr lang="ru-RU" sz="2000" dirty="0" smtClean="0">
                <a:solidFill>
                  <a:srgbClr val="078342"/>
                </a:solidFill>
                <a:latin typeface="Times New Roman" pitchFamily="18" charset="0"/>
                <a:cs typeface="Times New Roman" pitchFamily="18" charset="0"/>
              </a:rPr>
              <a:t>   развивать познавательные и творческие способности детей;</a:t>
            </a:r>
          </a:p>
          <a:p>
            <a:pPr>
              <a:buNone/>
            </a:pPr>
            <a:r>
              <a:rPr lang="ru-RU" sz="2000" dirty="0" smtClean="0">
                <a:solidFill>
                  <a:srgbClr val="078342"/>
                </a:solidFill>
                <a:latin typeface="Times New Roman" pitchFamily="18" charset="0"/>
                <a:cs typeface="Times New Roman" pitchFamily="18" charset="0"/>
              </a:rPr>
              <a:t>  формировать осознанно-правильное отношение к природным явлениям и объектам.</a:t>
            </a:r>
          </a:p>
          <a:p>
            <a:pPr>
              <a:buNone/>
            </a:pPr>
            <a:r>
              <a:rPr lang="ru-RU" sz="2000" b="1" dirty="0" smtClean="0">
                <a:solidFill>
                  <a:srgbClr val="078342"/>
                </a:solidFill>
                <a:latin typeface="Times New Roman" pitchFamily="18" charset="0"/>
                <a:cs typeface="Times New Roman" pitchFamily="18" charset="0"/>
              </a:rPr>
              <a:t>  </a:t>
            </a:r>
            <a:r>
              <a:rPr lang="ru-RU" sz="2000" b="1" u="sng" dirty="0" smtClean="0">
                <a:solidFill>
                  <a:srgbClr val="078342"/>
                </a:solidFill>
                <a:latin typeface="Times New Roman" pitchFamily="18" charset="0"/>
                <a:cs typeface="Times New Roman" pitchFamily="18" charset="0"/>
              </a:rPr>
              <a:t>Воспитательные:</a:t>
            </a:r>
          </a:p>
          <a:p>
            <a:pPr>
              <a:buNone/>
            </a:pPr>
            <a:r>
              <a:rPr lang="ru-RU" sz="2000" dirty="0" smtClean="0">
                <a:solidFill>
                  <a:srgbClr val="078342"/>
                </a:solidFill>
                <a:latin typeface="Times New Roman" pitchFamily="18" charset="0"/>
                <a:cs typeface="Times New Roman" pitchFamily="18" charset="0"/>
              </a:rPr>
              <a:t>  воспитывать бережное отношение к своему труду, любовь к растениям.</a:t>
            </a:r>
          </a:p>
          <a:p>
            <a:pPr>
              <a:buNone/>
            </a:pPr>
            <a:endParaRPr lang="ru-RU" sz="2000" dirty="0">
              <a:solidFill>
                <a:srgbClr val="07834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endParaRPr lang="ru-RU" dirty="0" smtClean="0"/>
          </a:p>
          <a:p>
            <a:pPr algn="ctr">
              <a:buNone/>
            </a:pPr>
            <a:r>
              <a:rPr lang="ru-RU" b="1" dirty="0" smtClean="0">
                <a:solidFill>
                  <a:srgbClr val="078342"/>
                </a:solidFill>
                <a:latin typeface="Times New Roman" pitchFamily="18" charset="0"/>
                <a:cs typeface="Times New Roman" pitchFamily="18" charset="0"/>
              </a:rPr>
              <a:t> </a:t>
            </a:r>
            <a:r>
              <a:rPr lang="ru-RU" sz="5100" dirty="0" smtClean="0">
                <a:solidFill>
                  <a:srgbClr val="078342"/>
                </a:solidFill>
                <a:latin typeface="Times New Roman" pitchFamily="18" charset="0"/>
                <a:cs typeface="Times New Roman" pitchFamily="18" charset="0"/>
              </a:rPr>
              <a:t>План реализации проекта.</a:t>
            </a:r>
          </a:p>
          <a:p>
            <a:pPr algn="just">
              <a:buNone/>
            </a:pPr>
            <a:r>
              <a:rPr lang="ru-RU" b="1" dirty="0" smtClean="0">
                <a:solidFill>
                  <a:srgbClr val="078342"/>
                </a:solidFill>
                <a:latin typeface="Times New Roman" pitchFamily="18" charset="0"/>
                <a:cs typeface="Times New Roman" pitchFamily="18" charset="0"/>
              </a:rPr>
              <a:t>1.Подготовительный  этап.</a:t>
            </a:r>
          </a:p>
          <a:p>
            <a:pPr algn="just">
              <a:buNone/>
            </a:pPr>
            <a:r>
              <a:rPr lang="ru-RU" b="1" dirty="0" smtClean="0">
                <a:solidFill>
                  <a:srgbClr val="078342"/>
                </a:solidFill>
                <a:latin typeface="Times New Roman" pitchFamily="18" charset="0"/>
                <a:cs typeface="Times New Roman" pitchFamily="18" charset="0"/>
              </a:rPr>
              <a:t>  </a:t>
            </a:r>
            <a:r>
              <a:rPr lang="ru-RU" dirty="0" smtClean="0">
                <a:solidFill>
                  <a:srgbClr val="078342"/>
                </a:solidFill>
                <a:latin typeface="Times New Roman" pitchFamily="18" charset="0"/>
                <a:cs typeface="Times New Roman" pitchFamily="18" charset="0"/>
              </a:rPr>
              <a:t>Сбор</a:t>
            </a:r>
            <a:r>
              <a:rPr lang="ru-RU" b="1" dirty="0" smtClean="0">
                <a:solidFill>
                  <a:srgbClr val="078342"/>
                </a:solidFill>
                <a:latin typeface="Times New Roman" pitchFamily="18" charset="0"/>
                <a:cs typeface="Times New Roman" pitchFamily="18" charset="0"/>
              </a:rPr>
              <a:t> </a:t>
            </a:r>
            <a:r>
              <a:rPr lang="ru-RU" dirty="0" smtClean="0">
                <a:solidFill>
                  <a:srgbClr val="078342"/>
                </a:solidFill>
                <a:latin typeface="Times New Roman" pitchFamily="18" charset="0"/>
                <a:cs typeface="Times New Roman" pitchFamily="18" charset="0"/>
              </a:rPr>
              <a:t>художественной литературы: стихи, загадки, пословицы, поговорки, рассказы, сказки про овощи.</a:t>
            </a:r>
          </a:p>
          <a:p>
            <a:pPr algn="just">
              <a:buNone/>
            </a:pPr>
            <a:r>
              <a:rPr lang="ru-RU" dirty="0" smtClean="0">
                <a:solidFill>
                  <a:srgbClr val="078342"/>
                </a:solidFill>
                <a:latin typeface="Times New Roman" pitchFamily="18" charset="0"/>
                <a:cs typeface="Times New Roman" pitchFamily="18" charset="0"/>
              </a:rPr>
              <a:t>  Приобретение необходимого оборудования (контейнеры, земля, семена). Разбивка огорода на подоконнике и его оформление.</a:t>
            </a:r>
          </a:p>
          <a:p>
            <a:pPr algn="just">
              <a:buNone/>
            </a:pPr>
            <a:r>
              <a:rPr lang="ru-RU" b="1" dirty="0" smtClean="0">
                <a:solidFill>
                  <a:srgbClr val="078342"/>
                </a:solidFill>
                <a:latin typeface="Times New Roman" pitchFamily="18" charset="0"/>
                <a:cs typeface="Times New Roman" pitchFamily="18" charset="0"/>
              </a:rPr>
              <a:t>2. Исследовательский этап. </a:t>
            </a:r>
          </a:p>
          <a:p>
            <a:pPr marL="514350" indent="-514350" algn="just">
              <a:buNone/>
            </a:pPr>
            <a:r>
              <a:rPr lang="ru-RU" dirty="0" smtClean="0">
                <a:solidFill>
                  <a:srgbClr val="078342"/>
                </a:solidFill>
                <a:latin typeface="Times New Roman" pitchFamily="18" charset="0"/>
                <a:cs typeface="Times New Roman" pitchFamily="18" charset="0"/>
              </a:rPr>
              <a:t>  Посадка семян, лука, чеснока. </a:t>
            </a:r>
          </a:p>
          <a:p>
            <a:pPr algn="just">
              <a:buNone/>
            </a:pPr>
            <a:r>
              <a:rPr lang="ru-RU" dirty="0" smtClean="0">
                <a:solidFill>
                  <a:srgbClr val="078342"/>
                </a:solidFill>
                <a:latin typeface="Times New Roman" pitchFamily="18" charset="0"/>
                <a:cs typeface="Times New Roman" pitchFamily="18" charset="0"/>
              </a:rPr>
              <a:t>  Опытно-экспериментальная деятельность: «Условия, необходимые для жизни растений», «Рост, развитие растений». </a:t>
            </a:r>
          </a:p>
          <a:p>
            <a:pPr algn="just">
              <a:buNone/>
            </a:pPr>
            <a:r>
              <a:rPr lang="ru-RU" dirty="0" smtClean="0">
                <a:solidFill>
                  <a:srgbClr val="078342"/>
                </a:solidFill>
                <a:latin typeface="Times New Roman" pitchFamily="18" charset="0"/>
                <a:cs typeface="Times New Roman" pitchFamily="18" charset="0"/>
              </a:rPr>
              <a:t>  Занятия с детьми: «В мире растений», «Все начинается с семечка», «Посев семян», «Первые всходы». </a:t>
            </a:r>
          </a:p>
          <a:p>
            <a:pPr algn="just">
              <a:buNone/>
            </a:pPr>
            <a:r>
              <a:rPr lang="ru-RU" dirty="0" smtClean="0">
                <a:solidFill>
                  <a:srgbClr val="078342"/>
                </a:solidFill>
                <a:latin typeface="Times New Roman" pitchFamily="18" charset="0"/>
                <a:cs typeface="Times New Roman" pitchFamily="18" charset="0"/>
              </a:rPr>
              <a:t>  Проведение дидактических игр «Узнай на ощупь», «Узнай на вкус», «От какого овоща эта часть?». </a:t>
            </a:r>
          </a:p>
          <a:p>
            <a:pPr algn="just">
              <a:buNone/>
            </a:pPr>
            <a:r>
              <a:rPr lang="ru-RU" dirty="0" smtClean="0">
                <a:solidFill>
                  <a:srgbClr val="078342"/>
                </a:solidFill>
                <a:latin typeface="Times New Roman" pitchFamily="18" charset="0"/>
                <a:cs typeface="Times New Roman" pitchFamily="18" charset="0"/>
              </a:rPr>
              <a:t>  Чтение детям стихов, загадок, поговорок о растениях. </a:t>
            </a:r>
          </a:p>
          <a:p>
            <a:pPr algn="just">
              <a:buNone/>
            </a:pPr>
            <a:r>
              <a:rPr lang="ru-RU" dirty="0" smtClean="0">
                <a:solidFill>
                  <a:srgbClr val="078342"/>
                </a:solidFill>
                <a:latin typeface="Times New Roman" pitchFamily="18" charset="0"/>
                <a:cs typeface="Times New Roman" pitchFamily="18" charset="0"/>
              </a:rPr>
              <a:t>  Рассматривание иллюстраций, картин с изображением овощей (сравнить их по цвету, форме, размеру, вкусу). </a:t>
            </a:r>
          </a:p>
          <a:p>
            <a:pPr algn="just">
              <a:buNone/>
            </a:pPr>
            <a:r>
              <a:rPr lang="ru-RU" dirty="0" smtClean="0">
                <a:solidFill>
                  <a:srgbClr val="078342"/>
                </a:solidFill>
                <a:latin typeface="Times New Roman" pitchFamily="18" charset="0"/>
                <a:cs typeface="Times New Roman" pitchFamily="18" charset="0"/>
              </a:rPr>
              <a:t>  Беседы о том, как выращивают овощи на огороде.</a:t>
            </a:r>
          </a:p>
          <a:p>
            <a:pPr algn="just">
              <a:buNone/>
            </a:pPr>
            <a:r>
              <a:rPr lang="ru-RU" dirty="0" smtClean="0">
                <a:solidFill>
                  <a:srgbClr val="078342"/>
                </a:solidFill>
                <a:latin typeface="Times New Roman" pitchFamily="18" charset="0"/>
                <a:cs typeface="Times New Roman" pitchFamily="18" charset="0"/>
              </a:rPr>
              <a:t>  Проведение  хороводной игры «Есть у нас огород».</a:t>
            </a:r>
          </a:p>
          <a:p>
            <a:pPr algn="just">
              <a:buNone/>
            </a:pPr>
            <a:r>
              <a:rPr lang="ru-RU" b="1" dirty="0" smtClean="0">
                <a:solidFill>
                  <a:srgbClr val="078342"/>
                </a:solidFill>
                <a:latin typeface="Times New Roman" pitchFamily="18" charset="0"/>
                <a:cs typeface="Times New Roman" pitchFamily="18" charset="0"/>
              </a:rPr>
              <a:t>3.Заключительный этап. </a:t>
            </a:r>
          </a:p>
          <a:p>
            <a:pPr>
              <a:buNone/>
            </a:pPr>
            <a:endParaRPr lang="ru-RU" b="1" dirty="0" smtClean="0">
              <a:solidFill>
                <a:srgbClr val="07834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endParaRPr lang="ru-RU" b="1" dirty="0" smtClean="0">
              <a:solidFill>
                <a:srgbClr val="078342"/>
              </a:solidFill>
              <a:latin typeface="Times New Roman" pitchFamily="18" charset="0"/>
              <a:cs typeface="Times New Roman" pitchFamily="18" charset="0"/>
            </a:endParaRPr>
          </a:p>
          <a:p>
            <a:pPr algn="ctr">
              <a:buNone/>
            </a:pPr>
            <a:r>
              <a:rPr lang="ru-RU" b="1" dirty="0" smtClean="0">
                <a:solidFill>
                  <a:srgbClr val="078342"/>
                </a:solidFill>
                <a:latin typeface="Times New Roman" pitchFamily="18" charset="0"/>
                <a:cs typeface="Times New Roman" pitchFamily="18" charset="0"/>
              </a:rPr>
              <a:t>Предполагаемые результаты: </a:t>
            </a:r>
          </a:p>
          <a:p>
            <a:pPr algn="ctr">
              <a:buNone/>
            </a:pPr>
            <a:endParaRPr lang="ru-RU" b="1" dirty="0" smtClean="0">
              <a:solidFill>
                <a:srgbClr val="078342"/>
              </a:solidFill>
              <a:latin typeface="Times New Roman" pitchFamily="18" charset="0"/>
              <a:cs typeface="Times New Roman" pitchFamily="18" charset="0"/>
            </a:endParaRPr>
          </a:p>
          <a:p>
            <a:pPr algn="just">
              <a:buNone/>
            </a:pPr>
            <a:r>
              <a:rPr lang="ru-RU" dirty="0" smtClean="0">
                <a:solidFill>
                  <a:srgbClr val="078342"/>
                </a:solidFill>
                <a:latin typeface="Times New Roman" pitchFamily="18" charset="0"/>
                <a:cs typeface="Times New Roman" pitchFamily="18" charset="0"/>
              </a:rPr>
              <a:t>    </a:t>
            </a:r>
            <a:r>
              <a:rPr lang="ru-RU" sz="2800" dirty="0" smtClean="0">
                <a:solidFill>
                  <a:srgbClr val="078342"/>
                </a:solidFill>
                <a:latin typeface="Times New Roman" pitchFamily="18" charset="0"/>
                <a:cs typeface="Times New Roman" pitchFamily="18" charset="0"/>
              </a:rPr>
              <a:t>Из семечки, луковицы, зернышка можно вырастить растение. Создав огород на окне, мы вырастим лук, цветочную рассаду, пшеницу, прорастим фасоль,  семена огурцов. У детей появится интерес к растениям. Они смогут различать некоторые виды растений, узнают особенности строения растения, научаться правильно ухаживать за ними. Дети узнают много интересного из жизни растений, исследуют опытным путем условия необходимые для их роста. Дети научаться наблюдать и делать  первые выводы.</a:t>
            </a:r>
            <a:endParaRPr lang="ru-R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algn="ctr">
              <a:buNone/>
            </a:pPr>
            <a:r>
              <a:rPr lang="ru-RU" dirty="0" smtClean="0">
                <a:solidFill>
                  <a:srgbClr val="078342"/>
                </a:solidFill>
                <a:latin typeface="Times New Roman" pitchFamily="18" charset="0"/>
                <a:cs typeface="Times New Roman" pitchFamily="18" charset="0"/>
              </a:rPr>
              <a:t>     Вот так чудо огород в группе появился-</a:t>
            </a:r>
          </a:p>
          <a:p>
            <a:pPr algn="ctr">
              <a:buNone/>
            </a:pPr>
            <a:r>
              <a:rPr lang="ru-RU" dirty="0" smtClean="0">
                <a:solidFill>
                  <a:srgbClr val="078342"/>
                </a:solidFill>
                <a:latin typeface="Times New Roman" pitchFamily="18" charset="0"/>
                <a:cs typeface="Times New Roman" pitchFamily="18" charset="0"/>
              </a:rPr>
              <a:t>    Это маленький народ в группе потрудился!  </a:t>
            </a:r>
            <a:endParaRPr lang="ru-RU" dirty="0">
              <a:solidFill>
                <a:srgbClr val="078342"/>
              </a:solidFill>
              <a:latin typeface="Times New Roman" pitchFamily="18" charset="0"/>
              <a:cs typeface="Times New Roman" pitchFamily="18" charset="0"/>
            </a:endParaRPr>
          </a:p>
        </p:txBody>
      </p:sp>
      <p:pic>
        <p:nvPicPr>
          <p:cNvPr id="4" name="Рисунок 3" descr="для максима 048.jpg"/>
          <p:cNvPicPr>
            <a:picLocks noChangeAspect="1"/>
          </p:cNvPicPr>
          <p:nvPr/>
        </p:nvPicPr>
        <p:blipFill>
          <a:blip r:embed="rId2"/>
          <a:stretch>
            <a:fillRect/>
          </a:stretch>
        </p:blipFill>
        <p:spPr>
          <a:xfrm>
            <a:off x="571472" y="1357298"/>
            <a:ext cx="8001056" cy="50006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algn="ctr">
              <a:buNone/>
            </a:pPr>
            <a:r>
              <a:rPr lang="ru-RU" dirty="0" smtClean="0">
                <a:solidFill>
                  <a:srgbClr val="078342"/>
                </a:solidFill>
                <a:latin typeface="Times New Roman" pitchFamily="18" charset="0"/>
                <a:cs typeface="Times New Roman" pitchFamily="18" charset="0"/>
              </a:rPr>
              <a:t>Поливаем и рыхлим в огороде сами,</a:t>
            </a:r>
          </a:p>
          <a:p>
            <a:pPr algn="ctr">
              <a:buNone/>
            </a:pPr>
            <a:r>
              <a:rPr lang="ru-RU" dirty="0" smtClean="0">
                <a:solidFill>
                  <a:srgbClr val="078342"/>
                </a:solidFill>
                <a:latin typeface="Times New Roman" pitchFamily="18" charset="0"/>
                <a:cs typeface="Times New Roman" pitchFamily="18" charset="0"/>
              </a:rPr>
              <a:t>Как за грядками следить </a:t>
            </a:r>
          </a:p>
          <a:p>
            <a:pPr algn="ctr">
              <a:buNone/>
            </a:pPr>
            <a:r>
              <a:rPr lang="ru-RU" dirty="0" smtClean="0">
                <a:solidFill>
                  <a:srgbClr val="078342"/>
                </a:solidFill>
                <a:latin typeface="Times New Roman" pitchFamily="18" charset="0"/>
                <a:cs typeface="Times New Roman" pitchFamily="18" charset="0"/>
              </a:rPr>
              <a:t>Мы все уже знаем!</a:t>
            </a:r>
            <a:endParaRPr lang="ru-RU" dirty="0">
              <a:solidFill>
                <a:srgbClr val="078342"/>
              </a:solidFill>
              <a:latin typeface="Times New Roman" pitchFamily="18" charset="0"/>
              <a:cs typeface="Times New Roman" pitchFamily="18" charset="0"/>
            </a:endParaRPr>
          </a:p>
        </p:txBody>
      </p:sp>
      <p:pic>
        <p:nvPicPr>
          <p:cNvPr id="4" name="Рисунок 3" descr="для максима 067.jpg"/>
          <p:cNvPicPr>
            <a:picLocks noChangeAspect="1"/>
          </p:cNvPicPr>
          <p:nvPr/>
        </p:nvPicPr>
        <p:blipFill>
          <a:blip r:embed="rId2" cstate="print"/>
          <a:stretch>
            <a:fillRect/>
          </a:stretch>
        </p:blipFill>
        <p:spPr>
          <a:xfrm>
            <a:off x="357158" y="2357430"/>
            <a:ext cx="3929090" cy="4071966"/>
          </a:xfrm>
          <a:prstGeom prst="rect">
            <a:avLst/>
          </a:prstGeom>
        </p:spPr>
      </p:pic>
      <p:pic>
        <p:nvPicPr>
          <p:cNvPr id="5" name="Рисунок 4" descr="для максима 064.jpg"/>
          <p:cNvPicPr>
            <a:picLocks noChangeAspect="1"/>
          </p:cNvPicPr>
          <p:nvPr/>
        </p:nvPicPr>
        <p:blipFill>
          <a:blip r:embed="rId3" cstate="print"/>
          <a:stretch>
            <a:fillRect/>
          </a:stretch>
        </p:blipFill>
        <p:spPr>
          <a:xfrm>
            <a:off x="4500562" y="2357430"/>
            <a:ext cx="4429156" cy="40719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a:buNone/>
            </a:pPr>
            <a:r>
              <a:rPr lang="en-US" dirty="0" smtClean="0"/>
              <a:t> </a:t>
            </a:r>
            <a:r>
              <a:rPr lang="en-US" dirty="0" smtClean="0"/>
              <a:t>                                                             </a:t>
            </a:r>
            <a:r>
              <a:rPr lang="ru-RU" sz="2400" dirty="0" smtClean="0">
                <a:solidFill>
                  <a:srgbClr val="078342"/>
                </a:solidFill>
                <a:latin typeface="Times New Roman" pitchFamily="18" charset="0"/>
                <a:cs typeface="Times New Roman" pitchFamily="18" charset="0"/>
              </a:rPr>
              <a:t>Стану </a:t>
            </a:r>
            <a:r>
              <a:rPr lang="ru-RU" sz="2400" dirty="0" smtClean="0">
                <a:solidFill>
                  <a:srgbClr val="078342"/>
                </a:solidFill>
                <a:latin typeface="Times New Roman" pitchFamily="18" charset="0"/>
                <a:cs typeface="Times New Roman" pitchFamily="18" charset="0"/>
              </a:rPr>
              <a:t>я тебя лелеять,  </a:t>
            </a:r>
            <a:endParaRPr lang="en-US" sz="2400" dirty="0" smtClean="0">
              <a:solidFill>
                <a:srgbClr val="078342"/>
              </a:solidFill>
              <a:latin typeface="Times New Roman" pitchFamily="18" charset="0"/>
              <a:cs typeface="Times New Roman" pitchFamily="18" charset="0"/>
            </a:endParaRPr>
          </a:p>
          <a:p>
            <a:pPr>
              <a:buNone/>
            </a:pPr>
            <a:r>
              <a:rPr lang="en-US" sz="2400" dirty="0" smtClean="0">
                <a:solidFill>
                  <a:srgbClr val="078342"/>
                </a:solidFill>
                <a:latin typeface="Times New Roman" pitchFamily="18" charset="0"/>
                <a:cs typeface="Times New Roman" pitchFamily="18" charset="0"/>
              </a:rPr>
              <a:t>  </a:t>
            </a:r>
            <a:r>
              <a:rPr lang="ru-RU" sz="2400" dirty="0" smtClean="0">
                <a:solidFill>
                  <a:srgbClr val="078342"/>
                </a:solidFill>
                <a:latin typeface="Times New Roman" pitchFamily="18" charset="0"/>
                <a:cs typeface="Times New Roman" pitchFamily="18" charset="0"/>
              </a:rPr>
              <a:t>Мы </a:t>
            </a:r>
            <a:r>
              <a:rPr lang="ru-RU" sz="2400" dirty="0" smtClean="0">
                <a:solidFill>
                  <a:srgbClr val="078342"/>
                </a:solidFill>
                <a:latin typeface="Times New Roman" pitchFamily="18" charset="0"/>
                <a:cs typeface="Times New Roman" pitchFamily="18" charset="0"/>
              </a:rPr>
              <a:t>ребята, малыши. </a:t>
            </a:r>
            <a:endParaRPr lang="en-US" sz="2400" dirty="0" smtClean="0">
              <a:solidFill>
                <a:srgbClr val="078342"/>
              </a:solidFill>
              <a:latin typeface="Times New Roman" pitchFamily="18" charset="0"/>
              <a:cs typeface="Times New Roman" pitchFamily="18" charset="0"/>
            </a:endParaRPr>
          </a:p>
          <a:p>
            <a:pPr>
              <a:buNone/>
            </a:pPr>
            <a:r>
              <a:rPr lang="ru-RU" sz="2400" dirty="0" smtClean="0">
                <a:solidFill>
                  <a:srgbClr val="078342"/>
                </a:solidFill>
                <a:latin typeface="Times New Roman" pitchFamily="18" charset="0"/>
                <a:cs typeface="Times New Roman" pitchFamily="18" charset="0"/>
              </a:rPr>
              <a:t>Любим </a:t>
            </a:r>
            <a:r>
              <a:rPr lang="ru-RU" sz="2400" dirty="0" smtClean="0">
                <a:solidFill>
                  <a:srgbClr val="078342"/>
                </a:solidFill>
                <a:latin typeface="Times New Roman" pitchFamily="18" charset="0"/>
                <a:cs typeface="Times New Roman" pitchFamily="18" charset="0"/>
              </a:rPr>
              <a:t>мы трудиться.</a:t>
            </a:r>
            <a:endParaRPr lang="en-US" sz="2400" dirty="0" smtClean="0">
              <a:solidFill>
                <a:srgbClr val="078342"/>
              </a:solidFill>
              <a:latin typeface="Times New Roman" pitchFamily="18" charset="0"/>
              <a:cs typeface="Times New Roman" pitchFamily="18" charset="0"/>
            </a:endParaRPr>
          </a:p>
          <a:p>
            <a:pPr>
              <a:buNone/>
            </a:pPr>
            <a:r>
              <a:rPr lang="ru-RU" sz="2400" dirty="0" smtClean="0">
                <a:solidFill>
                  <a:srgbClr val="078342"/>
                </a:solidFill>
                <a:latin typeface="Times New Roman" pitchFamily="18" charset="0"/>
                <a:cs typeface="Times New Roman" pitchFamily="18" charset="0"/>
              </a:rPr>
              <a:t>Вот посадим лук, </a:t>
            </a:r>
            <a:endParaRPr lang="en-US" sz="2400" dirty="0" smtClean="0">
              <a:solidFill>
                <a:srgbClr val="078342"/>
              </a:solidFill>
              <a:latin typeface="Times New Roman" pitchFamily="18" charset="0"/>
              <a:cs typeface="Times New Roman" pitchFamily="18" charset="0"/>
            </a:endParaRPr>
          </a:p>
          <a:p>
            <a:pPr>
              <a:buNone/>
            </a:pPr>
            <a:r>
              <a:rPr lang="ru-RU" sz="2400" dirty="0" smtClean="0">
                <a:solidFill>
                  <a:srgbClr val="078342"/>
                </a:solidFill>
                <a:latin typeface="Times New Roman" pitchFamily="18" charset="0"/>
                <a:cs typeface="Times New Roman" pitchFamily="18" charset="0"/>
              </a:rPr>
              <a:t>будем </a:t>
            </a:r>
            <a:r>
              <a:rPr lang="ru-RU" sz="2400" dirty="0" smtClean="0">
                <a:solidFill>
                  <a:srgbClr val="078342"/>
                </a:solidFill>
                <a:latin typeface="Times New Roman" pitchFamily="18" charset="0"/>
                <a:cs typeface="Times New Roman" pitchFamily="18" charset="0"/>
              </a:rPr>
              <a:t>им гордиться.</a:t>
            </a:r>
          </a:p>
          <a:p>
            <a:pPr algn="r">
              <a:buNone/>
            </a:pPr>
            <a:r>
              <a:rPr lang="en-US" sz="2400" dirty="0" smtClean="0">
                <a:solidFill>
                  <a:srgbClr val="078342"/>
                </a:solidFill>
                <a:latin typeface="Times New Roman" pitchFamily="18" charset="0"/>
                <a:cs typeface="Times New Roman" pitchFamily="18" charset="0"/>
              </a:rPr>
              <a:t>                                                          </a:t>
            </a:r>
          </a:p>
          <a:p>
            <a:pPr algn="r">
              <a:buNone/>
            </a:pPr>
            <a:endParaRPr lang="en-US" sz="2400" dirty="0" smtClean="0">
              <a:solidFill>
                <a:srgbClr val="078342"/>
              </a:solidFill>
              <a:latin typeface="Times New Roman" pitchFamily="18" charset="0"/>
              <a:cs typeface="Times New Roman" pitchFamily="18" charset="0"/>
            </a:endParaRPr>
          </a:p>
          <a:p>
            <a:pPr algn="r">
              <a:buNone/>
            </a:pPr>
            <a:endParaRPr lang="en-US" sz="2400" dirty="0" smtClean="0">
              <a:solidFill>
                <a:srgbClr val="078342"/>
              </a:solidFill>
              <a:latin typeface="Times New Roman" pitchFamily="18" charset="0"/>
              <a:cs typeface="Times New Roman" pitchFamily="18" charset="0"/>
            </a:endParaRPr>
          </a:p>
          <a:p>
            <a:pPr algn="r">
              <a:buNone/>
            </a:pPr>
            <a:r>
              <a:rPr lang="ru-RU" sz="2400" dirty="0" smtClean="0">
                <a:solidFill>
                  <a:srgbClr val="078342"/>
                </a:solidFill>
                <a:latin typeface="Times New Roman" pitchFamily="18" charset="0"/>
                <a:cs typeface="Times New Roman" pitchFamily="18" charset="0"/>
              </a:rPr>
              <a:t>Наш </a:t>
            </a:r>
            <a:r>
              <a:rPr lang="ru-RU" sz="2400" dirty="0" smtClean="0">
                <a:solidFill>
                  <a:srgbClr val="078342"/>
                </a:solidFill>
                <a:latin typeface="Times New Roman" pitchFamily="18" charset="0"/>
                <a:cs typeface="Times New Roman" pitchFamily="18" charset="0"/>
              </a:rPr>
              <a:t>кормилец – огород, </a:t>
            </a:r>
            <a:endParaRPr lang="en-US" sz="2400" dirty="0" smtClean="0">
              <a:solidFill>
                <a:srgbClr val="078342"/>
              </a:solidFill>
              <a:latin typeface="Times New Roman" pitchFamily="18" charset="0"/>
              <a:cs typeface="Times New Roman" pitchFamily="18" charset="0"/>
            </a:endParaRPr>
          </a:p>
          <a:p>
            <a:pPr algn="r">
              <a:buNone/>
            </a:pPr>
            <a:r>
              <a:rPr lang="en-US" sz="2400" dirty="0" smtClean="0">
                <a:solidFill>
                  <a:srgbClr val="078342"/>
                </a:solidFill>
                <a:latin typeface="Times New Roman" pitchFamily="18" charset="0"/>
                <a:cs typeface="Times New Roman" pitchFamily="18" charset="0"/>
              </a:rPr>
              <a:t>   </a:t>
            </a:r>
            <a:r>
              <a:rPr lang="ru-RU" sz="2400" dirty="0" smtClean="0">
                <a:solidFill>
                  <a:srgbClr val="078342"/>
                </a:solidFill>
                <a:latin typeface="Times New Roman" pitchFamily="18" charset="0"/>
                <a:cs typeface="Times New Roman" pitchFamily="18" charset="0"/>
              </a:rPr>
              <a:t>Чтобы </a:t>
            </a:r>
            <a:r>
              <a:rPr lang="ru-RU" sz="2400" dirty="0" smtClean="0">
                <a:solidFill>
                  <a:srgbClr val="078342"/>
                </a:solidFill>
                <a:latin typeface="Times New Roman" pitchFamily="18" charset="0"/>
                <a:cs typeface="Times New Roman" pitchFamily="18" charset="0"/>
              </a:rPr>
              <a:t>всходы зеленели, </a:t>
            </a:r>
            <a:endParaRPr lang="en-US" sz="2400" dirty="0" smtClean="0">
              <a:solidFill>
                <a:srgbClr val="078342"/>
              </a:solidFill>
              <a:latin typeface="Times New Roman" pitchFamily="18" charset="0"/>
              <a:cs typeface="Times New Roman" pitchFamily="18" charset="0"/>
            </a:endParaRPr>
          </a:p>
          <a:p>
            <a:pPr algn="r">
              <a:buNone/>
            </a:pPr>
            <a:r>
              <a:rPr lang="ru-RU" sz="2400" dirty="0" smtClean="0">
                <a:solidFill>
                  <a:srgbClr val="078342"/>
                </a:solidFill>
                <a:latin typeface="Times New Roman" pitchFamily="18" charset="0"/>
                <a:cs typeface="Times New Roman" pitchFamily="18" charset="0"/>
              </a:rPr>
              <a:t>Чтобы </a:t>
            </a:r>
            <a:r>
              <a:rPr lang="ru-RU" sz="2400" dirty="0" smtClean="0">
                <a:solidFill>
                  <a:srgbClr val="078342"/>
                </a:solidFill>
                <a:latin typeface="Times New Roman" pitchFamily="18" charset="0"/>
                <a:cs typeface="Times New Roman" pitchFamily="18" charset="0"/>
              </a:rPr>
              <a:t>лук шикарный рос. </a:t>
            </a:r>
          </a:p>
          <a:p>
            <a:endParaRPr lang="ru-RU" dirty="0"/>
          </a:p>
        </p:txBody>
      </p:sp>
      <p:pic>
        <p:nvPicPr>
          <p:cNvPr id="4" name="Рисунок 3" descr="для максима 046.jpg"/>
          <p:cNvPicPr>
            <a:picLocks noChangeAspect="1"/>
          </p:cNvPicPr>
          <p:nvPr/>
        </p:nvPicPr>
        <p:blipFill>
          <a:blip r:embed="rId2" cstate="print"/>
          <a:stretch>
            <a:fillRect/>
          </a:stretch>
        </p:blipFill>
        <p:spPr>
          <a:xfrm>
            <a:off x="285720" y="2786058"/>
            <a:ext cx="4286280" cy="3071834"/>
          </a:xfrm>
          <a:prstGeom prst="rect">
            <a:avLst/>
          </a:prstGeom>
        </p:spPr>
      </p:pic>
      <p:pic>
        <p:nvPicPr>
          <p:cNvPr id="5" name="Рисунок 4" descr="для максима 059.jpg"/>
          <p:cNvPicPr>
            <a:picLocks noChangeAspect="1"/>
          </p:cNvPicPr>
          <p:nvPr/>
        </p:nvPicPr>
        <p:blipFill>
          <a:blip r:embed="rId3" cstate="print"/>
          <a:stretch>
            <a:fillRect/>
          </a:stretch>
        </p:blipFill>
        <p:spPr>
          <a:xfrm>
            <a:off x="4643438" y="785794"/>
            <a:ext cx="4071966" cy="28575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algn="ctr">
              <a:buNone/>
            </a:pPr>
            <a:r>
              <a:rPr lang="ru-RU" dirty="0" smtClean="0">
                <a:solidFill>
                  <a:srgbClr val="078342"/>
                </a:solidFill>
                <a:latin typeface="Times New Roman" pitchFamily="18" charset="0"/>
                <a:cs typeface="Times New Roman" pitchFamily="18" charset="0"/>
              </a:rPr>
              <a:t>Урожай наш поспевает:</a:t>
            </a:r>
          </a:p>
          <a:p>
            <a:pPr algn="ctr">
              <a:buNone/>
            </a:pPr>
            <a:r>
              <a:rPr lang="ru-RU" dirty="0" smtClean="0">
                <a:solidFill>
                  <a:srgbClr val="078342"/>
                </a:solidFill>
                <a:latin typeface="Times New Roman" pitchFamily="18" charset="0"/>
                <a:cs typeface="Times New Roman" pitchFamily="18" charset="0"/>
              </a:rPr>
              <a:t>Вот зеленый наш лучок!</a:t>
            </a:r>
            <a:endParaRPr lang="ru-RU" dirty="0">
              <a:solidFill>
                <a:srgbClr val="078342"/>
              </a:solidFill>
              <a:latin typeface="Times New Roman" pitchFamily="18" charset="0"/>
              <a:cs typeface="Times New Roman" pitchFamily="18" charset="0"/>
            </a:endParaRPr>
          </a:p>
        </p:txBody>
      </p:sp>
      <p:pic>
        <p:nvPicPr>
          <p:cNvPr id="4" name="Рисунок 3" descr="для максима 064.jpg"/>
          <p:cNvPicPr>
            <a:picLocks noChangeAspect="1"/>
          </p:cNvPicPr>
          <p:nvPr/>
        </p:nvPicPr>
        <p:blipFill>
          <a:blip r:embed="rId2"/>
          <a:stretch>
            <a:fillRect/>
          </a:stretch>
        </p:blipFill>
        <p:spPr>
          <a:xfrm>
            <a:off x="785786" y="1571612"/>
            <a:ext cx="7358114" cy="450059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ctr">
              <a:buNone/>
            </a:pPr>
            <a:r>
              <a:rPr lang="ru-RU" dirty="0" smtClean="0">
                <a:solidFill>
                  <a:srgbClr val="078342"/>
                </a:solidFill>
                <a:latin typeface="Times New Roman" pitchFamily="18" charset="0"/>
                <a:cs typeface="Times New Roman" pitchFamily="18" charset="0"/>
              </a:rPr>
              <a:t>Никогда чтоб не болеть, </a:t>
            </a:r>
          </a:p>
          <a:p>
            <a:pPr algn="ctr">
              <a:buNone/>
            </a:pPr>
            <a:r>
              <a:rPr lang="ru-RU" dirty="0" smtClean="0">
                <a:solidFill>
                  <a:srgbClr val="078342"/>
                </a:solidFill>
                <a:latin typeface="Times New Roman" pitchFamily="18" charset="0"/>
                <a:cs typeface="Times New Roman" pitchFamily="18" charset="0"/>
              </a:rPr>
              <a:t>Лук зеленый надо есть!</a:t>
            </a:r>
            <a:endParaRPr lang="en-US" dirty="0" smtClean="0">
              <a:solidFill>
                <a:srgbClr val="078342"/>
              </a:solidFill>
              <a:latin typeface="Times New Roman" pitchFamily="18" charset="0"/>
              <a:cs typeface="Times New Roman" pitchFamily="18" charset="0"/>
            </a:endParaRPr>
          </a:p>
          <a:p>
            <a:pPr algn="ctr">
              <a:buNone/>
            </a:pPr>
            <a:endParaRPr lang="en-US" dirty="0" smtClean="0">
              <a:solidFill>
                <a:srgbClr val="078342"/>
              </a:solidFill>
              <a:latin typeface="Times New Roman" pitchFamily="18" charset="0"/>
              <a:cs typeface="Times New Roman" pitchFamily="18" charset="0"/>
            </a:endParaRPr>
          </a:p>
          <a:p>
            <a:pPr algn="ctr">
              <a:buNone/>
            </a:pPr>
            <a:endParaRPr lang="en-US" dirty="0" smtClean="0">
              <a:solidFill>
                <a:srgbClr val="078342"/>
              </a:solidFill>
              <a:latin typeface="Times New Roman" pitchFamily="18" charset="0"/>
              <a:cs typeface="Times New Roman" pitchFamily="18" charset="0"/>
            </a:endParaRPr>
          </a:p>
          <a:p>
            <a:pPr algn="ctr">
              <a:buNone/>
            </a:pPr>
            <a:endParaRPr lang="en-US" dirty="0" smtClean="0">
              <a:solidFill>
                <a:srgbClr val="078342"/>
              </a:solidFill>
              <a:latin typeface="Times New Roman" pitchFamily="18" charset="0"/>
              <a:cs typeface="Times New Roman" pitchFamily="18" charset="0"/>
            </a:endParaRPr>
          </a:p>
          <a:p>
            <a:pPr algn="ctr">
              <a:buNone/>
            </a:pPr>
            <a:endParaRPr lang="en-US" dirty="0" smtClean="0">
              <a:solidFill>
                <a:srgbClr val="078342"/>
              </a:solidFill>
              <a:latin typeface="Times New Roman" pitchFamily="18" charset="0"/>
              <a:cs typeface="Times New Roman" pitchFamily="18" charset="0"/>
            </a:endParaRPr>
          </a:p>
          <a:p>
            <a:pPr algn="ctr">
              <a:buNone/>
            </a:pPr>
            <a:endParaRPr lang="en-US" dirty="0" smtClean="0">
              <a:solidFill>
                <a:srgbClr val="078342"/>
              </a:solidFill>
              <a:latin typeface="Times New Roman" pitchFamily="18" charset="0"/>
              <a:cs typeface="Times New Roman" pitchFamily="18" charset="0"/>
            </a:endParaRPr>
          </a:p>
          <a:p>
            <a:pPr algn="ctr">
              <a:buNone/>
            </a:pPr>
            <a:endParaRPr lang="en-US" dirty="0" smtClean="0">
              <a:solidFill>
                <a:srgbClr val="078342"/>
              </a:solidFill>
              <a:latin typeface="Times New Roman" pitchFamily="18" charset="0"/>
              <a:cs typeface="Times New Roman" pitchFamily="18" charset="0"/>
            </a:endParaRPr>
          </a:p>
          <a:p>
            <a:pPr algn="ctr">
              <a:buNone/>
            </a:pPr>
            <a:endParaRPr lang="en-US" dirty="0" smtClean="0">
              <a:solidFill>
                <a:srgbClr val="078342"/>
              </a:solidFill>
              <a:latin typeface="Times New Roman" pitchFamily="18" charset="0"/>
              <a:cs typeface="Times New Roman" pitchFamily="18" charset="0"/>
            </a:endParaRPr>
          </a:p>
          <a:p>
            <a:pPr>
              <a:buNone/>
            </a:pPr>
            <a:r>
              <a:rPr lang="en-US" dirty="0" smtClean="0">
                <a:solidFill>
                  <a:srgbClr val="078342"/>
                </a:solidFill>
              </a:rPr>
              <a:t> </a:t>
            </a:r>
            <a:r>
              <a:rPr lang="ru-RU" dirty="0" smtClean="0">
                <a:solidFill>
                  <a:srgbClr val="078342"/>
                </a:solidFill>
                <a:latin typeface="Times New Roman" pitchFamily="18" charset="0"/>
                <a:cs typeface="Times New Roman" pitchFamily="18" charset="0"/>
              </a:rPr>
              <a:t>Витамины круглый год </a:t>
            </a:r>
          </a:p>
          <a:p>
            <a:pPr>
              <a:buNone/>
            </a:pPr>
            <a:r>
              <a:rPr lang="ru-RU" dirty="0" smtClean="0">
                <a:solidFill>
                  <a:srgbClr val="078342"/>
                </a:solidFill>
                <a:latin typeface="Times New Roman" pitchFamily="18" charset="0"/>
                <a:cs typeface="Times New Roman" pitchFamily="18" charset="0"/>
              </a:rPr>
              <a:t>  Ох, как необходимы. </a:t>
            </a:r>
          </a:p>
          <a:p>
            <a:pPr algn="ctr">
              <a:buNone/>
            </a:pPr>
            <a:r>
              <a:rPr lang="ru-RU" dirty="0" smtClean="0">
                <a:solidFill>
                  <a:srgbClr val="078342"/>
                </a:solidFill>
                <a:latin typeface="Times New Roman" pitchFamily="18" charset="0"/>
                <a:cs typeface="Times New Roman" pitchFamily="18" charset="0"/>
              </a:rPr>
              <a:t> </a:t>
            </a:r>
            <a:r>
              <a:rPr lang="en-US" dirty="0" smtClean="0">
                <a:solidFill>
                  <a:srgbClr val="078342"/>
                </a:solidFill>
                <a:latin typeface="Times New Roman" pitchFamily="18" charset="0"/>
                <a:cs typeface="Times New Roman" pitchFamily="18" charset="0"/>
              </a:rPr>
              <a:t>                                             </a:t>
            </a:r>
            <a:r>
              <a:rPr lang="ru-RU" dirty="0" smtClean="0">
                <a:solidFill>
                  <a:srgbClr val="078342"/>
                </a:solidFill>
                <a:latin typeface="Times New Roman" pitchFamily="18" charset="0"/>
                <a:cs typeface="Times New Roman" pitchFamily="18" charset="0"/>
              </a:rPr>
              <a:t>Чтобы нам не болеть </a:t>
            </a:r>
          </a:p>
          <a:p>
            <a:pPr algn="ctr">
              <a:buNone/>
            </a:pPr>
            <a:r>
              <a:rPr lang="ru-RU" dirty="0" smtClean="0">
                <a:solidFill>
                  <a:srgbClr val="078342"/>
                </a:solidFill>
                <a:latin typeface="Times New Roman" pitchFamily="18" charset="0"/>
                <a:cs typeface="Times New Roman" pitchFamily="18" charset="0"/>
              </a:rPr>
              <a:t> </a:t>
            </a:r>
            <a:r>
              <a:rPr lang="en-US" dirty="0" smtClean="0">
                <a:solidFill>
                  <a:srgbClr val="078342"/>
                </a:solidFill>
                <a:latin typeface="Times New Roman" pitchFamily="18" charset="0"/>
                <a:cs typeface="Times New Roman" pitchFamily="18" charset="0"/>
              </a:rPr>
              <a:t>                                                </a:t>
            </a:r>
            <a:r>
              <a:rPr lang="ru-RU" dirty="0" smtClean="0">
                <a:solidFill>
                  <a:srgbClr val="078342"/>
                </a:solidFill>
                <a:latin typeface="Times New Roman" pitchFamily="18" charset="0"/>
                <a:cs typeface="Times New Roman" pitchFamily="18" charset="0"/>
              </a:rPr>
              <a:t> Гриппом и ангиной.</a:t>
            </a:r>
          </a:p>
          <a:p>
            <a:pPr algn="ctr">
              <a:buNone/>
            </a:pPr>
            <a:endParaRPr lang="ru-RU" dirty="0" smtClean="0">
              <a:solidFill>
                <a:srgbClr val="078342"/>
              </a:solidFill>
              <a:latin typeface="Times New Roman" pitchFamily="18" charset="0"/>
              <a:cs typeface="Times New Roman" pitchFamily="18" charset="0"/>
            </a:endParaRPr>
          </a:p>
        </p:txBody>
      </p:sp>
      <p:pic>
        <p:nvPicPr>
          <p:cNvPr id="5" name="Рисунок 4" descr="для максима 069.jpg"/>
          <p:cNvPicPr>
            <a:picLocks noChangeAspect="1"/>
          </p:cNvPicPr>
          <p:nvPr/>
        </p:nvPicPr>
        <p:blipFill>
          <a:blip r:embed="rId2" cstate="print"/>
          <a:stretch>
            <a:fillRect/>
          </a:stretch>
        </p:blipFill>
        <p:spPr>
          <a:xfrm>
            <a:off x="285720" y="1071546"/>
            <a:ext cx="3786247" cy="3143272"/>
          </a:xfrm>
          <a:prstGeom prst="rect">
            <a:avLst/>
          </a:prstGeom>
        </p:spPr>
      </p:pic>
      <p:pic>
        <p:nvPicPr>
          <p:cNvPr id="6" name="Рисунок 5" descr="для максима 075.jpg"/>
          <p:cNvPicPr>
            <a:picLocks noChangeAspect="1"/>
          </p:cNvPicPr>
          <p:nvPr/>
        </p:nvPicPr>
        <p:blipFill>
          <a:blip r:embed="rId3" cstate="print"/>
          <a:stretch>
            <a:fillRect/>
          </a:stretch>
        </p:blipFill>
        <p:spPr>
          <a:xfrm>
            <a:off x="4429124" y="1571612"/>
            <a:ext cx="4429156" cy="32861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TotalTime>
  <Words>468</Words>
  <Application>Microsoft Office PowerPoint</Application>
  <PresentationFormat>Экран (4:3)</PresentationFormat>
  <Paragraphs>85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МКОУ Подгоренская СОШ №1 структурное подразделение д/с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МКОУ Подгоренская СОШ №1 структурное подразделение д/с №1</dc:title>
  <dc:creator>User</dc:creator>
  <cp:lastModifiedBy>User</cp:lastModifiedBy>
  <cp:revision>27</cp:revision>
  <dcterms:created xsi:type="dcterms:W3CDTF">2013-03-20T17:54:46Z</dcterms:created>
  <dcterms:modified xsi:type="dcterms:W3CDTF">2015-02-15T19:12:16Z</dcterms:modified>
</cp:coreProperties>
</file>