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0" r:id="rId17"/>
    <p:sldId id="273" r:id="rId18"/>
    <p:sldId id="274" r:id="rId19"/>
    <p:sldId id="275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F1268-BDD2-41E4-892C-F957ABDE97C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CD816A-69FB-4DAA-A571-FE761FB82559}">
      <dgm:prSet phldrT="[Текст]"/>
      <dgm:spPr/>
      <dgm:t>
        <a:bodyPr/>
        <a:lstStyle/>
        <a:p>
          <a:endParaRPr lang="ru-RU" dirty="0"/>
        </a:p>
      </dgm:t>
    </dgm:pt>
    <dgm:pt modelId="{12F7D84B-8615-4FB1-8023-DD2FE8FFF0EB}" type="parTrans" cxnId="{13DC4135-6BB9-42D2-A09C-AE0C08A1373A}">
      <dgm:prSet/>
      <dgm:spPr/>
      <dgm:t>
        <a:bodyPr/>
        <a:lstStyle/>
        <a:p>
          <a:endParaRPr lang="ru-RU"/>
        </a:p>
      </dgm:t>
    </dgm:pt>
    <dgm:pt modelId="{CD86DBF1-40AA-44C5-BDFE-28812CA65EED}" type="sibTrans" cxnId="{13DC4135-6BB9-42D2-A09C-AE0C08A1373A}">
      <dgm:prSet/>
      <dgm:spPr/>
      <dgm:t>
        <a:bodyPr/>
        <a:lstStyle/>
        <a:p>
          <a:endParaRPr lang="ru-RU"/>
        </a:p>
      </dgm:t>
    </dgm:pt>
    <dgm:pt modelId="{3FD63534-99FE-494C-A4C0-9F127EFA0718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Объекты для составления загадок выбираются в соответствии с изучаемой лексической темой: «Растительный и природный мир», «Предметы быта», «Транспорт» и т.д.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3C48074-64DC-4E1C-8930-C8006D6CFAB0}" type="parTrans" cxnId="{ADF447F6-1C04-4ED3-BCD3-CF2350102CDA}">
      <dgm:prSet/>
      <dgm:spPr/>
      <dgm:t>
        <a:bodyPr/>
        <a:lstStyle/>
        <a:p>
          <a:endParaRPr lang="ru-RU"/>
        </a:p>
      </dgm:t>
    </dgm:pt>
    <dgm:pt modelId="{B9A034A3-4F73-4D7F-B161-C794BEBBF7E6}" type="sibTrans" cxnId="{ADF447F6-1C04-4ED3-BCD3-CF2350102CDA}">
      <dgm:prSet/>
      <dgm:spPr/>
      <dgm:t>
        <a:bodyPr/>
        <a:lstStyle/>
        <a:p>
          <a:endParaRPr lang="ru-RU"/>
        </a:p>
      </dgm:t>
    </dgm:pt>
    <dgm:pt modelId="{7AEAF8B1-83EA-47D2-8DFF-BF125E00E8EE}">
      <dgm:prSet phldrT="[Текст]"/>
      <dgm:spPr/>
      <dgm:t>
        <a:bodyPr/>
        <a:lstStyle/>
        <a:p>
          <a:r>
            <a:rPr lang="ru-RU" dirty="0" smtClean="0"/>
            <a:t>Средний возраст</a:t>
          </a:r>
          <a:endParaRPr lang="ru-RU" dirty="0"/>
        </a:p>
      </dgm:t>
    </dgm:pt>
    <dgm:pt modelId="{B524BFEA-3E76-41B5-92D4-4CB7153F979C}" type="parTrans" cxnId="{8FE62AF2-AFC1-4E42-8E6C-8EFEC71D4343}">
      <dgm:prSet/>
      <dgm:spPr/>
      <dgm:t>
        <a:bodyPr/>
        <a:lstStyle/>
        <a:p>
          <a:endParaRPr lang="ru-RU"/>
        </a:p>
      </dgm:t>
    </dgm:pt>
    <dgm:pt modelId="{70B3E421-F06C-4793-BA56-72E5AFDF3D8C}" type="sibTrans" cxnId="{8FE62AF2-AFC1-4E42-8E6C-8EFEC71D4343}">
      <dgm:prSet/>
      <dgm:spPr/>
      <dgm:t>
        <a:bodyPr/>
        <a:lstStyle/>
        <a:p>
          <a:endParaRPr lang="ru-RU"/>
        </a:p>
      </dgm:t>
    </dgm:pt>
    <dgm:pt modelId="{58AA8080-567F-47BA-B38C-78237D02C4BB}">
      <dgm:prSet phldrT="[Текст]" custT="1"/>
      <dgm:spPr/>
      <dgm:t>
        <a:bodyPr/>
        <a:lstStyle/>
        <a:p>
          <a:r>
            <a:rPr lang="ru-RU" sz="1600" b="0" dirty="0" smtClean="0"/>
            <a:t>Предметы, с которыми дети чаще сталкиваются и которые оказывают на них эмоциональное воздействие:  игрушки, предметы домашнего обихода, домашние животные и т.д.</a:t>
          </a:r>
          <a:endParaRPr lang="ru-RU" sz="1600" b="0" dirty="0"/>
        </a:p>
      </dgm:t>
    </dgm:pt>
    <dgm:pt modelId="{3685FD7C-CA2E-4A13-AFF2-B77FA2D6BAD9}" type="parTrans" cxnId="{3638D2A3-1F35-4E29-8F95-A24A74CF8609}">
      <dgm:prSet/>
      <dgm:spPr/>
      <dgm:t>
        <a:bodyPr/>
        <a:lstStyle/>
        <a:p>
          <a:endParaRPr lang="ru-RU"/>
        </a:p>
      </dgm:t>
    </dgm:pt>
    <dgm:pt modelId="{A42F5F90-2ED2-4F19-ACE9-1F84AA787F44}" type="sibTrans" cxnId="{3638D2A3-1F35-4E29-8F95-A24A74CF8609}">
      <dgm:prSet/>
      <dgm:spPr/>
      <dgm:t>
        <a:bodyPr/>
        <a:lstStyle/>
        <a:p>
          <a:endParaRPr lang="ru-RU"/>
        </a:p>
      </dgm:t>
    </dgm:pt>
    <dgm:pt modelId="{498F5FF9-7E4A-4636-B009-CCAC07C529F3}">
      <dgm:prSet phldrT="[Текст]"/>
      <dgm:spPr/>
      <dgm:t>
        <a:bodyPr/>
        <a:lstStyle/>
        <a:p>
          <a:r>
            <a:rPr lang="ru-RU" dirty="0" smtClean="0"/>
            <a:t>Старший возраст</a:t>
          </a:r>
          <a:endParaRPr lang="ru-RU" dirty="0"/>
        </a:p>
      </dgm:t>
    </dgm:pt>
    <dgm:pt modelId="{73E83361-2E46-4E54-8735-8004546BAE09}" type="parTrans" cxnId="{5545C76A-62E7-4411-8A09-2D1E7BD10F02}">
      <dgm:prSet/>
      <dgm:spPr/>
      <dgm:t>
        <a:bodyPr/>
        <a:lstStyle/>
        <a:p>
          <a:endParaRPr lang="ru-RU"/>
        </a:p>
      </dgm:t>
    </dgm:pt>
    <dgm:pt modelId="{71DDC70E-4560-4B05-A0D6-7D8513E506F7}" type="sibTrans" cxnId="{5545C76A-62E7-4411-8A09-2D1E7BD10F02}">
      <dgm:prSet/>
      <dgm:spPr/>
      <dgm:t>
        <a:bodyPr/>
        <a:lstStyle/>
        <a:p>
          <a:endParaRPr lang="ru-RU"/>
        </a:p>
      </dgm:t>
    </dgm:pt>
    <dgm:pt modelId="{60537B57-7963-4A2C-91A9-76A87FFD1C23}">
      <dgm:prSet phldrT="[Текст]" custT="1"/>
      <dgm:spPr/>
      <dgm:t>
        <a:bodyPr/>
        <a:lstStyle/>
        <a:p>
          <a:r>
            <a:rPr lang="ru-RU" sz="1800" b="0" dirty="0" smtClean="0"/>
            <a:t>Насекомые</a:t>
          </a:r>
          <a:endParaRPr lang="ru-RU" sz="1600" b="0" dirty="0"/>
        </a:p>
      </dgm:t>
    </dgm:pt>
    <dgm:pt modelId="{16B50323-2D37-49AE-B5A4-3A6F3C103E20}" type="parTrans" cxnId="{1055E357-5B5C-4AA8-AB0B-ABA458394226}">
      <dgm:prSet/>
      <dgm:spPr/>
      <dgm:t>
        <a:bodyPr/>
        <a:lstStyle/>
        <a:p>
          <a:endParaRPr lang="ru-RU"/>
        </a:p>
      </dgm:t>
    </dgm:pt>
    <dgm:pt modelId="{8E8F0231-9EC1-4EA9-8C04-1C3232B13D6D}" type="sibTrans" cxnId="{1055E357-5B5C-4AA8-AB0B-ABA458394226}">
      <dgm:prSet/>
      <dgm:spPr/>
      <dgm:t>
        <a:bodyPr/>
        <a:lstStyle/>
        <a:p>
          <a:endParaRPr lang="ru-RU"/>
        </a:p>
      </dgm:t>
    </dgm:pt>
    <dgm:pt modelId="{20617982-79F0-470D-A9D1-0C8532B6E8EF}">
      <dgm:prSet phldrT="[Текст]" custT="1"/>
      <dgm:spPr/>
      <dgm:t>
        <a:bodyPr/>
        <a:lstStyle/>
        <a:p>
          <a:r>
            <a:rPr lang="ru-RU" sz="1600" dirty="0" smtClean="0"/>
            <a:t>Рыбы</a:t>
          </a:r>
          <a:endParaRPr lang="ru-RU" sz="1600" dirty="0"/>
        </a:p>
      </dgm:t>
    </dgm:pt>
    <dgm:pt modelId="{208CF041-77A2-43D7-B1D2-EBF4BA8C779F}" type="parTrans" cxnId="{B94D2853-2A86-4D4A-B8B9-412D7039BF7A}">
      <dgm:prSet/>
      <dgm:spPr/>
      <dgm:t>
        <a:bodyPr/>
        <a:lstStyle/>
        <a:p>
          <a:endParaRPr lang="ru-RU"/>
        </a:p>
      </dgm:t>
    </dgm:pt>
    <dgm:pt modelId="{33A6DCD4-409C-4045-B751-E140AB30DD76}" type="sibTrans" cxnId="{B94D2853-2A86-4D4A-B8B9-412D7039BF7A}">
      <dgm:prSet/>
      <dgm:spPr/>
      <dgm:t>
        <a:bodyPr/>
        <a:lstStyle/>
        <a:p>
          <a:endParaRPr lang="ru-RU"/>
        </a:p>
      </dgm:t>
    </dgm:pt>
    <dgm:pt modelId="{EAB69F19-421B-482F-9CBD-0FA044A17CF6}">
      <dgm:prSet phldrT="[Текст]" custT="1"/>
      <dgm:spPr/>
      <dgm:t>
        <a:bodyPr/>
        <a:lstStyle/>
        <a:p>
          <a:r>
            <a:rPr lang="ru-RU" sz="1600" dirty="0" smtClean="0"/>
            <a:t>Современная техника</a:t>
          </a:r>
          <a:endParaRPr lang="ru-RU" sz="1600" dirty="0"/>
        </a:p>
      </dgm:t>
    </dgm:pt>
    <dgm:pt modelId="{6095A68E-C60E-45A2-8A16-70AAFD370AF8}" type="parTrans" cxnId="{78701C14-3849-40F3-B86B-CC96632A7C69}">
      <dgm:prSet/>
      <dgm:spPr/>
      <dgm:t>
        <a:bodyPr/>
        <a:lstStyle/>
        <a:p>
          <a:endParaRPr lang="ru-RU"/>
        </a:p>
      </dgm:t>
    </dgm:pt>
    <dgm:pt modelId="{F884F9B3-4440-4F42-ACA0-5AB94170D09F}" type="sibTrans" cxnId="{78701C14-3849-40F3-B86B-CC96632A7C69}">
      <dgm:prSet/>
      <dgm:spPr/>
      <dgm:t>
        <a:bodyPr/>
        <a:lstStyle/>
        <a:p>
          <a:endParaRPr lang="ru-RU"/>
        </a:p>
      </dgm:t>
    </dgm:pt>
    <dgm:pt modelId="{BCB06D54-E0C7-4E15-AE66-4D8F8B558992}">
      <dgm:prSet phldrT="[Текст]" custT="1"/>
      <dgm:spPr/>
      <dgm:t>
        <a:bodyPr/>
        <a:lstStyle/>
        <a:p>
          <a:r>
            <a:rPr lang="ru-RU" sz="1600" dirty="0" smtClean="0"/>
            <a:t>Буквы и слова, в т.ч. с переносным значением, с использованием противоречий.</a:t>
          </a:r>
          <a:endParaRPr lang="ru-RU" sz="1600" dirty="0"/>
        </a:p>
      </dgm:t>
    </dgm:pt>
    <dgm:pt modelId="{71382085-6050-41E9-B0A3-7BD2E63B4CD3}" type="parTrans" cxnId="{E6224859-A162-4485-BA6C-58202434124E}">
      <dgm:prSet/>
      <dgm:spPr/>
      <dgm:t>
        <a:bodyPr/>
        <a:lstStyle/>
        <a:p>
          <a:endParaRPr lang="ru-RU"/>
        </a:p>
      </dgm:t>
    </dgm:pt>
    <dgm:pt modelId="{D615DC5D-D399-4EC9-A77A-5F3AA5804960}" type="sibTrans" cxnId="{E6224859-A162-4485-BA6C-58202434124E}">
      <dgm:prSet/>
      <dgm:spPr/>
      <dgm:t>
        <a:bodyPr/>
        <a:lstStyle/>
        <a:p>
          <a:endParaRPr lang="ru-RU"/>
        </a:p>
      </dgm:t>
    </dgm:pt>
    <dgm:pt modelId="{8BB7DF1A-2C5C-45A4-9DDC-9D8C0C5A4465}" type="pres">
      <dgm:prSet presAssocID="{50EF1268-BDD2-41E4-892C-F957ABDE97C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3AD79B-3F28-4B71-BE98-03344189CC13}" type="pres">
      <dgm:prSet presAssocID="{92CD816A-69FB-4DAA-A571-FE761FB82559}" presName="composite" presStyleCnt="0"/>
      <dgm:spPr/>
    </dgm:pt>
    <dgm:pt modelId="{06F95FCA-C304-4265-8F7A-BDF9C83B4189}" type="pres">
      <dgm:prSet presAssocID="{92CD816A-69FB-4DAA-A571-FE761FB8255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AC66A-24C9-43DA-93C3-B0378DDB887B}" type="pres">
      <dgm:prSet presAssocID="{92CD816A-69FB-4DAA-A571-FE761FB82559}" presName="descendantText" presStyleLbl="alignAcc1" presStyleIdx="0" presStyleCnt="3" custScaleX="94404" custScaleY="1829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E574FF-D9DB-4FA8-ACFE-37BF4CA834F6}" type="pres">
      <dgm:prSet presAssocID="{CD86DBF1-40AA-44C5-BDFE-28812CA65EED}" presName="sp" presStyleCnt="0"/>
      <dgm:spPr/>
    </dgm:pt>
    <dgm:pt modelId="{55F15662-E23F-4368-898D-013E1960D9E5}" type="pres">
      <dgm:prSet presAssocID="{7AEAF8B1-83EA-47D2-8DFF-BF125E00E8EE}" presName="composite" presStyleCnt="0"/>
      <dgm:spPr/>
    </dgm:pt>
    <dgm:pt modelId="{B15ACAD5-EC67-421E-B9AA-7FAA43EDB2AC}" type="pres">
      <dgm:prSet presAssocID="{7AEAF8B1-83EA-47D2-8DFF-BF125E00E8E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44593-12DB-4B52-957B-0D518840F7D6}" type="pres">
      <dgm:prSet presAssocID="{7AEAF8B1-83EA-47D2-8DFF-BF125E00E8EE}" presName="descendantText" presStyleLbl="alignAcc1" presStyleIdx="1" presStyleCnt="3" custScaleX="95637" custScaleY="145167" custLinFactNeighborX="438" custLinFactNeighborY="13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DBDCD4-77A7-4476-BF48-74A34D24C884}" type="pres">
      <dgm:prSet presAssocID="{70B3E421-F06C-4793-BA56-72E5AFDF3D8C}" presName="sp" presStyleCnt="0"/>
      <dgm:spPr/>
    </dgm:pt>
    <dgm:pt modelId="{6C231E9E-89C0-4A87-A790-D6154F1CFBB9}" type="pres">
      <dgm:prSet presAssocID="{498F5FF9-7E4A-4636-B009-CCAC07C529F3}" presName="composite" presStyleCnt="0"/>
      <dgm:spPr/>
    </dgm:pt>
    <dgm:pt modelId="{CDEE0974-FD71-4D52-8CB8-BCF7DD3D6BFE}" type="pres">
      <dgm:prSet presAssocID="{498F5FF9-7E4A-4636-B009-CCAC07C529F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C6785-C646-48BB-9491-750616B8BAFE}" type="pres">
      <dgm:prSet presAssocID="{498F5FF9-7E4A-4636-B009-CCAC07C529F3}" presName="descendantText" presStyleLbl="alignAcc1" presStyleIdx="2" presStyleCnt="3" custScaleX="96833" custScaleY="145604" custLinFactNeighborX="1036" custLinFactNeighborY="40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3327EC-9AE2-4C1B-B8BC-1262E7FDDA22}" type="presOf" srcId="{BCB06D54-E0C7-4E15-AE66-4D8F8B558992}" destId="{76AC6785-C646-48BB-9491-750616B8BAFE}" srcOrd="0" destOrd="3" presId="urn:microsoft.com/office/officeart/2005/8/layout/chevron2"/>
    <dgm:cxn modelId="{1055E357-5B5C-4AA8-AB0B-ABA458394226}" srcId="{498F5FF9-7E4A-4636-B009-CCAC07C529F3}" destId="{60537B57-7963-4A2C-91A9-76A87FFD1C23}" srcOrd="0" destOrd="0" parTransId="{16B50323-2D37-49AE-B5A4-3A6F3C103E20}" sibTransId="{8E8F0231-9EC1-4EA9-8C04-1C3232B13D6D}"/>
    <dgm:cxn modelId="{0E70AA2A-47A2-4975-850D-4B93D4E315A2}" type="presOf" srcId="{EAB69F19-421B-482F-9CBD-0FA044A17CF6}" destId="{76AC6785-C646-48BB-9491-750616B8BAFE}" srcOrd="0" destOrd="2" presId="urn:microsoft.com/office/officeart/2005/8/layout/chevron2"/>
    <dgm:cxn modelId="{13DC4135-6BB9-42D2-A09C-AE0C08A1373A}" srcId="{50EF1268-BDD2-41E4-892C-F957ABDE97CD}" destId="{92CD816A-69FB-4DAA-A571-FE761FB82559}" srcOrd="0" destOrd="0" parTransId="{12F7D84B-8615-4FB1-8023-DD2FE8FFF0EB}" sibTransId="{CD86DBF1-40AA-44C5-BDFE-28812CA65EED}"/>
    <dgm:cxn modelId="{C1DA4CBD-0D1F-4AB2-AF3C-F484E564190A}" type="presOf" srcId="{50EF1268-BDD2-41E4-892C-F957ABDE97CD}" destId="{8BB7DF1A-2C5C-45A4-9DDC-9D8C0C5A4465}" srcOrd="0" destOrd="0" presId="urn:microsoft.com/office/officeart/2005/8/layout/chevron2"/>
    <dgm:cxn modelId="{78701C14-3849-40F3-B86B-CC96632A7C69}" srcId="{498F5FF9-7E4A-4636-B009-CCAC07C529F3}" destId="{EAB69F19-421B-482F-9CBD-0FA044A17CF6}" srcOrd="2" destOrd="0" parTransId="{6095A68E-C60E-45A2-8A16-70AAFD370AF8}" sibTransId="{F884F9B3-4440-4F42-ACA0-5AB94170D09F}"/>
    <dgm:cxn modelId="{5B282509-7EC2-4762-9557-EC7028038DC9}" type="presOf" srcId="{60537B57-7963-4A2C-91A9-76A87FFD1C23}" destId="{76AC6785-C646-48BB-9491-750616B8BAFE}" srcOrd="0" destOrd="0" presId="urn:microsoft.com/office/officeart/2005/8/layout/chevron2"/>
    <dgm:cxn modelId="{E6224859-A162-4485-BA6C-58202434124E}" srcId="{498F5FF9-7E4A-4636-B009-CCAC07C529F3}" destId="{BCB06D54-E0C7-4E15-AE66-4D8F8B558992}" srcOrd="3" destOrd="0" parTransId="{71382085-6050-41E9-B0A3-7BD2E63B4CD3}" sibTransId="{D615DC5D-D399-4EC9-A77A-5F3AA5804960}"/>
    <dgm:cxn modelId="{29438A61-B335-4961-B04E-60A743F7BF90}" type="presOf" srcId="{20617982-79F0-470D-A9D1-0C8532B6E8EF}" destId="{76AC6785-C646-48BB-9491-750616B8BAFE}" srcOrd="0" destOrd="1" presId="urn:microsoft.com/office/officeart/2005/8/layout/chevron2"/>
    <dgm:cxn modelId="{5E3DCA99-4418-4073-AEAA-2A9EF47831BA}" type="presOf" srcId="{92CD816A-69FB-4DAA-A571-FE761FB82559}" destId="{06F95FCA-C304-4265-8F7A-BDF9C83B4189}" srcOrd="0" destOrd="0" presId="urn:microsoft.com/office/officeart/2005/8/layout/chevron2"/>
    <dgm:cxn modelId="{579CA3D8-7FC5-4B2A-9A13-B5A89DAF0774}" type="presOf" srcId="{7AEAF8B1-83EA-47D2-8DFF-BF125E00E8EE}" destId="{B15ACAD5-EC67-421E-B9AA-7FAA43EDB2AC}" srcOrd="0" destOrd="0" presId="urn:microsoft.com/office/officeart/2005/8/layout/chevron2"/>
    <dgm:cxn modelId="{46F5E4A5-FCB9-4A0E-9980-8F068B3A05A2}" type="presOf" srcId="{498F5FF9-7E4A-4636-B009-CCAC07C529F3}" destId="{CDEE0974-FD71-4D52-8CB8-BCF7DD3D6BFE}" srcOrd="0" destOrd="0" presId="urn:microsoft.com/office/officeart/2005/8/layout/chevron2"/>
    <dgm:cxn modelId="{5545C76A-62E7-4411-8A09-2D1E7BD10F02}" srcId="{50EF1268-BDD2-41E4-892C-F957ABDE97CD}" destId="{498F5FF9-7E4A-4636-B009-CCAC07C529F3}" srcOrd="2" destOrd="0" parTransId="{73E83361-2E46-4E54-8735-8004546BAE09}" sibTransId="{71DDC70E-4560-4B05-A0D6-7D8513E506F7}"/>
    <dgm:cxn modelId="{49EE0C9B-11BF-4AE9-9B35-4D49742620CC}" type="presOf" srcId="{3FD63534-99FE-494C-A4C0-9F127EFA0718}" destId="{107AC66A-24C9-43DA-93C3-B0378DDB887B}" srcOrd="0" destOrd="0" presId="urn:microsoft.com/office/officeart/2005/8/layout/chevron2"/>
    <dgm:cxn modelId="{B94D2853-2A86-4D4A-B8B9-412D7039BF7A}" srcId="{498F5FF9-7E4A-4636-B009-CCAC07C529F3}" destId="{20617982-79F0-470D-A9D1-0C8532B6E8EF}" srcOrd="1" destOrd="0" parTransId="{208CF041-77A2-43D7-B1D2-EBF4BA8C779F}" sibTransId="{33A6DCD4-409C-4045-B751-E140AB30DD76}"/>
    <dgm:cxn modelId="{3638D2A3-1F35-4E29-8F95-A24A74CF8609}" srcId="{7AEAF8B1-83EA-47D2-8DFF-BF125E00E8EE}" destId="{58AA8080-567F-47BA-B38C-78237D02C4BB}" srcOrd="0" destOrd="0" parTransId="{3685FD7C-CA2E-4A13-AFF2-B77FA2D6BAD9}" sibTransId="{A42F5F90-2ED2-4F19-ACE9-1F84AA787F44}"/>
    <dgm:cxn modelId="{8FE62AF2-AFC1-4E42-8E6C-8EFEC71D4343}" srcId="{50EF1268-BDD2-41E4-892C-F957ABDE97CD}" destId="{7AEAF8B1-83EA-47D2-8DFF-BF125E00E8EE}" srcOrd="1" destOrd="0" parTransId="{B524BFEA-3E76-41B5-92D4-4CB7153F979C}" sibTransId="{70B3E421-F06C-4793-BA56-72E5AFDF3D8C}"/>
    <dgm:cxn modelId="{ADF447F6-1C04-4ED3-BCD3-CF2350102CDA}" srcId="{92CD816A-69FB-4DAA-A571-FE761FB82559}" destId="{3FD63534-99FE-494C-A4C0-9F127EFA0718}" srcOrd="0" destOrd="0" parTransId="{E3C48074-64DC-4E1C-8930-C8006D6CFAB0}" sibTransId="{B9A034A3-4F73-4D7F-B161-C794BEBBF7E6}"/>
    <dgm:cxn modelId="{95CB45C8-FF9D-438D-B672-4C3AAB1D2551}" type="presOf" srcId="{58AA8080-567F-47BA-B38C-78237D02C4BB}" destId="{58D44593-12DB-4B52-957B-0D518840F7D6}" srcOrd="0" destOrd="0" presId="urn:microsoft.com/office/officeart/2005/8/layout/chevron2"/>
    <dgm:cxn modelId="{B3302C03-A4C7-407D-BF6B-B6AFB0A12B23}" type="presParOf" srcId="{8BB7DF1A-2C5C-45A4-9DDC-9D8C0C5A4465}" destId="{643AD79B-3F28-4B71-BE98-03344189CC13}" srcOrd="0" destOrd="0" presId="urn:microsoft.com/office/officeart/2005/8/layout/chevron2"/>
    <dgm:cxn modelId="{6D9C4E62-D46A-4237-ABAD-FC1B54E2DAB5}" type="presParOf" srcId="{643AD79B-3F28-4B71-BE98-03344189CC13}" destId="{06F95FCA-C304-4265-8F7A-BDF9C83B4189}" srcOrd="0" destOrd="0" presId="urn:microsoft.com/office/officeart/2005/8/layout/chevron2"/>
    <dgm:cxn modelId="{F7C9DFF6-67EC-4B07-9BBB-966B911A4294}" type="presParOf" srcId="{643AD79B-3F28-4B71-BE98-03344189CC13}" destId="{107AC66A-24C9-43DA-93C3-B0378DDB887B}" srcOrd="1" destOrd="0" presId="urn:microsoft.com/office/officeart/2005/8/layout/chevron2"/>
    <dgm:cxn modelId="{8930A439-3E33-400B-A224-335A0293D2FC}" type="presParOf" srcId="{8BB7DF1A-2C5C-45A4-9DDC-9D8C0C5A4465}" destId="{C4E574FF-D9DB-4FA8-ACFE-37BF4CA834F6}" srcOrd="1" destOrd="0" presId="urn:microsoft.com/office/officeart/2005/8/layout/chevron2"/>
    <dgm:cxn modelId="{6C9391EA-496E-4ECF-ADAC-4B8AC33AE540}" type="presParOf" srcId="{8BB7DF1A-2C5C-45A4-9DDC-9D8C0C5A4465}" destId="{55F15662-E23F-4368-898D-013E1960D9E5}" srcOrd="2" destOrd="0" presId="urn:microsoft.com/office/officeart/2005/8/layout/chevron2"/>
    <dgm:cxn modelId="{445CA3D6-540C-4B28-9748-03EFFF129EFA}" type="presParOf" srcId="{55F15662-E23F-4368-898D-013E1960D9E5}" destId="{B15ACAD5-EC67-421E-B9AA-7FAA43EDB2AC}" srcOrd="0" destOrd="0" presId="urn:microsoft.com/office/officeart/2005/8/layout/chevron2"/>
    <dgm:cxn modelId="{1F8359C7-2C53-48D9-98FD-9A88B0C4DC50}" type="presParOf" srcId="{55F15662-E23F-4368-898D-013E1960D9E5}" destId="{58D44593-12DB-4B52-957B-0D518840F7D6}" srcOrd="1" destOrd="0" presId="urn:microsoft.com/office/officeart/2005/8/layout/chevron2"/>
    <dgm:cxn modelId="{C2B7B17C-EAF5-4615-A914-6F771F5DD5A3}" type="presParOf" srcId="{8BB7DF1A-2C5C-45A4-9DDC-9D8C0C5A4465}" destId="{C1DBDCD4-77A7-4476-BF48-74A34D24C884}" srcOrd="3" destOrd="0" presId="urn:microsoft.com/office/officeart/2005/8/layout/chevron2"/>
    <dgm:cxn modelId="{2A6294AD-95DD-42C6-86A4-DC8341BB08A9}" type="presParOf" srcId="{8BB7DF1A-2C5C-45A4-9DDC-9D8C0C5A4465}" destId="{6C231E9E-89C0-4A87-A790-D6154F1CFBB9}" srcOrd="4" destOrd="0" presId="urn:microsoft.com/office/officeart/2005/8/layout/chevron2"/>
    <dgm:cxn modelId="{0C6A4F30-CE7A-4A41-9147-9D7C691C5079}" type="presParOf" srcId="{6C231E9E-89C0-4A87-A790-D6154F1CFBB9}" destId="{CDEE0974-FD71-4D52-8CB8-BCF7DD3D6BFE}" srcOrd="0" destOrd="0" presId="urn:microsoft.com/office/officeart/2005/8/layout/chevron2"/>
    <dgm:cxn modelId="{A45A90FD-CFE6-489C-BFF3-0D582F8B6300}" type="presParOf" srcId="{6C231E9E-89C0-4A87-A790-D6154F1CFBB9}" destId="{76AC6785-C646-48BB-9491-750616B8BAFE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55A89A-B66A-4EF6-8168-29E518A16EE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308A72-1091-4A98-B8C1-3EA70557105A}">
      <dgm:prSet/>
      <dgm:spPr>
        <a:solidFill>
          <a:schemeClr val="accent2">
            <a:lumMod val="40000"/>
            <a:lumOff val="60000"/>
          </a:schemeClr>
        </a:solidFill>
        <a:ln>
          <a:solidFill>
            <a:srgbClr val="00B0F0"/>
          </a:solidFill>
        </a:ln>
        <a:scene3d>
          <a:camera prst="obliqueTopLeft"/>
          <a:lightRig rig="threePt" dir="t"/>
        </a:scene3d>
        <a:sp3d>
          <a:bevelT w="114300" prst="artDeco"/>
        </a:sp3d>
      </dgm:spPr>
      <dgm:t>
        <a:bodyPr/>
        <a:lstStyle/>
        <a:p>
          <a:pPr algn="ctr" rtl="0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Дети с большим интересом придумывают загадки, самостоятельно описывают с помощью сравнений выбранный объект, обязательно загадку зарисовывают или схематически записывают.  Например,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мнемотаблица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к загадке о слове НОС: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05C5662-B3DD-4013-8208-7C2F1D7E62EB}" type="parTrans" cxnId="{B94702B0-9CEE-47F9-BF7F-11EF00241AD9}">
      <dgm:prSet/>
      <dgm:spPr/>
      <dgm:t>
        <a:bodyPr/>
        <a:lstStyle/>
        <a:p>
          <a:endParaRPr lang="ru-RU"/>
        </a:p>
      </dgm:t>
    </dgm:pt>
    <dgm:pt modelId="{E5A96CD9-07CA-42A1-B142-6FB89A98A4F8}" type="sibTrans" cxnId="{B94702B0-9CEE-47F9-BF7F-11EF00241AD9}">
      <dgm:prSet/>
      <dgm:spPr/>
      <dgm:t>
        <a:bodyPr/>
        <a:lstStyle/>
        <a:p>
          <a:endParaRPr lang="ru-RU"/>
        </a:p>
      </dgm:t>
    </dgm:pt>
    <dgm:pt modelId="{0EF0E5DA-191D-4FF0-A8E6-D8908B3653A5}" type="pres">
      <dgm:prSet presAssocID="{A455A89A-B66A-4EF6-8168-29E518A16E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5F4561-69E8-4335-A5E7-23B277560B59}" type="pres">
      <dgm:prSet presAssocID="{D4308A72-1091-4A98-B8C1-3EA70557105A}" presName="parentText" presStyleLbl="node1" presStyleIdx="0" presStyleCnt="1" custLinFactNeighborY="-132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644340-AAE8-4D59-AB26-4FA18041B0A2}" type="presOf" srcId="{D4308A72-1091-4A98-B8C1-3EA70557105A}" destId="{A55F4561-69E8-4335-A5E7-23B277560B59}" srcOrd="0" destOrd="0" presId="urn:microsoft.com/office/officeart/2005/8/layout/vList2"/>
    <dgm:cxn modelId="{B94702B0-9CEE-47F9-BF7F-11EF00241AD9}" srcId="{A455A89A-B66A-4EF6-8168-29E518A16EE8}" destId="{D4308A72-1091-4A98-B8C1-3EA70557105A}" srcOrd="0" destOrd="0" parTransId="{505C5662-B3DD-4013-8208-7C2F1D7E62EB}" sibTransId="{E5A96CD9-07CA-42A1-B142-6FB89A98A4F8}"/>
    <dgm:cxn modelId="{2AAEC58E-47D9-4427-9136-56E9D7A3FFA5}" type="presOf" srcId="{A455A89A-B66A-4EF6-8168-29E518A16EE8}" destId="{0EF0E5DA-191D-4FF0-A8E6-D8908B3653A5}" srcOrd="0" destOrd="0" presId="urn:microsoft.com/office/officeart/2005/8/layout/vList2"/>
    <dgm:cxn modelId="{894D38A4-B8D6-4079-AC85-0923F368A72D}" type="presParOf" srcId="{0EF0E5DA-191D-4FF0-A8E6-D8908B3653A5}" destId="{A55F4561-69E8-4335-A5E7-23B277560B59}" srcOrd="0" destOrd="0" presId="urn:microsoft.com/office/officeart/2005/8/layout/vList2"/>
  </dgm:cxnLst>
  <dgm:bg/>
  <dgm:whole>
    <a:ln>
      <a:noFill/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0FB03E-65B2-44E6-8230-F23083C834C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79BF40-AD5F-4C52-BA81-E190EA7ABC8E}" type="pres">
      <dgm:prSet presAssocID="{E50FB03E-65B2-44E6-8230-F23083C834C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D7FED048-5DEC-4F28-AFBA-DB306BE28384}" type="presOf" srcId="{E50FB03E-65B2-44E6-8230-F23083C834CD}" destId="{EF79BF40-AD5F-4C52-BA81-E190EA7ABC8E}" srcOrd="0" destOrd="0" presId="urn:microsoft.com/office/officeart/2005/8/layout/vList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317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4298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472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243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010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1600200"/>
            <a:ext cx="8001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ED9CB-F572-429E-B77F-F419F46052AB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39080-2C9C-423F-9910-0DFB7B427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083;&#1080;&#1090;&#1077;&#1088;&#1072;&#1090;&#1091;&#1088;&#1072;.docx" TargetMode="Externa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СОСТАВЛЯЕМ ЗАГАДКИ с помощью ТРИЗ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Воспитатель: </a:t>
            </a:r>
            <a:r>
              <a:rPr lang="ru-RU" dirty="0" err="1" smtClean="0"/>
              <a:t>Белан</a:t>
            </a:r>
            <a:r>
              <a:rPr lang="ru-RU" dirty="0" smtClean="0"/>
              <a:t> Г.И.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64291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Государственное бюджетное дошкольное образовательное учреждение №87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scratch.mit.edu/static/icons/gallery/63868.png?t=2009-11-21+13%3A47%3A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928802"/>
            <a:ext cx="2571738" cy="257173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714356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Модель работы по прямой аналогии.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428736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Объект→ Описание функций→ Прямой перенос их на объект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2428868"/>
          <a:ext cx="4298868" cy="1790799"/>
        </p:xfrm>
        <a:graphic>
          <a:graphicData uri="http://schemas.openxmlformats.org/drawingml/2006/table">
            <a:tbl>
              <a:tblPr/>
              <a:tblGrid>
                <a:gridCol w="2171696"/>
                <a:gridCol w="2127172"/>
              </a:tblGrid>
              <a:tr h="33250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Что делает?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Что такое же?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26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скачет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кенгуру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8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катится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колесо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8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летит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птица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00024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Допустим, сочиняем загадку о мяче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40" y="4357694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Скачет как кенгуру,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Катится как колесо,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Летит как птица.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14356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Модель составления загадок о предметах с указанием частей и их количества.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428736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Название частей→ Количество→ На что похоже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2428868"/>
          <a:ext cx="5214974" cy="1643074"/>
        </p:xfrm>
        <a:graphic>
          <a:graphicData uri="http://schemas.openxmlformats.org/drawingml/2006/table">
            <a:tbl>
              <a:tblPr/>
              <a:tblGrid>
                <a:gridCol w="1928826"/>
                <a:gridCol w="1214446"/>
                <a:gridCol w="2071702"/>
              </a:tblGrid>
              <a:tr h="64690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частей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Сколько?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что похоже?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ручка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палочка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07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зубья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зубы акулы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00024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Допустим, сочиняем загадку о вилке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40" y="4357694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одной палочке четыре зуба акулы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www.sht38.ru/images/catalog/1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428868"/>
            <a:ext cx="2071702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8" grpId="1"/>
      <p:bldP spid="8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428604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Модель составления загадок о слове.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928670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Местонахождение → Схожий объект→ Объект→ Схожий объект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2214554"/>
          <a:ext cx="5929354" cy="2390095"/>
        </p:xfrm>
        <a:graphic>
          <a:graphicData uri="http://schemas.openxmlformats.org/drawingml/2006/table">
            <a:tbl>
              <a:tblPr/>
              <a:tblGrid>
                <a:gridCol w="1569535"/>
                <a:gridCol w="1430861"/>
                <a:gridCol w="1071570"/>
                <a:gridCol w="1857388"/>
              </a:tblGrid>
              <a:tr h="88775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Где находится?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что похоже?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что похоже?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листе бумаги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Белая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простыня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Буква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перекладину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1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буквой 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перекладина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Буква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Колесо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13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 буквой 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колесо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Буква 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472" y="1357298"/>
            <a:ext cx="73581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Допустим, сочиняем загадку о слове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(предварительно нужно крупно написать это слово на листе бумаги)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71488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белой простыне – перекладина, за перекладиной – колесо, а за колесом – месяц.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8" grpId="1"/>
      <p:bldP spid="8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428604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Модель составления загадок с использованием противоречий.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071546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Любое противоречие → Совмещение противоречивых свойств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2000240"/>
          <a:ext cx="4429156" cy="2357454"/>
        </p:xfrm>
        <a:graphic>
          <a:graphicData uri="http://schemas.openxmlformats.org/drawingml/2006/table">
            <a:tbl>
              <a:tblPr/>
              <a:tblGrid>
                <a:gridCol w="1670796"/>
                <a:gridCol w="1523174"/>
                <a:gridCol w="1235186"/>
              </a:tblGrid>
              <a:tr h="87562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холодное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горячее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Холодное+горячее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33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лед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огонь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чайник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снег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кипяток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сердце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2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зима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костер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утюг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1500174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Допустим, возьмем противоречие: холодное-горячее.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40" y="4429132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Прим.: первую часть берем из первого списка, вторую из второго. В третьем списке находим ответ. Например: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5143512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Холодное, как снег,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Горяч, как кипяток.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(Сердце)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http://www.focus3.ru/forum/uploads/post-4-12976333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143140"/>
            <a:ext cx="2143110" cy="2143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428604"/>
            <a:ext cx="71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Модель составления загадок смешанного типа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928670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Объект→ Схожий по свойству объект→Действие → Схожий по действию объект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2214554"/>
          <a:ext cx="5929354" cy="1554480"/>
        </p:xfrm>
        <a:graphic>
          <a:graphicData uri="http://schemas.openxmlformats.org/drawingml/2006/table">
            <a:tbl>
              <a:tblPr/>
              <a:tblGrid>
                <a:gridCol w="1569535"/>
                <a:gridCol w="1430861"/>
                <a:gridCol w="1143008"/>
                <a:gridCol w="1785950"/>
              </a:tblGrid>
              <a:tr h="88775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Схожий по свойству объект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Схожий по действию объект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Острый перец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Красный колпачок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жжет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огонек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910" y="1571612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Допустим, сочиняем загадку об остром перце: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071942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Этот красный колпачок во рту жжет, как огонек.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://demiart.ru/forum/uploads/av-3134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8877" y="1500174"/>
            <a:ext cx="1389897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8" grpId="1"/>
      <p:bldP spid="8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85786" y="2428868"/>
          <a:ext cx="7000924" cy="2554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714348" y="571480"/>
            <a:ext cx="7429552" cy="12858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bliqueBottomLef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Задания, описанные здесь, предполагают умение читать и писать. Можно это требование обойти, заменив слова рисунками и условными обозначениями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1214422"/>
            <a:ext cx="6143668" cy="3143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698" name="Picture 2" descr="http://kornienko.biz/images/gorodok/perekladin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643050"/>
            <a:ext cx="1332574" cy="2309795"/>
          </a:xfrm>
          <a:prstGeom prst="rect">
            <a:avLst/>
          </a:prstGeom>
          <a:noFill/>
        </p:spPr>
      </p:pic>
      <p:pic>
        <p:nvPicPr>
          <p:cNvPr id="29702" name="Picture 6" descr="http://www.nosnana.org/images/stories/magictalkpic/mo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62524">
            <a:off x="4754464" y="1932598"/>
            <a:ext cx="2014853" cy="1992467"/>
          </a:xfrm>
          <a:prstGeom prst="rect">
            <a:avLst/>
          </a:prstGeom>
          <a:noFill/>
        </p:spPr>
      </p:pic>
      <p:pic>
        <p:nvPicPr>
          <p:cNvPr id="29700" name="Picture 4" descr="http://www.autotoys.com/pics/PLTR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2071678"/>
            <a:ext cx="1860468" cy="18097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14414" y="4643446"/>
            <a:ext cx="6000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белой простыне – перекладина, за перекладиной – колесо, а за колесом – месяц.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Арка 1"/>
          <p:cNvSpPr/>
          <p:nvPr/>
        </p:nvSpPr>
        <p:spPr>
          <a:xfrm rot="5400000">
            <a:off x="-2232248" y="1791229"/>
            <a:ext cx="4464496" cy="2843494"/>
          </a:xfrm>
          <a:prstGeom prst="blockArc">
            <a:avLst>
              <a:gd name="adj1" fmla="val 10817105"/>
              <a:gd name="adj2" fmla="val 0"/>
              <a:gd name="adj3" fmla="val 25000"/>
            </a:avLst>
          </a:prstGeom>
          <a:solidFill>
            <a:schemeClr val="lt1">
              <a:alpha val="57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785786" y="2428868"/>
            <a:ext cx="360040" cy="36004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00034" y="4357694"/>
            <a:ext cx="360040" cy="36004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928662" y="3500438"/>
            <a:ext cx="360040" cy="36004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85918" y="3429000"/>
            <a:ext cx="6572296" cy="57663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Способствует психологическому раскрепощению, устраняет боязнь неправильного высказывания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2976" y="4429132"/>
            <a:ext cx="6385342" cy="56181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Вырабатывает смелость в фантазии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785794"/>
            <a:ext cx="6643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СОСТАВЛЕНИЕ ЗАГАДОК с использованием элементов ТРИЗ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28728" y="2500306"/>
            <a:ext cx="7143800" cy="57150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Развивает речевое творчество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мышления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7" grpId="0" animBg="1"/>
      <p:bldP spid="8" grpId="0" animBg="1"/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857233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использовании на занятиях элементов ТРИЗ, реализуется главное кредо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ТРИЗовцев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Лента лицом вверх 3"/>
          <p:cNvSpPr/>
          <p:nvPr/>
        </p:nvSpPr>
        <p:spPr>
          <a:xfrm>
            <a:off x="714348" y="1571612"/>
            <a:ext cx="7643866" cy="3857652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Каждый ребенок изначально талантлив и даже гениален, но его надо научить ориентироваться  в современном мире, чтобы при минимуме затрат достичь максимального эффекта.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/Г.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Альтшуллер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43808" y="5589240"/>
            <a:ext cx="3600400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Список литературы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*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001056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00105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Перед современными педагогами стоит главная задача: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214554"/>
            <a:ext cx="7429552" cy="391160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заменить репродуктивные методы обучения на обучение через творчество, через решение нестандартных задач.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321008" cy="10604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Однако наши дети должны воспринимать довольно много информации об окружающем мире.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285992"/>
            <a:ext cx="48232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Приходится давать задания: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143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чему относится предмет?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каких частей состоит?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функции выполняет?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45005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Но это не слишком творческие задачи, и детям они малоинтересны</a:t>
            </a:r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00105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ПРОТИВОРЕЧИЕ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8662" y="1142984"/>
            <a:ext cx="74295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нетворческие задания </a:t>
            </a:r>
            <a:endParaRPr lang="ru-RU" sz="2800" dirty="0"/>
          </a:p>
        </p:txBody>
      </p:sp>
      <p:sp>
        <p:nvSpPr>
          <p:cNvPr id="4" name="Двойная стрелка влево/вверх 3"/>
          <p:cNvSpPr/>
          <p:nvPr/>
        </p:nvSpPr>
        <p:spPr>
          <a:xfrm rot="13416195">
            <a:off x="4033564" y="2104745"/>
            <a:ext cx="850392" cy="8503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2714620"/>
            <a:ext cx="2928958" cy="242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должны быть, чтобы систематизировать знания детей об окружающем мире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6" y="2714620"/>
            <a:ext cx="2786082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их не должно быть, чтобы не гасить интерес к учебе</a:t>
            </a:r>
            <a:endParaRPr lang="ru-RU" dirty="0"/>
          </a:p>
        </p:txBody>
      </p:sp>
    </p:spTree>
  </p:cSld>
  <p:clrMapOvr>
    <a:masterClrMapping/>
  </p:clrMapOvr>
  <p:transition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Арка 1"/>
          <p:cNvSpPr/>
          <p:nvPr/>
        </p:nvSpPr>
        <p:spPr>
          <a:xfrm rot="5400000">
            <a:off x="-2232248" y="1791229"/>
            <a:ext cx="4464496" cy="2843494"/>
          </a:xfrm>
          <a:prstGeom prst="blockArc">
            <a:avLst>
              <a:gd name="adj1" fmla="val 10817105"/>
              <a:gd name="adj2" fmla="val 0"/>
              <a:gd name="adj3" fmla="val 25000"/>
            </a:avLst>
          </a:prstGeom>
          <a:solidFill>
            <a:schemeClr val="lt1">
              <a:alpha val="57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42844" y="1142984"/>
            <a:ext cx="360040" cy="36004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42910" y="4214818"/>
            <a:ext cx="360040" cy="36004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85786" y="2357430"/>
            <a:ext cx="360040" cy="36004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5616" y="692696"/>
            <a:ext cx="7128792" cy="93610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основе работы по сочинению загадок лежит метод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синектики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(аналогии), разработан У.Гордоном (США) </a:t>
            </a:r>
          </a:p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50-х годах.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8728" y="2143116"/>
            <a:ext cx="7239178" cy="1148138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Использование символической аналогии, а именно: метафор, поэтических образов, сравнений для характеристики объектов либо процессов, происходящих в них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52" y="4071942"/>
            <a:ext cx="7128792" cy="93610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Позволяет описать воображаемый объект и представить его в виде загадки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71604" y="1214422"/>
          <a:ext cx="642942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F95FCA-C304-4265-8F7A-BDF9C83B4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6F95FCA-C304-4265-8F7A-BDF9C83B4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7AC66A-24C9-43DA-93C3-B0378DDB8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107AC66A-24C9-43DA-93C3-B0378DDB88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5ACAD5-EC67-421E-B9AA-7FAA43EDB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B15ACAD5-EC67-421E-B9AA-7FAA43EDB2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D44593-12DB-4B52-957B-0D518840F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58D44593-12DB-4B52-957B-0D518840F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EE0974-FD71-4D52-8CB8-BCF7DD3D6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CDEE0974-FD71-4D52-8CB8-BCF7DD3D6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AC6785-C646-48BB-9491-750616B8B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76AC6785-C646-48BB-9491-750616B8B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6F95FCA-C304-4265-8F7A-BDF9C83B4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F95FCA-C304-4265-8F7A-BDF9C83B4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107AC66A-24C9-43DA-93C3-B0378DDB88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7AC66A-24C9-43DA-93C3-B0378DDB88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B15ACAD5-EC67-421E-B9AA-7FAA43EDB2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5ACAD5-EC67-421E-B9AA-7FAA43EDB2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">
                                            <p:graphicEl>
                                              <a:dgm id="{58D44593-12DB-4B52-957B-0D518840F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8D44593-12DB-4B52-957B-0D518840F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CDEE0974-FD71-4D52-8CB8-BCF7DD3D6B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EE0974-FD71-4D52-8CB8-BCF7DD3D6B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">
                                            <p:graphicEl>
                                              <a:dgm id="{76AC6785-C646-48BB-9491-750616B8B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AC6785-C646-48BB-9491-750616B8B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Graphic spid="2" grpI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Арка 1"/>
          <p:cNvSpPr/>
          <p:nvPr/>
        </p:nvSpPr>
        <p:spPr>
          <a:xfrm rot="5400000">
            <a:off x="-2232248" y="1791229"/>
            <a:ext cx="4464496" cy="2843494"/>
          </a:xfrm>
          <a:prstGeom prst="blockArc">
            <a:avLst>
              <a:gd name="adj1" fmla="val 10817105"/>
              <a:gd name="adj2" fmla="val 0"/>
              <a:gd name="adj3" fmla="val 25000"/>
            </a:avLst>
          </a:prstGeom>
          <a:solidFill>
            <a:schemeClr val="lt1">
              <a:alpha val="57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857224" y="1785926"/>
            <a:ext cx="360040" cy="36004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28596" y="4929198"/>
            <a:ext cx="360040" cy="36004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00100" y="3143248"/>
            <a:ext cx="360040" cy="360040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00166" y="3143248"/>
            <a:ext cx="6572296" cy="57663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Требует активной работы мысли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15616" y="4653136"/>
            <a:ext cx="6385342" cy="56181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Делает обучение ненавязчивым и интересным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785794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СОСТАВЛЕНИЕ ЗАГАДОК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0166" y="1643050"/>
            <a:ext cx="6771602" cy="571504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Побуждает детей к наблюдению, размышлению, познанию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7" grpId="0" animBg="1"/>
      <p:bldP spid="8" grpId="0" animBg="1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00105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МОДЕЛИ СОСТАВЛЕНИЯ ЗАГАДОК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714488"/>
            <a:ext cx="7143800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Модель составления загадок с использованием сравнений (символическая аналогия)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2357430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Объект→ Свойства→ Аналогичные свойства других предметов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28800" y="3431969"/>
          <a:ext cx="4298868" cy="1790799"/>
        </p:xfrm>
        <a:graphic>
          <a:graphicData uri="http://schemas.openxmlformats.org/drawingml/2006/table">
            <a:tbl>
              <a:tblPr/>
              <a:tblGrid>
                <a:gridCol w="2149434"/>
                <a:gridCol w="2149434"/>
              </a:tblGrid>
              <a:tr h="33250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Какой?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Что такое же?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26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желтый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солнышко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87"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пушистый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87"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легкий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пух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2976" y="2928934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Допустим, сочиняем загадку о цыпленке: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5429264"/>
            <a:ext cx="8572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Желтый как солнышко, пушистый как мех, легкий как пух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viki.rdf.ru/media/upload/preview/0_6fc17_70fa8e41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786058"/>
            <a:ext cx="2190712" cy="2190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714356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Объект сравнивается с другими предметами и при этом указывается отличие.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428736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Объект→ Схожий объект→ Отличие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2428868"/>
          <a:ext cx="4298868" cy="1790799"/>
        </p:xfrm>
        <a:graphic>
          <a:graphicData uri="http://schemas.openxmlformats.org/drawingml/2006/table">
            <a:tbl>
              <a:tblPr/>
              <a:tblGrid>
                <a:gridCol w="2171696"/>
                <a:gridCol w="2127172"/>
              </a:tblGrid>
              <a:tr h="33250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 что похож?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Чем отличается?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26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Земля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маленький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87"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воздушный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шарик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прочный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8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яблоко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несъедобный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00024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Допустим, сочиняем загадку о мяче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40" y="4357694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Земля, но маленький,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воздушный шарик, но прочный,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яблоко, но несъедобный.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scratch.mit.edu/static/icons/gallery/63868.png?t=2009-11-21+13%3A47%3A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571612"/>
            <a:ext cx="2571738" cy="2571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S10190870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29E10E7-7454-4191-A4C6-F63508B332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817</Words>
  <Application>Microsoft Office PowerPoint</Application>
  <PresentationFormat>Экран (4:3)</PresentationFormat>
  <Paragraphs>150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TS101908704</vt:lpstr>
      <vt:lpstr>СОСТАВЛЯЕМ ЗАГАДКИ с помощью ТРИЗ</vt:lpstr>
      <vt:lpstr>Перед современными педагогами стоит главная задача: </vt:lpstr>
      <vt:lpstr>Однако наши дети должны воспринимать довольно много информации об окружающем мире. </vt:lpstr>
      <vt:lpstr>ПРОТИВОРЕЧИЕ </vt:lpstr>
      <vt:lpstr>Слайд 5</vt:lpstr>
      <vt:lpstr>Слайд 6</vt:lpstr>
      <vt:lpstr>Слайд 7</vt:lpstr>
      <vt:lpstr>МОДЕЛИ СОСТАВЛЕНИЯ ЗАГАДОК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СОСТАВЛЯЕМ ЗАГАДКИ с помощью ТРИЗ</dc:title>
  <dc:creator>Сергей</dc:creator>
  <dc:description>Шаблон оформления
Корпорация Майкрософт</dc:description>
  <cp:lastModifiedBy>Сергей</cp:lastModifiedBy>
  <cp:revision>54</cp:revision>
  <dcterms:created xsi:type="dcterms:W3CDTF">2012-10-07T13:18:55Z</dcterms:created>
  <dcterms:modified xsi:type="dcterms:W3CDTF">2012-10-11T14:42:23Z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TC019087049991</vt:lpwstr>
  </property>
</Properties>
</file>