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79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35" autoAdjust="0"/>
    <p:restoredTop sz="94599" autoAdjust="0"/>
  </p:normalViewPr>
  <p:slideViewPr>
    <p:cSldViewPr>
      <p:cViewPr varScale="1">
        <p:scale>
          <a:sx n="85" d="100"/>
          <a:sy n="85" d="100"/>
        </p:scale>
        <p:origin x="-9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8014E-C7DB-4591-8CC7-3F13793DA16F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ECF092-8E21-4F3C-8AC0-DB4F9F8060EC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>
          <a:sp3d extrusionH="57150">
            <a:bevelT w="6350"/>
          </a:sp3d>
        </a:bodyPr>
        <a:lstStyle/>
        <a:p>
          <a:r>
            <a:rPr lang="ru-RU" sz="1600" b="1" dirty="0" smtClean="0"/>
            <a:t>Помочь детям узнать о ценности молока и молочных продуктов</a:t>
          </a:r>
          <a:endParaRPr lang="ru-RU" sz="1600" b="1" dirty="0"/>
        </a:p>
      </dgm:t>
    </dgm:pt>
    <dgm:pt modelId="{BF0536B5-D14D-4632-9A1F-14D20FFF8BBC}" type="parTrans" cxnId="{2A52CBBB-B1E2-4F73-B94D-FEEA1C1134BF}">
      <dgm:prSet/>
      <dgm:spPr/>
      <dgm:t>
        <a:bodyPr/>
        <a:lstStyle/>
        <a:p>
          <a:endParaRPr lang="ru-RU"/>
        </a:p>
      </dgm:t>
    </dgm:pt>
    <dgm:pt modelId="{AC390C65-B5C8-4DCF-819C-0A13A8F3717C}" type="sibTrans" cxnId="{2A52CBBB-B1E2-4F73-B94D-FEEA1C1134BF}">
      <dgm:prSet/>
      <dgm:spPr/>
      <dgm:t>
        <a:bodyPr/>
        <a:lstStyle/>
        <a:p>
          <a:endParaRPr lang="ru-RU"/>
        </a:p>
      </dgm:t>
    </dgm:pt>
    <dgm:pt modelId="{F6BEE7A7-BA42-4172-866B-AD480FA97903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Формировать исследовательские навыки (поиск информации в энциклопедиях и других литературных источниках, из общения со взрослыми, телевизионных передач и т.д.).</a:t>
          </a:r>
          <a:endParaRPr lang="ru-RU" dirty="0"/>
        </a:p>
      </dgm:t>
    </dgm:pt>
    <dgm:pt modelId="{9D53FFE3-6EB9-4A4D-9513-E9A7C770846A}" type="parTrans" cxnId="{BDC4159E-F9FE-43A8-A3FC-16AEE915C817}">
      <dgm:prSet/>
      <dgm:spPr/>
      <dgm:t>
        <a:bodyPr/>
        <a:lstStyle/>
        <a:p>
          <a:endParaRPr lang="ru-RU"/>
        </a:p>
      </dgm:t>
    </dgm:pt>
    <dgm:pt modelId="{68BB8F89-ABAD-4A06-B440-D0E3A5B2DFA8}" type="sibTrans" cxnId="{BDC4159E-F9FE-43A8-A3FC-16AEE915C817}">
      <dgm:prSet/>
      <dgm:spPr/>
      <dgm:t>
        <a:bodyPr/>
        <a:lstStyle/>
        <a:p>
          <a:endParaRPr lang="ru-RU"/>
        </a:p>
      </dgm:t>
    </dgm:pt>
    <dgm:pt modelId="{0B727323-0E89-4927-930E-255A014FC950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400" dirty="0" smtClean="0"/>
            <a:t>Развивать познавательный интерес к исследовательской деятельности, желание познавать новое.</a:t>
          </a:r>
          <a:endParaRPr lang="ru-RU" sz="1400" dirty="0"/>
        </a:p>
      </dgm:t>
    </dgm:pt>
    <dgm:pt modelId="{292F2B38-4BED-461D-AD6E-54CE4DEC8ECB}" type="parTrans" cxnId="{A6B1914D-0BCE-4BEA-8491-A90C6889FA90}">
      <dgm:prSet/>
      <dgm:spPr/>
      <dgm:t>
        <a:bodyPr/>
        <a:lstStyle/>
        <a:p>
          <a:endParaRPr lang="ru-RU"/>
        </a:p>
      </dgm:t>
    </dgm:pt>
    <dgm:pt modelId="{38CD4D85-00AD-4918-A1ED-B65F49F52AF0}" type="sibTrans" cxnId="{A6B1914D-0BCE-4BEA-8491-A90C6889FA90}">
      <dgm:prSet/>
      <dgm:spPr/>
      <dgm:t>
        <a:bodyPr/>
        <a:lstStyle/>
        <a:p>
          <a:endParaRPr lang="ru-RU"/>
        </a:p>
      </dgm:t>
    </dgm:pt>
    <dgm:pt modelId="{FB99F688-DF58-471C-8693-D380F6B5350E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100" dirty="0" smtClean="0"/>
            <a:t>Повысить </a:t>
          </a:r>
          <a:r>
            <a:rPr lang="ru-RU" sz="1400" dirty="0" smtClean="0"/>
            <a:t>речевую</a:t>
          </a:r>
          <a:r>
            <a:rPr lang="ru-RU" sz="1100" dirty="0" smtClean="0"/>
            <a:t> активность, умение сравнивать по различным признакам, делать выводы.</a:t>
          </a:r>
          <a:endParaRPr lang="ru-RU" sz="1100" dirty="0"/>
        </a:p>
      </dgm:t>
    </dgm:pt>
    <dgm:pt modelId="{8B9C9042-F046-4D45-92E7-31161175891C}" type="parTrans" cxnId="{B2418211-7FD6-431A-B418-2389012CA643}">
      <dgm:prSet/>
      <dgm:spPr/>
      <dgm:t>
        <a:bodyPr/>
        <a:lstStyle/>
        <a:p>
          <a:endParaRPr lang="ru-RU"/>
        </a:p>
      </dgm:t>
    </dgm:pt>
    <dgm:pt modelId="{DE6318D1-2239-4024-8164-04ECFAEC72D9}" type="sibTrans" cxnId="{B2418211-7FD6-431A-B418-2389012CA643}">
      <dgm:prSet/>
      <dgm:spPr/>
      <dgm:t>
        <a:bodyPr/>
        <a:lstStyle/>
        <a:p>
          <a:endParaRPr lang="ru-RU"/>
        </a:p>
      </dgm:t>
    </dgm:pt>
    <dgm:pt modelId="{7B3FCF2A-A2B6-4CC1-9C30-747855DEDB9D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Воспитывать умение работать в коллективе, желание делиться информацией, участвовать в совместной опытно-экспериментальной деятельности.</a:t>
          </a:r>
          <a:endParaRPr lang="ru-RU" dirty="0"/>
        </a:p>
      </dgm:t>
    </dgm:pt>
    <dgm:pt modelId="{D02CC2F1-BB56-443C-9209-3C2BCBA602DB}" type="parTrans" cxnId="{DA1B56E8-6B19-4183-8B53-2EB9A4AAE368}">
      <dgm:prSet/>
      <dgm:spPr/>
      <dgm:t>
        <a:bodyPr/>
        <a:lstStyle/>
        <a:p>
          <a:endParaRPr lang="ru-RU"/>
        </a:p>
      </dgm:t>
    </dgm:pt>
    <dgm:pt modelId="{0013C0C7-F56F-4908-AF09-1B8C44671F30}" type="sibTrans" cxnId="{DA1B56E8-6B19-4183-8B53-2EB9A4AAE368}">
      <dgm:prSet/>
      <dgm:spPr/>
      <dgm:t>
        <a:bodyPr/>
        <a:lstStyle/>
        <a:p>
          <a:endParaRPr lang="ru-RU"/>
        </a:p>
      </dgm:t>
    </dgm:pt>
    <dgm:pt modelId="{A10B9415-204F-4982-8ABD-1DC9B90C5CB6}" type="pres">
      <dgm:prSet presAssocID="{61E8014E-C7DB-4591-8CC7-3F13793DA1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78C902-C54D-4D4D-B148-D345CAF8D4EA}" type="pres">
      <dgm:prSet presAssocID="{B9ECF092-8E21-4F3C-8AC0-DB4F9F8060EC}" presName="node" presStyleLbl="node1" presStyleIdx="0" presStyleCnt="5" custLinFactNeighborX="3077" custLinFactNeighborY="10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21D69-6416-4E89-B566-716D14C837FD}" type="pres">
      <dgm:prSet presAssocID="{AC390C65-B5C8-4DCF-819C-0A13A8F3717C}" presName="sibTrans" presStyleCnt="0"/>
      <dgm:spPr/>
    </dgm:pt>
    <dgm:pt modelId="{5F5D75AC-12E1-4EDC-A962-0C65F59E791F}" type="pres">
      <dgm:prSet presAssocID="{F6BEE7A7-BA42-4172-866B-AD480FA97903}" presName="node" presStyleLbl="node1" presStyleIdx="1" presStyleCnt="5" custLinFactNeighborX="-2308" custLinFactNeighborY="10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88260-66EB-43F3-A23F-08D810739DBB}" type="pres">
      <dgm:prSet presAssocID="{68BB8F89-ABAD-4A06-B440-D0E3A5B2DFA8}" presName="sibTrans" presStyleCnt="0"/>
      <dgm:spPr/>
    </dgm:pt>
    <dgm:pt modelId="{BDC41578-72B7-49B4-8327-C8096102815B}" type="pres">
      <dgm:prSet presAssocID="{0B727323-0E89-4927-930E-255A014FC950}" presName="node" presStyleLbl="node1" presStyleIdx="2" presStyleCnt="5" custLinFactNeighborX="-7692" custLinFactNeighborY="10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CE6C-2703-4630-97AE-6782E99CE1A6}" type="pres">
      <dgm:prSet presAssocID="{38CD4D85-00AD-4918-A1ED-B65F49F52AF0}" presName="sibTrans" presStyleCnt="0"/>
      <dgm:spPr/>
    </dgm:pt>
    <dgm:pt modelId="{19C1B0C1-9887-4EBC-AB60-18B73425434D}" type="pres">
      <dgm:prSet presAssocID="{FB99F688-DF58-471C-8693-D380F6B5350E}" presName="node" presStyleLbl="node1" presStyleIdx="3" presStyleCnt="5" custLinFactNeighborX="1440" custLinFactNeighborY="1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F421B-16D6-4274-A80E-6DA2C494B25E}" type="pres">
      <dgm:prSet presAssocID="{DE6318D1-2239-4024-8164-04ECFAEC72D9}" presName="sibTrans" presStyleCnt="0"/>
      <dgm:spPr/>
    </dgm:pt>
    <dgm:pt modelId="{CD9ABB79-4ECC-44FA-ADF4-F003B25FE6EE}" type="pres">
      <dgm:prSet presAssocID="{7B3FCF2A-A2B6-4CC1-9C30-747855DEDB9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4FC4D5-E5AB-49B6-85E0-7E62FFC57BA7}" type="presOf" srcId="{F6BEE7A7-BA42-4172-866B-AD480FA97903}" destId="{5F5D75AC-12E1-4EDC-A962-0C65F59E791F}" srcOrd="0" destOrd="0" presId="urn:microsoft.com/office/officeart/2005/8/layout/default#3"/>
    <dgm:cxn modelId="{C1C5EEA3-D324-4221-81F6-AF380506A9A0}" type="presOf" srcId="{B9ECF092-8E21-4F3C-8AC0-DB4F9F8060EC}" destId="{EF78C902-C54D-4D4D-B148-D345CAF8D4EA}" srcOrd="0" destOrd="0" presId="urn:microsoft.com/office/officeart/2005/8/layout/default#3"/>
    <dgm:cxn modelId="{5BC57184-59EF-4AFE-9C1F-7154619F1A1E}" type="presOf" srcId="{7B3FCF2A-A2B6-4CC1-9C30-747855DEDB9D}" destId="{CD9ABB79-4ECC-44FA-ADF4-F003B25FE6EE}" srcOrd="0" destOrd="0" presId="urn:microsoft.com/office/officeart/2005/8/layout/default#3"/>
    <dgm:cxn modelId="{B2418211-7FD6-431A-B418-2389012CA643}" srcId="{61E8014E-C7DB-4591-8CC7-3F13793DA16F}" destId="{FB99F688-DF58-471C-8693-D380F6B5350E}" srcOrd="3" destOrd="0" parTransId="{8B9C9042-F046-4D45-92E7-31161175891C}" sibTransId="{DE6318D1-2239-4024-8164-04ECFAEC72D9}"/>
    <dgm:cxn modelId="{DA1B56E8-6B19-4183-8B53-2EB9A4AAE368}" srcId="{61E8014E-C7DB-4591-8CC7-3F13793DA16F}" destId="{7B3FCF2A-A2B6-4CC1-9C30-747855DEDB9D}" srcOrd="4" destOrd="0" parTransId="{D02CC2F1-BB56-443C-9209-3C2BCBA602DB}" sibTransId="{0013C0C7-F56F-4908-AF09-1B8C44671F30}"/>
    <dgm:cxn modelId="{41240135-5BC8-45DB-983B-71D9ACCC4EAF}" type="presOf" srcId="{FB99F688-DF58-471C-8693-D380F6B5350E}" destId="{19C1B0C1-9887-4EBC-AB60-18B73425434D}" srcOrd="0" destOrd="0" presId="urn:microsoft.com/office/officeart/2005/8/layout/default#3"/>
    <dgm:cxn modelId="{F22E4F83-42B9-4AB0-8C02-9ED6AFC2B277}" type="presOf" srcId="{61E8014E-C7DB-4591-8CC7-3F13793DA16F}" destId="{A10B9415-204F-4982-8ABD-1DC9B90C5CB6}" srcOrd="0" destOrd="0" presId="urn:microsoft.com/office/officeart/2005/8/layout/default#3"/>
    <dgm:cxn modelId="{A6B1914D-0BCE-4BEA-8491-A90C6889FA90}" srcId="{61E8014E-C7DB-4591-8CC7-3F13793DA16F}" destId="{0B727323-0E89-4927-930E-255A014FC950}" srcOrd="2" destOrd="0" parTransId="{292F2B38-4BED-461D-AD6E-54CE4DEC8ECB}" sibTransId="{38CD4D85-00AD-4918-A1ED-B65F49F52AF0}"/>
    <dgm:cxn modelId="{2A52CBBB-B1E2-4F73-B94D-FEEA1C1134BF}" srcId="{61E8014E-C7DB-4591-8CC7-3F13793DA16F}" destId="{B9ECF092-8E21-4F3C-8AC0-DB4F9F8060EC}" srcOrd="0" destOrd="0" parTransId="{BF0536B5-D14D-4632-9A1F-14D20FFF8BBC}" sibTransId="{AC390C65-B5C8-4DCF-819C-0A13A8F3717C}"/>
    <dgm:cxn modelId="{BDC4159E-F9FE-43A8-A3FC-16AEE915C817}" srcId="{61E8014E-C7DB-4591-8CC7-3F13793DA16F}" destId="{F6BEE7A7-BA42-4172-866B-AD480FA97903}" srcOrd="1" destOrd="0" parTransId="{9D53FFE3-6EB9-4A4D-9513-E9A7C770846A}" sibTransId="{68BB8F89-ABAD-4A06-B440-D0E3A5B2DFA8}"/>
    <dgm:cxn modelId="{2CAE96A3-61F8-43E8-AE2D-4DFF15D74F9F}" type="presOf" srcId="{0B727323-0E89-4927-930E-255A014FC950}" destId="{BDC41578-72B7-49B4-8327-C8096102815B}" srcOrd="0" destOrd="0" presId="urn:microsoft.com/office/officeart/2005/8/layout/default#3"/>
    <dgm:cxn modelId="{B0BCF4CC-8B1F-4361-85BF-15D9E42B0DD5}" type="presParOf" srcId="{A10B9415-204F-4982-8ABD-1DC9B90C5CB6}" destId="{EF78C902-C54D-4D4D-B148-D345CAF8D4EA}" srcOrd="0" destOrd="0" presId="urn:microsoft.com/office/officeart/2005/8/layout/default#3"/>
    <dgm:cxn modelId="{D4084341-2602-4D8C-8CA7-394B5A2E444C}" type="presParOf" srcId="{A10B9415-204F-4982-8ABD-1DC9B90C5CB6}" destId="{48B21D69-6416-4E89-B566-716D14C837FD}" srcOrd="1" destOrd="0" presId="urn:microsoft.com/office/officeart/2005/8/layout/default#3"/>
    <dgm:cxn modelId="{B6E1C9EE-1664-464A-A033-1361F1EEB9DE}" type="presParOf" srcId="{A10B9415-204F-4982-8ABD-1DC9B90C5CB6}" destId="{5F5D75AC-12E1-4EDC-A962-0C65F59E791F}" srcOrd="2" destOrd="0" presId="urn:microsoft.com/office/officeart/2005/8/layout/default#3"/>
    <dgm:cxn modelId="{5D117416-8ACC-441F-BA8E-8A230C10F04E}" type="presParOf" srcId="{A10B9415-204F-4982-8ABD-1DC9B90C5CB6}" destId="{88F88260-66EB-43F3-A23F-08D810739DBB}" srcOrd="3" destOrd="0" presId="urn:microsoft.com/office/officeart/2005/8/layout/default#3"/>
    <dgm:cxn modelId="{A79700AB-F5BC-4D01-96E0-BC78E1D079C1}" type="presParOf" srcId="{A10B9415-204F-4982-8ABD-1DC9B90C5CB6}" destId="{BDC41578-72B7-49B4-8327-C8096102815B}" srcOrd="4" destOrd="0" presId="urn:microsoft.com/office/officeart/2005/8/layout/default#3"/>
    <dgm:cxn modelId="{3523B8DE-4F90-4BF0-AC1D-03EDDBAA5F59}" type="presParOf" srcId="{A10B9415-204F-4982-8ABD-1DC9B90C5CB6}" destId="{4D03CE6C-2703-4630-97AE-6782E99CE1A6}" srcOrd="5" destOrd="0" presId="urn:microsoft.com/office/officeart/2005/8/layout/default#3"/>
    <dgm:cxn modelId="{19D76547-7B46-44C5-B036-9F96951518D8}" type="presParOf" srcId="{A10B9415-204F-4982-8ABD-1DC9B90C5CB6}" destId="{19C1B0C1-9887-4EBC-AB60-18B73425434D}" srcOrd="6" destOrd="0" presId="urn:microsoft.com/office/officeart/2005/8/layout/default#3"/>
    <dgm:cxn modelId="{E73B334E-F751-42C7-8DA7-58E4FBF5B773}" type="presParOf" srcId="{A10B9415-204F-4982-8ABD-1DC9B90C5CB6}" destId="{294F421B-16D6-4274-A80E-6DA2C494B25E}" srcOrd="7" destOrd="0" presId="urn:microsoft.com/office/officeart/2005/8/layout/default#3"/>
    <dgm:cxn modelId="{1287DBB1-485A-464B-B5ED-19D8E2474E8B}" type="presParOf" srcId="{A10B9415-204F-4982-8ABD-1DC9B90C5CB6}" destId="{CD9ABB79-4ECC-44FA-ADF4-F003B25FE6EE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8C902-C54D-4D4D-B148-D345CAF8D4EA}">
      <dsp:nvSpPr>
        <dsp:cNvPr id="0" name=""/>
        <dsp:cNvSpPr/>
      </dsp:nvSpPr>
      <dsp:spPr>
        <a:xfrm>
          <a:off x="211808" y="160159"/>
          <a:ext cx="2414381" cy="1448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57150">
            <a:bevelT w="6350"/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Помочь детям узнать о ценности молока и молочных продуктов</a:t>
          </a:r>
          <a:endParaRPr lang="ru-RU" sz="1600" b="1" kern="1200" dirty="0"/>
        </a:p>
      </dsp:txBody>
      <dsp:txXfrm>
        <a:off x="211808" y="160159"/>
        <a:ext cx="2414381" cy="1448628"/>
      </dsp:txXfrm>
    </dsp:sp>
    <dsp:sp modelId="{5F5D75AC-12E1-4EDC-A962-0C65F59E791F}">
      <dsp:nvSpPr>
        <dsp:cNvPr id="0" name=""/>
        <dsp:cNvSpPr/>
      </dsp:nvSpPr>
      <dsp:spPr>
        <a:xfrm>
          <a:off x="2737613" y="160145"/>
          <a:ext cx="2414381" cy="1448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Формировать исследовательские навыки (поиск информации в энциклопедиях и других литературных источниках, из общения со взрослыми, телевизионных передач и т.д.).</a:t>
          </a:r>
          <a:endParaRPr lang="ru-RU" sz="1100" kern="1200" dirty="0"/>
        </a:p>
      </dsp:txBody>
      <dsp:txXfrm>
        <a:off x="2737613" y="160145"/>
        <a:ext cx="2414381" cy="1448628"/>
      </dsp:txXfrm>
    </dsp:sp>
    <dsp:sp modelId="{BDC41578-72B7-49B4-8327-C8096102815B}">
      <dsp:nvSpPr>
        <dsp:cNvPr id="0" name=""/>
        <dsp:cNvSpPr/>
      </dsp:nvSpPr>
      <dsp:spPr>
        <a:xfrm>
          <a:off x="5263442" y="160159"/>
          <a:ext cx="2414381" cy="1448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Развивать познавательный интерес к исследовательской деятельности, желание познавать новое.</a:t>
          </a:r>
          <a:endParaRPr lang="ru-RU" sz="1400" kern="1200" dirty="0"/>
        </a:p>
      </dsp:txBody>
      <dsp:txXfrm>
        <a:off x="5263442" y="160159"/>
        <a:ext cx="2414381" cy="1448628"/>
      </dsp:txXfrm>
    </dsp:sp>
    <dsp:sp modelId="{19C1B0C1-9887-4EBC-AB60-18B73425434D}">
      <dsp:nvSpPr>
        <dsp:cNvPr id="0" name=""/>
        <dsp:cNvSpPr/>
      </dsp:nvSpPr>
      <dsp:spPr>
        <a:xfrm>
          <a:off x="1500194" y="1694643"/>
          <a:ext cx="2414381" cy="1448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Повысить </a:t>
          </a:r>
          <a:r>
            <a:rPr lang="ru-RU" sz="1400" kern="1200" dirty="0" smtClean="0"/>
            <a:t>речевую</a:t>
          </a:r>
          <a:r>
            <a:rPr lang="ru-RU" sz="1100" kern="1200" dirty="0" smtClean="0"/>
            <a:t> активность, умение сравнивать по различным признакам, делать выводы.</a:t>
          </a:r>
          <a:endParaRPr lang="ru-RU" sz="1100" kern="1200" dirty="0"/>
        </a:p>
      </dsp:txBody>
      <dsp:txXfrm>
        <a:off x="1500194" y="1694643"/>
        <a:ext cx="2414381" cy="1448628"/>
      </dsp:txXfrm>
    </dsp:sp>
    <dsp:sp modelId="{CD9ABB79-4ECC-44FA-ADF4-F003B25FE6EE}">
      <dsp:nvSpPr>
        <dsp:cNvPr id="0" name=""/>
        <dsp:cNvSpPr/>
      </dsp:nvSpPr>
      <dsp:spPr>
        <a:xfrm>
          <a:off x="4121247" y="1692355"/>
          <a:ext cx="2414381" cy="1448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Воспитывать умение работать в коллективе, желание делиться информацией, участвовать в совместной опытно-экспериментальной деятельности.</a:t>
          </a:r>
          <a:endParaRPr lang="ru-RU" sz="1100" kern="1200" dirty="0"/>
        </a:p>
      </dsp:txBody>
      <dsp:txXfrm>
        <a:off x="4121247" y="1692355"/>
        <a:ext cx="2414381" cy="1448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2BC20-A2EB-480D-BB0D-D5121F77949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B527F-128A-4F4D-9099-EA4540566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73DD48-C91B-4C92-AB4F-8892943E2AC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810CCA-6E60-455D-880F-BFBD5A60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3DD48-C91B-4C92-AB4F-8892943E2AC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810CCA-6E60-455D-880F-BFBD5A60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3DD48-C91B-4C92-AB4F-8892943E2AC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810CCA-6E60-455D-880F-BFBD5A60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3DD48-C91B-4C92-AB4F-8892943E2AC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810CCA-6E60-455D-880F-BFBD5A60E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3DD48-C91B-4C92-AB4F-8892943E2AC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810CCA-6E60-455D-880F-BFBD5A60E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3DD48-C91B-4C92-AB4F-8892943E2AC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810CCA-6E60-455D-880F-BFBD5A60E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3DD48-C91B-4C92-AB4F-8892943E2AC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810CCA-6E60-455D-880F-BFBD5A60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3DD48-C91B-4C92-AB4F-8892943E2AC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810CCA-6E60-455D-880F-BFBD5A60E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3DD48-C91B-4C92-AB4F-8892943E2AC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810CCA-6E60-455D-880F-BFBD5A60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C73DD48-C91B-4C92-AB4F-8892943E2AC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810CCA-6E60-455D-880F-BFBD5A60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73DD48-C91B-4C92-AB4F-8892943E2AC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810CCA-6E60-455D-880F-BFBD5A60E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73DD48-C91B-4C92-AB4F-8892943E2AC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810CCA-6E60-455D-880F-BFBD5A60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"/>
            <a:ext cx="6529406" cy="1000107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 87 Красногвардейского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000240"/>
            <a:ext cx="7772400" cy="450059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Проект « </a:t>
            </a:r>
            <a:r>
              <a:rPr lang="ru-RU" sz="4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Пейте, дети, молоко!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/>
              <a:t>старшая группа №12</a:t>
            </a:r>
          </a:p>
          <a:p>
            <a:pPr algn="ctr"/>
            <a:endParaRPr lang="ru-RU" dirty="0" smtClean="0"/>
          </a:p>
          <a:p>
            <a:pPr algn="ctr"/>
            <a:r>
              <a:rPr lang="ru-RU" smtClean="0"/>
              <a:t>                             Воспитатель </a:t>
            </a:r>
            <a:r>
              <a:rPr lang="ru-RU" dirty="0" err="1" smtClean="0"/>
              <a:t>Белан</a:t>
            </a:r>
            <a:r>
              <a:rPr lang="ru-RU" dirty="0" smtClean="0"/>
              <a:t> Г.И.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2012г</a:t>
            </a:r>
          </a:p>
        </p:txBody>
      </p:sp>
      <p:pic>
        <p:nvPicPr>
          <p:cNvPr id="1126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1428760" cy="1428760"/>
          </a:xfrm>
          <a:prstGeom prst="rect">
            <a:avLst/>
          </a:prstGeom>
          <a:noFill/>
        </p:spPr>
      </p:pic>
      <p:pic>
        <p:nvPicPr>
          <p:cNvPr id="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4071942"/>
            <a:ext cx="1428760" cy="1428760"/>
          </a:xfrm>
          <a:prstGeom prst="rect">
            <a:avLst/>
          </a:prstGeom>
          <a:noFill/>
        </p:spPr>
      </p:pic>
      <p:pic>
        <p:nvPicPr>
          <p:cNvPr id="7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2144" y="4224342"/>
            <a:ext cx="1428760" cy="142876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55390" y="64667194"/>
            <a:ext cx="3993423" cy="614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92042" y="64645110"/>
            <a:ext cx="3993423" cy="614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3108" y="785794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Откуда молоко пришло?</a:t>
            </a:r>
            <a:endParaRPr lang="ru-RU" sz="4000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46" name="Подзаголовок 4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928662" y="2071678"/>
            <a:ext cx="1964664" cy="1829484"/>
            <a:chOff x="0" y="642945"/>
            <a:chExt cx="1964664" cy="182948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642945"/>
              <a:ext cx="1964664" cy="1829484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53584" y="696529"/>
              <a:ext cx="1857496" cy="17223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071802" y="2571744"/>
            <a:ext cx="647075" cy="573757"/>
            <a:chOff x="1996127" y="1143784"/>
            <a:chExt cx="647075" cy="573757"/>
          </a:xfrm>
        </p:grpSpPr>
        <p:sp>
          <p:nvSpPr>
            <p:cNvPr id="15" name="Стрелка вправо 14"/>
            <p:cNvSpPr/>
            <p:nvPr/>
          </p:nvSpPr>
          <p:spPr>
            <a:xfrm rot="6848">
              <a:off x="1996127" y="1143784"/>
              <a:ext cx="647075" cy="57375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трелка вправо 4"/>
            <p:cNvSpPr/>
            <p:nvPr/>
          </p:nvSpPr>
          <p:spPr>
            <a:xfrm rot="6848">
              <a:off x="1996127" y="1258364"/>
              <a:ext cx="474948" cy="344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000760" y="2643182"/>
            <a:ext cx="647075" cy="573757"/>
            <a:chOff x="1996127" y="1143784"/>
            <a:chExt cx="647075" cy="573757"/>
          </a:xfrm>
        </p:grpSpPr>
        <p:sp>
          <p:nvSpPr>
            <p:cNvPr id="18" name="Стрелка вправо 17"/>
            <p:cNvSpPr/>
            <p:nvPr/>
          </p:nvSpPr>
          <p:spPr>
            <a:xfrm rot="6848">
              <a:off x="1996127" y="1143784"/>
              <a:ext cx="647075" cy="57375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 rot="6848">
              <a:off x="1996127" y="1258364"/>
              <a:ext cx="474948" cy="344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071934" y="2214554"/>
            <a:ext cx="1785880" cy="1637177"/>
            <a:chOff x="2786085" y="642939"/>
            <a:chExt cx="1785880" cy="163717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786085" y="642939"/>
              <a:ext cx="1785880" cy="1637177"/>
            </a:xfrm>
            <a:prstGeom prst="roundRect">
              <a:avLst>
                <a:gd name="adj" fmla="val 10000"/>
              </a:avLst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2834036" y="690890"/>
              <a:ext cx="1689978" cy="1541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 rot="5400000">
            <a:off x="7321423" y="3894287"/>
            <a:ext cx="647075" cy="573757"/>
            <a:chOff x="1996127" y="1143784"/>
            <a:chExt cx="647075" cy="573757"/>
          </a:xfrm>
        </p:grpSpPr>
        <p:sp>
          <p:nvSpPr>
            <p:cNvPr id="27" name="Стрелка вправо 26"/>
            <p:cNvSpPr/>
            <p:nvPr/>
          </p:nvSpPr>
          <p:spPr>
            <a:xfrm rot="6848">
              <a:off x="1996127" y="1143784"/>
              <a:ext cx="647075" cy="57375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трелка вправо 4"/>
            <p:cNvSpPr/>
            <p:nvPr/>
          </p:nvSpPr>
          <p:spPr>
            <a:xfrm rot="6848">
              <a:off x="1996127" y="1258364"/>
              <a:ext cx="474948" cy="344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572264" y="4714884"/>
            <a:ext cx="2071763" cy="1705904"/>
            <a:chOff x="5500664" y="3071833"/>
            <a:chExt cx="2071763" cy="170590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5500664" y="3071833"/>
              <a:ext cx="2071763" cy="1705904"/>
            </a:xfrm>
            <a:prstGeom prst="roundRect">
              <a:avLst>
                <a:gd name="adj" fmla="val 10000"/>
              </a:avLst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5550628" y="3121797"/>
              <a:ext cx="1971835" cy="1605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10800000">
            <a:off x="5572132" y="5143512"/>
            <a:ext cx="647075" cy="573757"/>
            <a:chOff x="1996127" y="1143784"/>
            <a:chExt cx="647075" cy="573757"/>
          </a:xfrm>
        </p:grpSpPr>
        <p:sp>
          <p:nvSpPr>
            <p:cNvPr id="33" name="Стрелка вправо 32"/>
            <p:cNvSpPr/>
            <p:nvPr/>
          </p:nvSpPr>
          <p:spPr>
            <a:xfrm rot="6848">
              <a:off x="1996127" y="1143784"/>
              <a:ext cx="647075" cy="57375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трелка вправо 4"/>
            <p:cNvSpPr/>
            <p:nvPr/>
          </p:nvSpPr>
          <p:spPr>
            <a:xfrm rot="6848">
              <a:off x="1996127" y="1258364"/>
              <a:ext cx="474948" cy="344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428992" y="4714884"/>
            <a:ext cx="2132573" cy="1744169"/>
            <a:chOff x="2578530" y="3031677"/>
            <a:chExt cx="2132573" cy="1744169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78530" y="3031677"/>
              <a:ext cx="2132573" cy="1744169"/>
            </a:xfrm>
            <a:prstGeom prst="roundRect">
              <a:avLst>
                <a:gd name="adj" fmla="val 10000"/>
              </a:avLst>
            </a:prstGeom>
            <a:blipFill rotWithShape="0">
              <a:blip r:embed="rId7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2629615" y="3082762"/>
              <a:ext cx="2030403" cy="1641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786322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9" name="Группа 38"/>
          <p:cNvGrpSpPr/>
          <p:nvPr/>
        </p:nvGrpSpPr>
        <p:grpSpPr>
          <a:xfrm rot="10800000">
            <a:off x="2643174" y="5072074"/>
            <a:ext cx="647075" cy="573757"/>
            <a:chOff x="1996127" y="1143784"/>
            <a:chExt cx="647075" cy="573757"/>
          </a:xfrm>
        </p:grpSpPr>
        <p:sp>
          <p:nvSpPr>
            <p:cNvPr id="40" name="Стрелка вправо 39"/>
            <p:cNvSpPr/>
            <p:nvPr/>
          </p:nvSpPr>
          <p:spPr>
            <a:xfrm rot="6848">
              <a:off x="1996127" y="1143784"/>
              <a:ext cx="647075" cy="57375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трелка вправо 4"/>
            <p:cNvSpPr/>
            <p:nvPr/>
          </p:nvSpPr>
          <p:spPr>
            <a:xfrm rot="6848">
              <a:off x="1996127" y="1258364"/>
              <a:ext cx="474948" cy="344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2000240"/>
            <a:ext cx="2428860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42852"/>
            <a:ext cx="6529406" cy="107157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Загадка о молоке</a:t>
            </a:r>
            <a:endParaRPr lang="ru-RU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785926"/>
            <a:ext cx="7772400" cy="47149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Жидкое, но не</a:t>
            </a:r>
          </a:p>
          <a:p>
            <a:pPr algn="l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Вкусное, но не</a:t>
            </a:r>
          </a:p>
          <a:p>
            <a:pPr algn="l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Белое, но не</a:t>
            </a:r>
          </a:p>
          <a:p>
            <a:pPr algn="l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Непрозрачное, но не</a:t>
            </a:r>
          </a:p>
        </p:txBody>
      </p:sp>
      <p:pic>
        <p:nvPicPr>
          <p:cNvPr id="1126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428760" cy="1428760"/>
          </a:xfrm>
          <a:prstGeom prst="rect">
            <a:avLst/>
          </a:prstGeom>
          <a:noFill/>
        </p:spPr>
      </p:pic>
      <p:pic>
        <p:nvPicPr>
          <p:cNvPr id="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4071942"/>
            <a:ext cx="1428760" cy="1428760"/>
          </a:xfrm>
          <a:prstGeom prst="rect">
            <a:avLst/>
          </a:prstGeom>
          <a:noFill/>
        </p:spPr>
      </p:pic>
      <p:pic>
        <p:nvPicPr>
          <p:cNvPr id="7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2144" y="4224342"/>
            <a:ext cx="1428760" cy="142876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55390" y="64667194"/>
            <a:ext cx="3993423" cy="614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92042" y="64645110"/>
            <a:ext cx="3993423" cy="614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643050"/>
            <a:ext cx="18287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928934"/>
            <a:ext cx="17859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214818"/>
            <a:ext cx="17859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5429250"/>
            <a:ext cx="1876425" cy="12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"/>
            <a:ext cx="6529406" cy="100010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36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000240"/>
            <a:ext cx="7772400" cy="2811071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Обязательным и незаменимым продуктом детского питания является молоко. Оно по своему химическому составу и биологическим свойствам занимает исключительное место среди продуктов животного происхождения, используемых в питании детей всех возрастных групп. Но не все дети с удовольствием пьют молоко и едят блюда, приготовленные на основе молока и молочных продуктов (каши, молочные супы, творожные запеканки, сыр, бутерброды с маслом).</a:t>
            </a:r>
          </a:p>
        </p:txBody>
      </p:sp>
      <p:pic>
        <p:nvPicPr>
          <p:cNvPr id="1126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428760" cy="1428760"/>
          </a:xfrm>
          <a:prstGeom prst="rect">
            <a:avLst/>
          </a:prstGeom>
          <a:noFill/>
        </p:spPr>
      </p:pic>
      <p:pic>
        <p:nvPicPr>
          <p:cNvPr id="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4071942"/>
            <a:ext cx="1428760" cy="1428760"/>
          </a:xfrm>
          <a:prstGeom prst="rect">
            <a:avLst/>
          </a:prstGeom>
          <a:noFill/>
        </p:spPr>
      </p:pic>
      <p:pic>
        <p:nvPicPr>
          <p:cNvPr id="7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2144" y="4224342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"/>
            <a:ext cx="6529406" cy="100010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772400" cy="281107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Дети дошкольного возраста не понимают значимость молока и молочных продуктов в развитии организма млекопитающих.</a:t>
            </a:r>
          </a:p>
        </p:txBody>
      </p:sp>
      <p:pic>
        <p:nvPicPr>
          <p:cNvPr id="1126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428760" cy="1428760"/>
          </a:xfrm>
          <a:prstGeom prst="rect">
            <a:avLst/>
          </a:prstGeom>
          <a:noFill/>
        </p:spPr>
      </p:pic>
      <p:pic>
        <p:nvPicPr>
          <p:cNvPr id="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4071942"/>
            <a:ext cx="1428760" cy="1428760"/>
          </a:xfrm>
          <a:prstGeom prst="rect">
            <a:avLst/>
          </a:prstGeom>
          <a:noFill/>
        </p:spPr>
      </p:pic>
      <p:pic>
        <p:nvPicPr>
          <p:cNvPr id="7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2144" y="4224342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1"/>
            <a:ext cx="7772400" cy="1143008"/>
          </a:xfrm>
        </p:spPr>
        <p:txBody>
          <a:bodyPr/>
          <a:lstStyle/>
          <a:p>
            <a:pPr algn="ctr"/>
            <a:r>
              <a:rPr lang="ru-RU" dirty="0" smtClean="0"/>
              <a:t>Цели проекта </a:t>
            </a:r>
            <a:endParaRPr lang="ru-RU" dirty="0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428760" cy="1428760"/>
          </a:xfrm>
          <a:prstGeom prst="rect">
            <a:avLst/>
          </a:prstGeom>
          <a:noFill/>
        </p:spPr>
      </p:pic>
      <p:pic>
        <p:nvPicPr>
          <p:cNvPr id="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4071942"/>
            <a:ext cx="1428760" cy="1428760"/>
          </a:xfrm>
          <a:prstGeom prst="rect">
            <a:avLst/>
          </a:prstGeom>
          <a:noFill/>
        </p:spPr>
      </p:pic>
      <p:pic>
        <p:nvPicPr>
          <p:cNvPr id="7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2144" y="4224342"/>
            <a:ext cx="1428760" cy="1428760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928662" y="2071678"/>
          <a:ext cx="8001056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"/>
            <a:ext cx="6529406" cy="100010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Этапы реализации</a:t>
            </a:r>
            <a:endParaRPr lang="ru-RU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772400" cy="3286148"/>
          </a:xfrm>
        </p:spPr>
        <p:txBody>
          <a:bodyPr>
            <a:normAutofit/>
          </a:bodyPr>
          <a:lstStyle/>
          <a:p>
            <a:pPr algn="l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428760" cy="1428760"/>
          </a:xfrm>
          <a:prstGeom prst="rect">
            <a:avLst/>
          </a:prstGeom>
          <a:noFill/>
        </p:spPr>
      </p:pic>
      <p:pic>
        <p:nvPicPr>
          <p:cNvPr id="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4071942"/>
            <a:ext cx="1428760" cy="1428760"/>
          </a:xfrm>
          <a:prstGeom prst="rect">
            <a:avLst/>
          </a:prstGeom>
          <a:noFill/>
        </p:spPr>
      </p:pic>
      <p:pic>
        <p:nvPicPr>
          <p:cNvPr id="7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2144" y="4224342"/>
            <a:ext cx="1428760" cy="142876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85918" y="1571612"/>
          <a:ext cx="7072362" cy="407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437"/>
                <a:gridCol w="4226871"/>
                <a:gridCol w="1768054"/>
              </a:tblGrid>
              <a:tr h="151446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</a:tr>
              <a:tr h="3706206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Подготовительный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1.Создание копилки, состоящей из принесенных детьми упаковок от молочных продуктов.</a:t>
                      </a:r>
                    </a:p>
                    <a:p>
                      <a:r>
                        <a:rPr lang="ru-RU" dirty="0" smtClean="0"/>
                        <a:t>2.Планирование непосредственно образовательной деятельности.</a:t>
                      </a:r>
                    </a:p>
                    <a:p>
                      <a:r>
                        <a:rPr lang="ru-RU" dirty="0" smtClean="0"/>
                        <a:t>3.Сбор информации о молоке и молочных продуктах.</a:t>
                      </a:r>
                    </a:p>
                    <a:p>
                      <a:r>
                        <a:rPr lang="ru-RU" dirty="0" smtClean="0"/>
                        <a:t>4.Подбор художественной литературы о молоке и молочных продуктах.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Логопед воспитатель</a:t>
                      </a:r>
                    </a:p>
                    <a:p>
                      <a:r>
                        <a:rPr lang="ru-RU" dirty="0" smtClean="0"/>
                        <a:t>дети</a:t>
                      </a:r>
                    </a:p>
                    <a:p>
                      <a:r>
                        <a:rPr lang="ru-RU" dirty="0" smtClean="0"/>
                        <a:t>родители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"/>
            <a:ext cx="6529406" cy="100010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Этапы реализации</a:t>
            </a:r>
            <a:endParaRPr lang="ru-RU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772400" cy="3286148"/>
          </a:xfrm>
        </p:spPr>
        <p:txBody>
          <a:bodyPr>
            <a:normAutofit/>
          </a:bodyPr>
          <a:lstStyle/>
          <a:p>
            <a:pPr algn="l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428760" cy="1428760"/>
          </a:xfrm>
          <a:prstGeom prst="rect">
            <a:avLst/>
          </a:prstGeom>
          <a:noFill/>
        </p:spPr>
      </p:pic>
      <p:pic>
        <p:nvPicPr>
          <p:cNvPr id="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4071942"/>
            <a:ext cx="1428760" cy="1428760"/>
          </a:xfrm>
          <a:prstGeom prst="rect">
            <a:avLst/>
          </a:prstGeom>
          <a:noFill/>
        </p:spPr>
      </p:pic>
      <p:pic>
        <p:nvPicPr>
          <p:cNvPr id="7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2144" y="4224342"/>
            <a:ext cx="1428760" cy="142876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85918" y="1142985"/>
          <a:ext cx="7072362" cy="5183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437"/>
                <a:gridCol w="4226871"/>
                <a:gridCol w="1768054"/>
              </a:tblGrid>
              <a:tr h="428627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</a:tr>
              <a:tr h="3706206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Основной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1.Проведение опытов с молоком.</a:t>
                      </a:r>
                    </a:p>
                    <a:p>
                      <a:r>
                        <a:rPr lang="ru-RU" dirty="0" smtClean="0"/>
                        <a:t>2.Изготовление наглядно-дидактического пособия «Откуда пришло молоко».</a:t>
                      </a:r>
                    </a:p>
                    <a:p>
                      <a:r>
                        <a:rPr lang="ru-RU" dirty="0" smtClean="0"/>
                        <a:t>3.Индивидуальные проекты по теме «Молоко» (сочинение и оформление рекламы «Пейте дети молоко!»,презентация интересных фактов о молоке (</a:t>
                      </a:r>
                      <a:r>
                        <a:rPr lang="ru-RU" dirty="0" err="1" smtClean="0"/>
                        <a:t>д</a:t>
                      </a:r>
                      <a:r>
                        <a:rPr lang="ru-RU" dirty="0" smtClean="0"/>
                        <a:t>/и «Ученый совет»),изготовление самоделок.)</a:t>
                      </a:r>
                    </a:p>
                    <a:p>
                      <a:r>
                        <a:rPr lang="ru-RU" dirty="0" smtClean="0"/>
                        <a:t>4.Составление описательного рассказа по                            картине «На молочной ферме».  5.Сочинение загадки о молоке.</a:t>
                      </a:r>
                    </a:p>
                    <a:p>
                      <a:r>
                        <a:rPr lang="ru-RU" dirty="0" smtClean="0"/>
                        <a:t>6.Рисование натюрморта «Кувшин и стакан   молока».		.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Логопед воспитатель</a:t>
                      </a:r>
                    </a:p>
                    <a:p>
                      <a:r>
                        <a:rPr lang="ru-RU" dirty="0" smtClean="0"/>
                        <a:t>дети</a:t>
                      </a:r>
                    </a:p>
                    <a:p>
                      <a:r>
                        <a:rPr lang="ru-RU" dirty="0" smtClean="0"/>
                        <a:t>родители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"/>
            <a:ext cx="6529406" cy="100010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Этапы реализации</a:t>
            </a:r>
            <a:endParaRPr lang="ru-RU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772400" cy="3286148"/>
          </a:xfrm>
        </p:spPr>
        <p:txBody>
          <a:bodyPr>
            <a:normAutofit/>
          </a:bodyPr>
          <a:lstStyle/>
          <a:p>
            <a:pPr algn="l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428760" cy="1428760"/>
          </a:xfrm>
          <a:prstGeom prst="rect">
            <a:avLst/>
          </a:prstGeom>
          <a:noFill/>
        </p:spPr>
      </p:pic>
      <p:pic>
        <p:nvPicPr>
          <p:cNvPr id="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4071942"/>
            <a:ext cx="1428760" cy="1428760"/>
          </a:xfrm>
          <a:prstGeom prst="rect">
            <a:avLst/>
          </a:prstGeom>
          <a:noFill/>
        </p:spPr>
      </p:pic>
      <p:pic>
        <p:nvPicPr>
          <p:cNvPr id="7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2144" y="4224342"/>
            <a:ext cx="1428760" cy="142876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85918" y="1142985"/>
          <a:ext cx="7072362" cy="4134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437"/>
                <a:gridCol w="4226871"/>
                <a:gridCol w="1768054"/>
              </a:tblGrid>
              <a:tr h="428627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</a:tr>
              <a:tr h="3706206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Заключительный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Итоговое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обобщающее занятие. Викторина «Я знаю о молоке все!»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Логопед</a:t>
                      </a:r>
                    </a:p>
                    <a:p>
                      <a:r>
                        <a:rPr lang="ru-RU" dirty="0" smtClean="0"/>
                        <a:t>Воспитатели</a:t>
                      </a:r>
                    </a:p>
                    <a:p>
                      <a:r>
                        <a:rPr lang="ru-RU" dirty="0" smtClean="0"/>
                        <a:t>дети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785794"/>
            <a:ext cx="6529406" cy="100010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Результат работы над проектом</a:t>
            </a:r>
            <a:endParaRPr lang="ru-RU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772400" cy="3286148"/>
          </a:xfrm>
        </p:spPr>
        <p:txBody>
          <a:bodyPr>
            <a:normAutofit fontScale="47500" lnSpcReduction="20000"/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Расширяются знания детей о разнообразии молочных продуктов, о ценности молока и влиянии его на состояние здоровья</a:t>
            </a:r>
          </a:p>
          <a:p>
            <a:pPr algn="l">
              <a:buFont typeface="Wingdings" pitchFamily="2" charset="2"/>
              <a:buChar char="q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Формируются исследовательские навыки, развивается желание узнавать новое</a:t>
            </a:r>
          </a:p>
          <a:p>
            <a:pPr algn="l">
              <a:buFont typeface="Wingdings" pitchFamily="2" charset="2"/>
              <a:buChar char="q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Повышается речевая активность детей</a:t>
            </a:r>
          </a:p>
          <a:p>
            <a:pPr algn="l">
              <a:buFont typeface="Wingdings" pitchFamily="2" charset="2"/>
              <a:buChar char="q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Семьи воспитанников мотивируются к продуктивному сотрудничеству с детским садом</a:t>
            </a:r>
          </a:p>
          <a:p>
            <a:pPr algn="l">
              <a:buFont typeface="Wingdings" pitchFamily="2" charset="2"/>
              <a:buChar char="q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Развивается творческий потенциал всех участников педагогического процесса</a:t>
            </a:r>
          </a:p>
        </p:txBody>
      </p:sp>
      <p:pic>
        <p:nvPicPr>
          <p:cNvPr id="1126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428760" cy="1428760"/>
          </a:xfrm>
          <a:prstGeom prst="rect">
            <a:avLst/>
          </a:prstGeom>
          <a:noFill/>
        </p:spPr>
      </p:pic>
      <p:pic>
        <p:nvPicPr>
          <p:cNvPr id="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4071942"/>
            <a:ext cx="1428760" cy="1428760"/>
          </a:xfrm>
          <a:prstGeom prst="rect">
            <a:avLst/>
          </a:prstGeom>
          <a:noFill/>
        </p:spPr>
      </p:pic>
      <p:pic>
        <p:nvPicPr>
          <p:cNvPr id="7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2144" y="4224342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6"/>
            <a:ext cx="6529406" cy="100010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Приложение</a:t>
            </a:r>
            <a:endParaRPr lang="ru-RU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42" y="1928802"/>
            <a:ext cx="7772400" cy="328614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Д/пособие «Откуда пришло молоко».</a:t>
            </a:r>
          </a:p>
          <a:p>
            <a:pPr algn="l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Интересные факты о молоке</a:t>
            </a:r>
          </a:p>
          <a:p>
            <a:pPr algn="l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Презентация рекламы «Пейте дети </a:t>
            </a:r>
          </a:p>
          <a:p>
            <a:pPr algn="l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молоко»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очиненная детьми загадка о молоке</a:t>
            </a:r>
          </a:p>
        </p:txBody>
      </p:sp>
      <p:pic>
        <p:nvPicPr>
          <p:cNvPr id="1126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428760" cy="1428760"/>
          </a:xfrm>
          <a:prstGeom prst="rect">
            <a:avLst/>
          </a:prstGeom>
          <a:noFill/>
        </p:spPr>
      </p:pic>
      <p:pic>
        <p:nvPicPr>
          <p:cNvPr id="6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4071942"/>
            <a:ext cx="1428760" cy="1428760"/>
          </a:xfrm>
          <a:prstGeom prst="rect">
            <a:avLst/>
          </a:prstGeom>
          <a:noFill/>
        </p:spPr>
      </p:pic>
      <p:pic>
        <p:nvPicPr>
          <p:cNvPr id="7" name="Picture 2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2144" y="4224342"/>
            <a:ext cx="1428760" cy="1428760"/>
          </a:xfrm>
          <a:prstGeom prst="rect">
            <a:avLst/>
          </a:prstGeom>
          <a:noFill/>
        </p:spPr>
      </p:pic>
      <p:sp>
        <p:nvSpPr>
          <p:cNvPr id="8" name="5-конечная звезда 7"/>
          <p:cNvSpPr/>
          <p:nvPr/>
        </p:nvSpPr>
        <p:spPr>
          <a:xfrm>
            <a:off x="0" y="2000240"/>
            <a:ext cx="642942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0" y="2857496"/>
            <a:ext cx="642942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3643314"/>
            <a:ext cx="642942" cy="35719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0" y="4429132"/>
            <a:ext cx="642942" cy="35719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745</TotalTime>
  <Words>428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Государственное бюджетное дошкольное образовательное учреждение детский сад № 87 Красногвардейского района</vt:lpstr>
      <vt:lpstr>Актуальность проекта</vt:lpstr>
      <vt:lpstr>Проблема</vt:lpstr>
      <vt:lpstr>Цели проекта </vt:lpstr>
      <vt:lpstr>Этапы реализации</vt:lpstr>
      <vt:lpstr>Этапы реализации</vt:lpstr>
      <vt:lpstr>Этапы реализации</vt:lpstr>
      <vt:lpstr>Результат работы над проектом</vt:lpstr>
      <vt:lpstr>Приложение</vt:lpstr>
      <vt:lpstr> </vt:lpstr>
      <vt:lpstr>Загадка о молоке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OLGA</cp:lastModifiedBy>
  <cp:revision>84</cp:revision>
  <dcterms:created xsi:type="dcterms:W3CDTF">2012-11-13T14:33:11Z</dcterms:created>
  <dcterms:modified xsi:type="dcterms:W3CDTF">2014-12-24T16:01:44Z</dcterms:modified>
</cp:coreProperties>
</file>