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82" r:id="rId3"/>
    <p:sldId id="283" r:id="rId4"/>
    <p:sldId id="258" r:id="rId5"/>
    <p:sldId id="285" r:id="rId6"/>
    <p:sldId id="261" r:id="rId7"/>
    <p:sldId id="266" r:id="rId8"/>
    <p:sldId id="264" r:id="rId9"/>
    <p:sldId id="286" r:id="rId10"/>
    <p:sldId id="267" r:id="rId11"/>
    <p:sldId id="268" r:id="rId12"/>
    <p:sldId id="269" r:id="rId13"/>
    <p:sldId id="284" r:id="rId14"/>
    <p:sldId id="281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8C2CDFA-30AB-43F6-A65B-62983AD25EDA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E8E073F-C535-44A2-A328-7BADF3B293F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C2CDFA-30AB-43F6-A65B-62983AD25EDA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8E073F-C535-44A2-A328-7BADF3B293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C2CDFA-30AB-43F6-A65B-62983AD25EDA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8E073F-C535-44A2-A328-7BADF3B293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C2CDFA-30AB-43F6-A65B-62983AD25EDA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8E073F-C535-44A2-A328-7BADF3B293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8C2CDFA-30AB-43F6-A65B-62983AD25EDA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E8E073F-C535-44A2-A328-7BADF3B293F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C2CDFA-30AB-43F6-A65B-62983AD25EDA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E8E073F-C535-44A2-A328-7BADF3B293F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C2CDFA-30AB-43F6-A65B-62983AD25EDA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E8E073F-C535-44A2-A328-7BADF3B293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C2CDFA-30AB-43F6-A65B-62983AD25EDA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8E073F-C535-44A2-A328-7BADF3B293F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C2CDFA-30AB-43F6-A65B-62983AD25EDA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8E073F-C535-44A2-A328-7BADF3B293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8C2CDFA-30AB-43F6-A65B-62983AD25EDA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E8E073F-C535-44A2-A328-7BADF3B293F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8C2CDFA-30AB-43F6-A65B-62983AD25EDA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E8E073F-C535-44A2-A328-7BADF3B293F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28C2CDFA-30AB-43F6-A65B-62983AD25EDA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3E8E073F-C535-44A2-A328-7BADF3B293FF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900igr.net/kartinki/istorija/Oborona-Leningrada/Oborona-Leningrada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lend.ru/event/4610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900igr.net/kartinki/istorija/Deti-blokady/Deti-blokady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ГБДОУ д/с №39 общеразвивающего вида с приоритетным  осуществлением деятельности по физическому развитию детей Красносельского района  Санкт-Петербурга</a:t>
            </a:r>
            <a:endParaRPr lang="ru-RU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Презентация </a:t>
            </a:r>
          </a:p>
          <a:p>
            <a:r>
              <a:rPr lang="ru-RU" dirty="0" smtClean="0"/>
              <a:t>«Был город – фронт, была блокада»</a:t>
            </a:r>
          </a:p>
          <a:p>
            <a:pPr algn="l"/>
            <a:r>
              <a:rPr lang="ru-RU" dirty="0" smtClean="0"/>
              <a:t>Подготовила в-ль старшей </a:t>
            </a:r>
            <a:r>
              <a:rPr lang="ru-RU" dirty="0" err="1" smtClean="0"/>
              <a:t>гр</a:t>
            </a:r>
            <a:r>
              <a:rPr lang="ru-RU" dirty="0" smtClean="0"/>
              <a:t> №3 </a:t>
            </a:r>
            <a:r>
              <a:rPr lang="ru-RU" smtClean="0"/>
              <a:t>Голубева Валентина Петровна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4433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900 блокадных дней Ленинграда.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7150" marR="57150" indent="254000">
              <a:lnSpc>
                <a:spcPct val="115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sz="3200" dirty="0" smtClean="0">
                <a:solidFill>
                  <a:srgbClr val="336600"/>
                </a:solidFill>
                <a:latin typeface="Arial"/>
                <a:ea typeface="Times New Roman"/>
                <a:cs typeface="Times New Roman"/>
              </a:rPr>
              <a:t>- </a:t>
            </a:r>
            <a:r>
              <a:rPr lang="ru-RU" sz="3200" dirty="0">
                <a:solidFill>
                  <a:schemeClr val="bg1"/>
                </a:solidFill>
                <a:latin typeface="Arial"/>
                <a:ea typeface="Times New Roman"/>
                <a:cs typeface="Times New Roman"/>
              </a:rPr>
              <a:t>Незаживающая боль! Немеркнущая память! Люди падали от слабости на улицах. Сначала думали – Уснула. Враги надеялись сломить сопротивление жителей. А дома умирали дети, старики. Дети шатались от голода. В осажденном Ленинграде работало немало замечательных поэтов, писателей, </a:t>
            </a:r>
            <a:r>
              <a:rPr lang="ru-RU" sz="3200" dirty="0" smtClean="0">
                <a:solidFill>
                  <a:schemeClr val="bg1"/>
                </a:solidFill>
                <a:latin typeface="Arial"/>
                <a:ea typeface="Times New Roman"/>
                <a:cs typeface="Times New Roman"/>
              </a:rPr>
              <a:t>композиторов.</a:t>
            </a:r>
            <a:endParaRPr lang="ru-RU" sz="44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024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Трудные дни.</a:t>
            </a:r>
            <a:endParaRPr lang="ru-RU" dirty="0"/>
          </a:p>
        </p:txBody>
      </p:sp>
      <p:pic>
        <p:nvPicPr>
          <p:cNvPr id="5122" name="Picture 2" descr="C:\Users\sefasefas\Pictures\за водой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438" y="1340767"/>
            <a:ext cx="7710001" cy="5281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200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Голод, холод.</a:t>
            </a:r>
            <a:endParaRPr lang="ru-RU" dirty="0"/>
          </a:p>
        </p:txBody>
      </p:sp>
      <p:pic>
        <p:nvPicPr>
          <p:cNvPr id="6146" name="Picture 2" descr="C:\Users\sefasefas\Pictures\вод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9608" y="1412776"/>
            <a:ext cx="7504783" cy="475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795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sefasefas\Pictures\холо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89" y="476672"/>
            <a:ext cx="8090224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128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sefasefas\Pictures\ленингра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238125"/>
            <a:ext cx="8677275" cy="638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114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/>
                <a:ea typeface="Times New Roman"/>
                <a:cs typeface="Times New Roman"/>
                <a:hlinkClick r:id="rId2" tooltip="Оборона Ленинграда.ppt"/>
              </a:rPr>
              <a:t>     «</a:t>
            </a:r>
            <a:r>
              <a:rPr lang="ru-RU" sz="3600" dirty="0">
                <a:ln>
                  <a:noFill/>
                </a:ln>
                <a:solidFill>
                  <a:srgbClr val="0000FF"/>
                </a:solidFill>
                <a:effectLst/>
                <a:latin typeface="Arial"/>
                <a:ea typeface="Times New Roman"/>
                <a:cs typeface="Times New Roman"/>
                <a:hlinkClick r:id="rId2" tooltip="Оборона Ленинграда.ppt"/>
              </a:rPr>
              <a:t>Оборона Ленинграда</a:t>
            </a:r>
            <a:r>
              <a:rPr lang="ru-RU" sz="2700" dirty="0">
                <a:ln>
                  <a:noFill/>
                </a:ln>
                <a:solidFill>
                  <a:srgbClr val="0000FF"/>
                </a:solidFill>
                <a:effectLst/>
                <a:latin typeface="Arial"/>
                <a:ea typeface="Times New Roman"/>
                <a:cs typeface="Times New Roman"/>
                <a:hlinkClick r:id="rId2" tooltip="Оборона Ленинграда.ppt"/>
              </a:rPr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7150" marR="57150" indent="254000" algn="just">
              <a:lnSpc>
                <a:spcPct val="115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sz="3200" dirty="0" smtClean="0">
                <a:solidFill>
                  <a:srgbClr val="336600"/>
                </a:solidFill>
                <a:latin typeface="Arial"/>
                <a:ea typeface="Times New Roman"/>
                <a:cs typeface="Times New Roman"/>
              </a:rPr>
              <a:t>- </a:t>
            </a:r>
            <a:r>
              <a:rPr lang="ru-RU" sz="3200" dirty="0">
                <a:solidFill>
                  <a:schemeClr val="bg1"/>
                </a:solidFill>
                <a:latin typeface="Arial"/>
                <a:ea typeface="Times New Roman"/>
                <a:cs typeface="Times New Roman"/>
              </a:rPr>
              <a:t>В конце сентября 1941г положение советских войск на фронте ухудшилось. В главной полосе обороны была создана широко разветвлённая сеть траншей и ходов сообщения; многочисленные стальные и железобетонные доты, изготовленные рабочими ленинградских заводов, дзоты и хорошо оборудованные открытые огневые точки давали возможность простреливать все подступы к переднему краю.</a:t>
            </a:r>
            <a:endParaRPr lang="ru-RU" sz="44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8422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efasefas\Pictures\работ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517525"/>
            <a:ext cx="7802563" cy="5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050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Защитники Ленинграда.</a:t>
            </a:r>
            <a:endParaRPr lang="ru-RU" dirty="0"/>
          </a:p>
        </p:txBody>
      </p:sp>
      <p:pic>
        <p:nvPicPr>
          <p:cNvPr id="9218" name="Picture 2" descr="C:\Users\sefasefas\Pictures\пулемётчики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1387653"/>
            <a:ext cx="7776864" cy="513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151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efasefas\Pictures\солдат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57214"/>
            <a:ext cx="8136904" cy="610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686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Памятники в дни войны.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000000"/>
                </a:solidFill>
                <a:latin typeface="Arial"/>
                <a:ea typeface="Calibri"/>
              </a:rPr>
              <a:t>За годы блокады погибло, по разным данным, от 400 тысяч до 1,5 млн. человек. Огромный ущерб был нанесён историческим зданиям и памятникам Ленинграда.</a:t>
            </a:r>
            <a:br>
              <a:rPr lang="ru-RU" sz="3200" dirty="0">
                <a:solidFill>
                  <a:srgbClr val="000000"/>
                </a:solidFill>
                <a:latin typeface="Arial"/>
                <a:ea typeface="Calibri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325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Начало войны.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Arial"/>
                <a:ea typeface="Calibri"/>
              </a:rPr>
              <a:t>В 1941 году Гитлер развернул военные действия на подступах к Ленинграду, чтобы полностью уничтожить город. 8 сентября 1941 года кольцо вокруг важного стратегического и политического центра сомкнулось. </a:t>
            </a:r>
            <a:br>
              <a:rPr lang="ru-RU" sz="1600" dirty="0">
                <a:solidFill>
                  <a:srgbClr val="000000"/>
                </a:solidFill>
                <a:latin typeface="Arial"/>
                <a:ea typeface="Calibri"/>
              </a:rPr>
            </a:br>
            <a:r>
              <a:rPr lang="ru-RU" sz="1600" dirty="0">
                <a:solidFill>
                  <a:srgbClr val="000000"/>
                </a:solidFill>
                <a:latin typeface="Arial"/>
                <a:ea typeface="Calibri"/>
              </a:rPr>
              <a:t/>
            </a:r>
            <a:br>
              <a:rPr lang="ru-RU" sz="1600" dirty="0">
                <a:solidFill>
                  <a:srgbClr val="000000"/>
                </a:solidFill>
                <a:latin typeface="Arial"/>
                <a:ea typeface="Calibri"/>
              </a:rPr>
            </a:br>
            <a:r>
              <a:rPr lang="ru-RU" sz="1600" dirty="0">
                <a:solidFill>
                  <a:srgbClr val="000000"/>
                </a:solidFill>
                <a:latin typeface="Arial"/>
                <a:ea typeface="Calibri"/>
              </a:rPr>
              <a:t>В городе осталось 2,5 миллиона жителей. Постоянные бомбардировки вражеской авиации уничтожали людей, дома, архитектурные памятники, склады с продовольствием. Во время блокады в Ленинграде не было района, до которого не мог бы долететь вражеский снаряд. Были определены районы и улицы, где риск стать жертвой вражеской артиллерии был наибольшим. Там были развешены специальные предупреждающие таблички с таким, например, текстом: «Граждане! При артобстреле эта сторона улицы наиболее опасна». Несколько из них сохранилось в городе и сегодня в память о блокаде. </a:t>
            </a:r>
            <a:br>
              <a:rPr lang="ru-RU" sz="1600" dirty="0">
                <a:solidFill>
                  <a:srgbClr val="000000"/>
                </a:solidFill>
                <a:latin typeface="Arial"/>
                <a:ea typeface="Calibri"/>
              </a:rPr>
            </a:br>
            <a:r>
              <a:rPr lang="ru-RU" sz="1600" dirty="0">
                <a:solidFill>
                  <a:srgbClr val="000000"/>
                </a:solidFill>
                <a:latin typeface="Arial"/>
                <a:ea typeface="Calibri"/>
              </a:rPr>
              <a:t>Лютый голод косил людей тысячами. Карточная система не спасала положение. Хлебные нормы были настолько малы, что жители все равно умирали от истощения. Холод пришел с ранней зимой 1941 года. Но надежды Рейха на панику и хаос среди населения не оправдались. Город продолжал жить и трудиться. </a:t>
            </a:r>
            <a:br>
              <a:rPr lang="ru-RU" sz="1600" dirty="0">
                <a:solidFill>
                  <a:srgbClr val="000000"/>
                </a:solidFill>
                <a:latin typeface="Arial"/>
                <a:ea typeface="Calibri"/>
              </a:rPr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467692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sefasefas\Pictures\защит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679450"/>
            <a:ext cx="8128000" cy="549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03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Прорыв блокады.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18 января 1943 года силами Ленинградского и Волховского фронтов блокада была прорвана, а 27 января 1944 года блокада Ленинграда была окончательно снята. Вечером небо озарилось салютом в честь освобождения города на Неве.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0371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Победа.</a:t>
            </a:r>
            <a:endParaRPr lang="ru-RU" dirty="0"/>
          </a:p>
        </p:txBody>
      </p:sp>
      <p:pic>
        <p:nvPicPr>
          <p:cNvPr id="13314" name="Picture 2" descr="C:\Users\sefasefas\Pictures\побед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8143" y="1260802"/>
            <a:ext cx="8036305" cy="491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975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sefasefas\Pictures\800px-Разорванное_Кольц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574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sefasefas\Pictures\разруше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136904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472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Блокада Ленинграда.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3200" dirty="0">
                <a:solidFill>
                  <a:srgbClr val="000000"/>
                </a:solidFill>
                <a:latin typeface="Arial"/>
                <a:ea typeface="Calibri"/>
              </a:rPr>
              <a:t>Невозможно без слез и содрогания вспоминать о событиях Великой Отечественной войны, которые стали победной, героической и трагичной страницей истории нашего народа. Одним из таких событий явилась </a:t>
            </a:r>
            <a:r>
              <a:rPr lang="ru-RU" sz="3200" u="sng" dirty="0">
                <a:solidFill>
                  <a:srgbClr val="000000"/>
                </a:solidFill>
                <a:latin typeface="Arial"/>
                <a:ea typeface="Calibri"/>
                <a:cs typeface="Times New Roman"/>
                <a:hlinkClick r:id="rId2"/>
              </a:rPr>
              <a:t>блокада</a:t>
            </a:r>
            <a:r>
              <a:rPr lang="ru-RU" sz="3200" dirty="0">
                <a:solidFill>
                  <a:srgbClr val="000000"/>
                </a:solidFill>
                <a:latin typeface="Arial"/>
                <a:ea typeface="Calibri"/>
              </a:rPr>
              <a:t> Ленинграда, которая длилась долгих 900 дней смерти, голода, холода, бомбежек, отчаянья и мужества жителей Северной столицы.</a:t>
            </a:r>
            <a:br>
              <a:rPr lang="ru-RU" sz="3200" dirty="0">
                <a:solidFill>
                  <a:srgbClr val="000000"/>
                </a:solidFill>
                <a:latin typeface="Arial"/>
                <a:ea typeface="Calibri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5745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sefasefas\Pictures\бомбёж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7416825" cy="609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312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Дорога жизни.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000000"/>
                </a:solidFill>
                <a:latin typeface="Arial"/>
                <a:ea typeface="Calibri"/>
              </a:rPr>
              <a:t>Чтобы как-то помочь осажденным жителям, через Ладогу была организована «Дорога жизни», по которой смогли эвакуировать часть населения и доставить некоторые продукты. </a:t>
            </a:r>
            <a:br>
              <a:rPr lang="ru-RU" sz="3200" dirty="0">
                <a:solidFill>
                  <a:srgbClr val="000000"/>
                </a:solidFill>
                <a:latin typeface="Arial"/>
                <a:ea typeface="Calibri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1459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Дорога жизни.</a:t>
            </a:r>
            <a:endParaRPr lang="ru-RU" dirty="0"/>
          </a:p>
        </p:txBody>
      </p:sp>
      <p:pic>
        <p:nvPicPr>
          <p:cNvPr id="4098" name="Picture 2" descr="C:\Users\sefasefas\Pictures\блокад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1680369"/>
            <a:ext cx="792088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091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/>
                <a:ea typeface="Times New Roman"/>
                <a:cs typeface="Times New Roman"/>
                <a:hlinkClick r:id="rId2" tooltip="Дети блокады.ppt"/>
              </a:rPr>
              <a:t>«</a:t>
            </a:r>
            <a:r>
              <a:rPr lang="ru-RU" sz="4000" dirty="0">
                <a:ln>
                  <a:noFill/>
                </a:ln>
                <a:solidFill>
                  <a:srgbClr val="0000FF"/>
                </a:solidFill>
                <a:effectLst/>
                <a:latin typeface="Arial"/>
                <a:ea typeface="Times New Roman"/>
                <a:cs typeface="Times New Roman"/>
                <a:hlinkClick r:id="rId2" tooltip="Дети блокады.ppt"/>
              </a:rPr>
              <a:t>Дети блокады»</a:t>
            </a:r>
            <a:r>
              <a:rPr lang="ru-RU" sz="4000" dirty="0">
                <a:ln>
                  <a:noFill/>
                </a:ln>
                <a:solidFill>
                  <a:srgbClr val="336600"/>
                </a:solidFill>
                <a:effectLst/>
                <a:latin typeface="Arial"/>
                <a:ea typeface="Times New Roman"/>
                <a:cs typeface="Times New Roman"/>
              </a:rPr>
              <a:t> 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7150" marR="57150" indent="254000" algn="just">
              <a:lnSpc>
                <a:spcPct val="115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sz="3200" dirty="0" smtClean="0">
                <a:solidFill>
                  <a:srgbClr val="336600"/>
                </a:solidFill>
                <a:latin typeface="Arial"/>
                <a:ea typeface="Times New Roman"/>
                <a:cs typeface="Times New Roman"/>
              </a:rPr>
              <a:t>- </a:t>
            </a:r>
            <a:r>
              <a:rPr lang="ru-RU" sz="3200" dirty="0">
                <a:solidFill>
                  <a:schemeClr val="bg1"/>
                </a:solidFill>
                <a:latin typeface="Arial"/>
                <a:ea typeface="Times New Roman"/>
                <a:cs typeface="Times New Roman"/>
              </a:rPr>
              <a:t>Дети в тылу: вместо отцов. С огнём и кровью пополам”. Беженцы. “125 блокадных грамм… В фашистских концлагерях содержалось более 20 миллионов человек из 30 стран мира. Дети концлагерей... В день рабочие получали лишь до 250 граммов суррогатного хлеба, а служащие, иждивенцы и дети всего 125 граммов! В тылу врага...</a:t>
            </a:r>
            <a:endParaRPr lang="ru-RU" sz="44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481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sefasefas\Pictures\дети блокад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88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56</TotalTime>
  <Words>398</Words>
  <Application>Microsoft Office PowerPoint</Application>
  <PresentationFormat>Экран (4:3)</PresentationFormat>
  <Paragraphs>25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Литейная</vt:lpstr>
      <vt:lpstr>ГБДОУ д/с №39 общеразвивающего вида с приоритетным  осуществлением деятельности по физическому развитию детей Красносельского района  Санкт-Петербурга</vt:lpstr>
      <vt:lpstr>Начало войны.</vt:lpstr>
      <vt:lpstr>Презентация PowerPoint</vt:lpstr>
      <vt:lpstr>Блокада Ленинграда.</vt:lpstr>
      <vt:lpstr>Презентация PowerPoint</vt:lpstr>
      <vt:lpstr>           Дорога жизни.</vt:lpstr>
      <vt:lpstr>Дорога жизни.</vt:lpstr>
      <vt:lpstr>«Дети блокады» </vt:lpstr>
      <vt:lpstr>Презентация PowerPoint</vt:lpstr>
      <vt:lpstr> 900 блокадных дней Ленинграда. </vt:lpstr>
      <vt:lpstr>              Трудные дни.</vt:lpstr>
      <vt:lpstr>           Голод, холод.</vt:lpstr>
      <vt:lpstr>Презентация PowerPoint</vt:lpstr>
      <vt:lpstr>Презентация PowerPoint</vt:lpstr>
      <vt:lpstr>     «Оборона Ленинграда»</vt:lpstr>
      <vt:lpstr>Презентация PowerPoint</vt:lpstr>
      <vt:lpstr>Защитники Ленинграда.</vt:lpstr>
      <vt:lpstr>Презентация PowerPoint</vt:lpstr>
      <vt:lpstr>Памятники в дни войны.</vt:lpstr>
      <vt:lpstr>Презентация PowerPoint</vt:lpstr>
      <vt:lpstr>Прорыв блокады.</vt:lpstr>
      <vt:lpstr>              Победа.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ГБДОУ д/с №39 общеразвивающего вида с приоритетным  осуществлением деятельности по физическому развитию детей Красносельского района  Санкт-Петербурга</dc:title>
  <dc:creator>sefasefas</dc:creator>
  <cp:lastModifiedBy>sefasefas</cp:lastModifiedBy>
  <cp:revision>6</cp:revision>
  <dcterms:created xsi:type="dcterms:W3CDTF">2015-01-25T16:11:18Z</dcterms:created>
  <dcterms:modified xsi:type="dcterms:W3CDTF">2015-01-25T17:07:29Z</dcterms:modified>
</cp:coreProperties>
</file>