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9" r:id="rId12"/>
    <p:sldId id="268" r:id="rId13"/>
    <p:sldId id="276" r:id="rId14"/>
    <p:sldId id="279" r:id="rId15"/>
    <p:sldId id="280" r:id="rId16"/>
    <p:sldId id="282" r:id="rId17"/>
    <p:sldId id="277" r:id="rId18"/>
    <p:sldId id="278" r:id="rId19"/>
    <p:sldId id="275" r:id="rId20"/>
    <p:sldId id="274" r:id="rId21"/>
    <p:sldId id="271" r:id="rId22"/>
    <p:sldId id="270" r:id="rId23"/>
    <p:sldId id="293" r:id="rId24"/>
    <p:sldId id="292" r:id="rId25"/>
    <p:sldId id="290" r:id="rId26"/>
    <p:sldId id="291" r:id="rId27"/>
    <p:sldId id="294" r:id="rId28"/>
    <p:sldId id="285" r:id="rId29"/>
    <p:sldId id="286" r:id="rId30"/>
    <p:sldId id="287" r:id="rId31"/>
    <p:sldId id="284" r:id="rId32"/>
    <p:sldId id="283" r:id="rId33"/>
    <p:sldId id="299" r:id="rId34"/>
    <p:sldId id="298" r:id="rId35"/>
    <p:sldId id="289" r:id="rId36"/>
    <p:sldId id="288" r:id="rId37"/>
    <p:sldId id="27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49962-23E4-4837-881A-EA880823269C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2E84C89-F47E-4C86-AB0B-5C3A05799032}">
      <dgm:prSet phldrT="[Текст]" custT="1"/>
      <dgm:spPr/>
      <dgm:t>
        <a:bodyPr/>
        <a:lstStyle/>
        <a:p>
          <a:r>
            <a:rPr lang="ru-RU" sz="1800" b="1" dirty="0" smtClean="0"/>
            <a:t>1 этап</a:t>
          </a:r>
        </a:p>
        <a:p>
          <a:r>
            <a:rPr lang="ru-RU" sz="1800" b="1" dirty="0" smtClean="0"/>
            <a:t>подготовительный</a:t>
          </a:r>
          <a:endParaRPr lang="ru-RU" sz="1800" b="1" dirty="0"/>
        </a:p>
      </dgm:t>
    </dgm:pt>
    <dgm:pt modelId="{A3002EF2-841A-4E0F-997C-0C645E99277F}" type="parTrans" cxnId="{B14DD02A-9811-4698-8096-C2DDEE5CC6DE}">
      <dgm:prSet/>
      <dgm:spPr/>
      <dgm:t>
        <a:bodyPr/>
        <a:lstStyle/>
        <a:p>
          <a:endParaRPr lang="ru-RU"/>
        </a:p>
      </dgm:t>
    </dgm:pt>
    <dgm:pt modelId="{A837A639-2184-4BF4-A7CD-197319191BDE}" type="sibTrans" cxnId="{B14DD02A-9811-4698-8096-C2DDEE5CC6DE}">
      <dgm:prSet/>
      <dgm:spPr/>
      <dgm:t>
        <a:bodyPr/>
        <a:lstStyle/>
        <a:p>
          <a:endParaRPr lang="ru-RU"/>
        </a:p>
      </dgm:t>
    </dgm:pt>
    <dgm:pt modelId="{327C0DFD-5E74-4894-9FB2-A410838151AA}">
      <dgm:prSet phldrT="[Текст]"/>
      <dgm:spPr/>
      <dgm:t>
        <a:bodyPr/>
        <a:lstStyle/>
        <a:p>
          <a:r>
            <a:rPr lang="ru-RU" b="1" smtClean="0"/>
            <a:t>Первичная диагностика детей, организация предметно-развивающей среды: изготовление дидактических игр, раскраски на новогоднюю тему, приобретение искусственной елки и игрушек в группу. Пополнение театральной зоны: театром ложек, платковым театром, театральной ширмой. </a:t>
          </a:r>
          <a:endParaRPr lang="ru-RU" b="1" dirty="0"/>
        </a:p>
      </dgm:t>
    </dgm:pt>
    <dgm:pt modelId="{C8A5909A-E6EA-4CF2-8111-0F6BAA921544}" type="parTrans" cxnId="{C0B385C2-F481-4D62-95B7-368D817E4CCD}">
      <dgm:prSet/>
      <dgm:spPr/>
      <dgm:t>
        <a:bodyPr/>
        <a:lstStyle/>
        <a:p>
          <a:endParaRPr lang="ru-RU"/>
        </a:p>
      </dgm:t>
    </dgm:pt>
    <dgm:pt modelId="{B54E6228-AD69-4191-BD12-54452A1ED5CF}" type="sibTrans" cxnId="{C0B385C2-F481-4D62-95B7-368D817E4CCD}">
      <dgm:prSet/>
      <dgm:spPr/>
      <dgm:t>
        <a:bodyPr/>
        <a:lstStyle/>
        <a:p>
          <a:endParaRPr lang="ru-RU"/>
        </a:p>
      </dgm:t>
    </dgm:pt>
    <dgm:pt modelId="{68E6240C-BDA8-46FB-A661-EF4697012E00}">
      <dgm:prSet phldrT="[Текст]" custT="1"/>
      <dgm:spPr/>
      <dgm:t>
        <a:bodyPr/>
        <a:lstStyle/>
        <a:p>
          <a:r>
            <a:rPr lang="ru-RU" sz="1800" b="1" dirty="0" smtClean="0"/>
            <a:t>2 этап</a:t>
          </a:r>
        </a:p>
        <a:p>
          <a:r>
            <a:rPr lang="ru-RU" sz="1800" b="1" dirty="0" smtClean="0"/>
            <a:t>основной</a:t>
          </a:r>
          <a:endParaRPr lang="ru-RU" sz="1800" b="1" dirty="0"/>
        </a:p>
      </dgm:t>
    </dgm:pt>
    <dgm:pt modelId="{C461A70A-7023-4885-8CB1-8F92A542820F}" type="parTrans" cxnId="{3D8E5913-2951-4B6A-A9BA-C9F2EA4A9B21}">
      <dgm:prSet/>
      <dgm:spPr/>
      <dgm:t>
        <a:bodyPr/>
        <a:lstStyle/>
        <a:p>
          <a:endParaRPr lang="ru-RU"/>
        </a:p>
      </dgm:t>
    </dgm:pt>
    <dgm:pt modelId="{4C79149D-BF92-423A-9BDC-7D1F2F8E1538}" type="sibTrans" cxnId="{3D8E5913-2951-4B6A-A9BA-C9F2EA4A9B21}">
      <dgm:prSet/>
      <dgm:spPr/>
      <dgm:t>
        <a:bodyPr/>
        <a:lstStyle/>
        <a:p>
          <a:endParaRPr lang="ru-RU"/>
        </a:p>
      </dgm:t>
    </dgm:pt>
    <dgm:pt modelId="{BF273476-6140-4C9B-BB08-CDD73F456290}">
      <dgm:prSet phldrT="[Текст]" custT="1"/>
      <dgm:spPr/>
      <dgm:t>
        <a:bodyPr/>
        <a:lstStyle/>
        <a:p>
          <a:pPr algn="l"/>
          <a:r>
            <a:rPr lang="ru-RU" sz="2000" b="1" smtClean="0"/>
            <a:t>Взаимодействие с детьми. </a:t>
          </a:r>
          <a:endParaRPr lang="ru-RU" sz="2000" b="1" dirty="0"/>
        </a:p>
      </dgm:t>
    </dgm:pt>
    <dgm:pt modelId="{5C83F749-1A5D-41F3-8D7B-E6510A4FF72A}" type="parTrans" cxnId="{D24C45DD-C938-4E99-83DE-CE691327081C}">
      <dgm:prSet/>
      <dgm:spPr/>
      <dgm:t>
        <a:bodyPr/>
        <a:lstStyle/>
        <a:p>
          <a:endParaRPr lang="ru-RU"/>
        </a:p>
      </dgm:t>
    </dgm:pt>
    <dgm:pt modelId="{A40D4445-5E6D-48FC-B0A7-716EA17E0B55}" type="sibTrans" cxnId="{D24C45DD-C938-4E99-83DE-CE691327081C}">
      <dgm:prSet/>
      <dgm:spPr/>
      <dgm:t>
        <a:bodyPr/>
        <a:lstStyle/>
        <a:p>
          <a:endParaRPr lang="ru-RU"/>
        </a:p>
      </dgm:t>
    </dgm:pt>
    <dgm:pt modelId="{DB06A466-FC88-45F7-B748-E666C911909E}">
      <dgm:prSet phldrT="[Текст]" custT="1"/>
      <dgm:spPr/>
      <dgm:t>
        <a:bodyPr/>
        <a:lstStyle/>
        <a:p>
          <a:r>
            <a:rPr lang="ru-RU" sz="1800" b="1" dirty="0" smtClean="0"/>
            <a:t>3 этап</a:t>
          </a:r>
        </a:p>
        <a:p>
          <a:r>
            <a:rPr lang="ru-RU" sz="1800" b="1" dirty="0" smtClean="0"/>
            <a:t>заключительный</a:t>
          </a:r>
          <a:endParaRPr lang="ru-RU" sz="1800" b="1" dirty="0"/>
        </a:p>
      </dgm:t>
    </dgm:pt>
    <dgm:pt modelId="{9FED2094-37DF-469E-8074-84A53FBA35FD}" type="parTrans" cxnId="{86B37A2F-3E9B-4FB9-BF7D-717884F6AAAC}">
      <dgm:prSet/>
      <dgm:spPr/>
      <dgm:t>
        <a:bodyPr/>
        <a:lstStyle/>
        <a:p>
          <a:endParaRPr lang="ru-RU"/>
        </a:p>
      </dgm:t>
    </dgm:pt>
    <dgm:pt modelId="{8C430602-CAB6-4C5E-AF3E-82BCC5A6A2B9}" type="sibTrans" cxnId="{86B37A2F-3E9B-4FB9-BF7D-717884F6AAAC}">
      <dgm:prSet/>
      <dgm:spPr/>
      <dgm:t>
        <a:bodyPr/>
        <a:lstStyle/>
        <a:p>
          <a:endParaRPr lang="ru-RU"/>
        </a:p>
      </dgm:t>
    </dgm:pt>
    <dgm:pt modelId="{F4173C84-B600-4B3B-BFF7-1989ED32E3F1}">
      <dgm:prSet phldrT="[Текст]" custT="1"/>
      <dgm:spPr/>
      <dgm:t>
        <a:bodyPr/>
        <a:lstStyle/>
        <a:p>
          <a:r>
            <a:rPr lang="ru-RU" sz="2000" b="1" smtClean="0"/>
            <a:t>Развлечения, досуги.</a:t>
          </a:r>
          <a:endParaRPr lang="ru-RU" sz="2000" b="1" dirty="0"/>
        </a:p>
      </dgm:t>
    </dgm:pt>
    <dgm:pt modelId="{2A0B810B-F4ED-4014-9C2B-2FDFE5DB0055}" type="parTrans" cxnId="{0C1569EB-D25E-4BF2-B17E-7E6DE121DBF9}">
      <dgm:prSet/>
      <dgm:spPr/>
      <dgm:t>
        <a:bodyPr/>
        <a:lstStyle/>
        <a:p>
          <a:endParaRPr lang="ru-RU"/>
        </a:p>
      </dgm:t>
    </dgm:pt>
    <dgm:pt modelId="{828009E7-1A06-4867-A87D-D9013ECDEACB}" type="sibTrans" cxnId="{0C1569EB-D25E-4BF2-B17E-7E6DE121DBF9}">
      <dgm:prSet/>
      <dgm:spPr/>
      <dgm:t>
        <a:bodyPr/>
        <a:lstStyle/>
        <a:p>
          <a:endParaRPr lang="ru-RU"/>
        </a:p>
      </dgm:t>
    </dgm:pt>
    <dgm:pt modelId="{12F25122-AA90-42EE-9651-00C09A92040A}">
      <dgm:prSet custT="1"/>
      <dgm:spPr/>
      <dgm:t>
        <a:bodyPr/>
        <a:lstStyle/>
        <a:p>
          <a:r>
            <a:rPr lang="ru-RU" sz="2000" b="1" smtClean="0"/>
            <a:t>Презентация проекта</a:t>
          </a:r>
          <a:r>
            <a:rPr lang="ru-RU" sz="2000" smtClean="0"/>
            <a:t>.</a:t>
          </a:r>
          <a:endParaRPr lang="ru-RU" sz="2000" dirty="0"/>
        </a:p>
      </dgm:t>
    </dgm:pt>
    <dgm:pt modelId="{69B0A039-0734-4297-A8EC-5B8DDAC25DD2}" type="parTrans" cxnId="{92103D34-B664-465E-A1D0-5621E39C5FBB}">
      <dgm:prSet/>
      <dgm:spPr/>
      <dgm:t>
        <a:bodyPr/>
        <a:lstStyle/>
        <a:p>
          <a:endParaRPr lang="ru-RU"/>
        </a:p>
      </dgm:t>
    </dgm:pt>
    <dgm:pt modelId="{97F86EA3-0F1D-4B08-8FC0-0CF6620E3647}" type="sibTrans" cxnId="{92103D34-B664-465E-A1D0-5621E39C5FBB}">
      <dgm:prSet/>
      <dgm:spPr/>
      <dgm:t>
        <a:bodyPr/>
        <a:lstStyle/>
        <a:p>
          <a:endParaRPr lang="ru-RU"/>
        </a:p>
      </dgm:t>
    </dgm:pt>
    <dgm:pt modelId="{BA8B8AFD-B348-49DB-AE8B-9BDA41A74246}">
      <dgm:prSet phldrT="[Текст]" custT="1"/>
      <dgm:spPr/>
      <dgm:t>
        <a:bodyPr/>
        <a:lstStyle/>
        <a:p>
          <a:pPr algn="l"/>
          <a:r>
            <a:rPr lang="ru-RU" sz="2000" b="1" smtClean="0"/>
            <a:t>Взаимодействие с родителями</a:t>
          </a:r>
          <a:endParaRPr lang="ru-RU" sz="2000" b="1" dirty="0"/>
        </a:p>
      </dgm:t>
    </dgm:pt>
    <dgm:pt modelId="{A5DB5C9E-D6E8-4321-956E-969C5EB8B442}" type="parTrans" cxnId="{93070E6B-9DE9-4F24-8E64-37E82E52BF9E}">
      <dgm:prSet/>
      <dgm:spPr/>
      <dgm:t>
        <a:bodyPr/>
        <a:lstStyle/>
        <a:p>
          <a:endParaRPr lang="ru-RU"/>
        </a:p>
      </dgm:t>
    </dgm:pt>
    <dgm:pt modelId="{B3D8436D-9F34-43A0-84AC-31E063B92307}" type="sibTrans" cxnId="{93070E6B-9DE9-4F24-8E64-37E82E52BF9E}">
      <dgm:prSet/>
      <dgm:spPr/>
      <dgm:t>
        <a:bodyPr/>
        <a:lstStyle/>
        <a:p>
          <a:endParaRPr lang="ru-RU"/>
        </a:p>
      </dgm:t>
    </dgm:pt>
    <dgm:pt modelId="{283D3833-F1AD-4912-BDFA-F986B714B30B}" type="pres">
      <dgm:prSet presAssocID="{12A49962-23E4-4837-881A-EA88082326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DA0B6-F72F-4CBA-B265-B3A8BD2AF95F}" type="pres">
      <dgm:prSet presAssocID="{92E84C89-F47E-4C86-AB0B-5C3A05799032}" presName="composite" presStyleCnt="0"/>
      <dgm:spPr/>
      <dgm:t>
        <a:bodyPr/>
        <a:lstStyle/>
        <a:p>
          <a:endParaRPr lang="ru-RU"/>
        </a:p>
      </dgm:t>
    </dgm:pt>
    <dgm:pt modelId="{7E992AFE-688E-428E-A9AB-4FA141D5E949}" type="pres">
      <dgm:prSet presAssocID="{92E84C89-F47E-4C86-AB0B-5C3A057990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B160F-ECAC-4086-B6F9-6CC8770B70EC}" type="pres">
      <dgm:prSet presAssocID="{92E84C89-F47E-4C86-AB0B-5C3A0579903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CAA3F-C97D-4D6C-BFCC-8B28A89C7CFF}" type="pres">
      <dgm:prSet presAssocID="{A837A639-2184-4BF4-A7CD-197319191BDE}" presName="sp" presStyleCnt="0"/>
      <dgm:spPr/>
      <dgm:t>
        <a:bodyPr/>
        <a:lstStyle/>
        <a:p>
          <a:endParaRPr lang="ru-RU"/>
        </a:p>
      </dgm:t>
    </dgm:pt>
    <dgm:pt modelId="{322C4DF4-DD99-4FAF-8965-A1152552FC56}" type="pres">
      <dgm:prSet presAssocID="{68E6240C-BDA8-46FB-A661-EF4697012E00}" presName="composite" presStyleCnt="0"/>
      <dgm:spPr/>
      <dgm:t>
        <a:bodyPr/>
        <a:lstStyle/>
        <a:p>
          <a:endParaRPr lang="ru-RU"/>
        </a:p>
      </dgm:t>
    </dgm:pt>
    <dgm:pt modelId="{BEC8854A-5E37-4A8D-B764-52730072A434}" type="pres">
      <dgm:prSet presAssocID="{68E6240C-BDA8-46FB-A661-EF4697012E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3FDB1-9FB2-4915-AA92-6F525EDD6AAC}" type="pres">
      <dgm:prSet presAssocID="{68E6240C-BDA8-46FB-A661-EF4697012E00}" presName="descendantText" presStyleLbl="alignAcc1" presStyleIdx="1" presStyleCnt="3" custLinFactNeighborX="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0D918-E24C-4767-B5D6-59F847EF8BD8}" type="pres">
      <dgm:prSet presAssocID="{4C79149D-BF92-423A-9BDC-7D1F2F8E1538}" presName="sp" presStyleCnt="0"/>
      <dgm:spPr/>
      <dgm:t>
        <a:bodyPr/>
        <a:lstStyle/>
        <a:p>
          <a:endParaRPr lang="ru-RU"/>
        </a:p>
      </dgm:t>
    </dgm:pt>
    <dgm:pt modelId="{A343400D-12D8-4991-92A0-9A95AC54F713}" type="pres">
      <dgm:prSet presAssocID="{DB06A466-FC88-45F7-B748-E666C911909E}" presName="composite" presStyleCnt="0"/>
      <dgm:spPr/>
      <dgm:t>
        <a:bodyPr/>
        <a:lstStyle/>
        <a:p>
          <a:endParaRPr lang="ru-RU"/>
        </a:p>
      </dgm:t>
    </dgm:pt>
    <dgm:pt modelId="{B7A3A38B-7D15-4DCC-9B48-00FEE13E2C88}" type="pres">
      <dgm:prSet presAssocID="{DB06A466-FC88-45F7-B748-E666C91190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77187-8F57-4EE6-8F1A-F72876538257}" type="pres">
      <dgm:prSet presAssocID="{DB06A466-FC88-45F7-B748-E666C911909E}" presName="descendantText" presStyleLbl="alignAcc1" presStyleIdx="2" presStyleCnt="3" custLinFactNeighborX="-874" custLinFactNeighborY="-2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85CCB-AD67-4412-B03B-E8ACC79DC1E4}" type="presOf" srcId="{DB06A466-FC88-45F7-B748-E666C911909E}" destId="{B7A3A38B-7D15-4DCC-9B48-00FEE13E2C88}" srcOrd="0" destOrd="0" presId="urn:microsoft.com/office/officeart/2005/8/layout/chevron2"/>
    <dgm:cxn modelId="{190F44EE-0DE7-4BDC-A241-A2BDF5F739C2}" type="presOf" srcId="{12A49962-23E4-4837-881A-EA880823269C}" destId="{283D3833-F1AD-4912-BDFA-F986B714B30B}" srcOrd="0" destOrd="0" presId="urn:microsoft.com/office/officeart/2005/8/layout/chevron2"/>
    <dgm:cxn modelId="{86B37A2F-3E9B-4FB9-BF7D-717884F6AAAC}" srcId="{12A49962-23E4-4837-881A-EA880823269C}" destId="{DB06A466-FC88-45F7-B748-E666C911909E}" srcOrd="2" destOrd="0" parTransId="{9FED2094-37DF-469E-8074-84A53FBA35FD}" sibTransId="{8C430602-CAB6-4C5E-AF3E-82BCC5A6A2B9}"/>
    <dgm:cxn modelId="{93070E6B-9DE9-4F24-8E64-37E82E52BF9E}" srcId="{68E6240C-BDA8-46FB-A661-EF4697012E00}" destId="{BA8B8AFD-B348-49DB-AE8B-9BDA41A74246}" srcOrd="1" destOrd="0" parTransId="{A5DB5C9E-D6E8-4321-956E-969C5EB8B442}" sibTransId="{B3D8436D-9F34-43A0-84AC-31E063B92307}"/>
    <dgm:cxn modelId="{3D8E5913-2951-4B6A-A9BA-C9F2EA4A9B21}" srcId="{12A49962-23E4-4837-881A-EA880823269C}" destId="{68E6240C-BDA8-46FB-A661-EF4697012E00}" srcOrd="1" destOrd="0" parTransId="{C461A70A-7023-4885-8CB1-8F92A542820F}" sibTransId="{4C79149D-BF92-423A-9BDC-7D1F2F8E1538}"/>
    <dgm:cxn modelId="{A2BE6361-24A6-4FBB-8D5A-EFAD413B0747}" type="presOf" srcId="{12F25122-AA90-42EE-9651-00C09A92040A}" destId="{02377187-8F57-4EE6-8F1A-F72876538257}" srcOrd="0" destOrd="1" presId="urn:microsoft.com/office/officeart/2005/8/layout/chevron2"/>
    <dgm:cxn modelId="{C0B385C2-F481-4D62-95B7-368D817E4CCD}" srcId="{92E84C89-F47E-4C86-AB0B-5C3A05799032}" destId="{327C0DFD-5E74-4894-9FB2-A410838151AA}" srcOrd="0" destOrd="0" parTransId="{C8A5909A-E6EA-4CF2-8111-0F6BAA921544}" sibTransId="{B54E6228-AD69-4191-BD12-54452A1ED5CF}"/>
    <dgm:cxn modelId="{0C1569EB-D25E-4BF2-B17E-7E6DE121DBF9}" srcId="{DB06A466-FC88-45F7-B748-E666C911909E}" destId="{F4173C84-B600-4B3B-BFF7-1989ED32E3F1}" srcOrd="0" destOrd="0" parTransId="{2A0B810B-F4ED-4014-9C2B-2FDFE5DB0055}" sibTransId="{828009E7-1A06-4867-A87D-D9013ECDEACB}"/>
    <dgm:cxn modelId="{B67C9C28-12BF-4A07-9D72-3FEF3A37003D}" type="presOf" srcId="{68E6240C-BDA8-46FB-A661-EF4697012E00}" destId="{BEC8854A-5E37-4A8D-B764-52730072A434}" srcOrd="0" destOrd="0" presId="urn:microsoft.com/office/officeart/2005/8/layout/chevron2"/>
    <dgm:cxn modelId="{1763A530-B8F1-43AF-9190-87582A2562C8}" type="presOf" srcId="{BF273476-6140-4C9B-BB08-CDD73F456290}" destId="{65F3FDB1-9FB2-4915-AA92-6F525EDD6AAC}" srcOrd="0" destOrd="0" presId="urn:microsoft.com/office/officeart/2005/8/layout/chevron2"/>
    <dgm:cxn modelId="{DCD971E9-59B6-49F2-994B-27391E295FB9}" type="presOf" srcId="{F4173C84-B600-4B3B-BFF7-1989ED32E3F1}" destId="{02377187-8F57-4EE6-8F1A-F72876538257}" srcOrd="0" destOrd="0" presId="urn:microsoft.com/office/officeart/2005/8/layout/chevron2"/>
    <dgm:cxn modelId="{B14DD02A-9811-4698-8096-C2DDEE5CC6DE}" srcId="{12A49962-23E4-4837-881A-EA880823269C}" destId="{92E84C89-F47E-4C86-AB0B-5C3A05799032}" srcOrd="0" destOrd="0" parTransId="{A3002EF2-841A-4E0F-997C-0C645E99277F}" sibTransId="{A837A639-2184-4BF4-A7CD-197319191BDE}"/>
    <dgm:cxn modelId="{92103D34-B664-465E-A1D0-5621E39C5FBB}" srcId="{DB06A466-FC88-45F7-B748-E666C911909E}" destId="{12F25122-AA90-42EE-9651-00C09A92040A}" srcOrd="1" destOrd="0" parTransId="{69B0A039-0734-4297-A8EC-5B8DDAC25DD2}" sibTransId="{97F86EA3-0F1D-4B08-8FC0-0CF6620E3647}"/>
    <dgm:cxn modelId="{1B861C6F-3252-4903-B741-0C2D55AB1131}" type="presOf" srcId="{327C0DFD-5E74-4894-9FB2-A410838151AA}" destId="{587B160F-ECAC-4086-B6F9-6CC8770B70EC}" srcOrd="0" destOrd="0" presId="urn:microsoft.com/office/officeart/2005/8/layout/chevron2"/>
    <dgm:cxn modelId="{A78B1DB7-A9B8-4C38-AC5A-AF4FB6D13A7B}" type="presOf" srcId="{92E84C89-F47E-4C86-AB0B-5C3A05799032}" destId="{7E992AFE-688E-428E-A9AB-4FA141D5E949}" srcOrd="0" destOrd="0" presId="urn:microsoft.com/office/officeart/2005/8/layout/chevron2"/>
    <dgm:cxn modelId="{D24C45DD-C938-4E99-83DE-CE691327081C}" srcId="{68E6240C-BDA8-46FB-A661-EF4697012E00}" destId="{BF273476-6140-4C9B-BB08-CDD73F456290}" srcOrd="0" destOrd="0" parTransId="{5C83F749-1A5D-41F3-8D7B-E6510A4FF72A}" sibTransId="{A40D4445-5E6D-48FC-B0A7-716EA17E0B55}"/>
    <dgm:cxn modelId="{FF996D0B-B03C-4B0B-AAAF-22ECDAC177AF}" type="presOf" srcId="{BA8B8AFD-B348-49DB-AE8B-9BDA41A74246}" destId="{65F3FDB1-9FB2-4915-AA92-6F525EDD6AAC}" srcOrd="0" destOrd="1" presId="urn:microsoft.com/office/officeart/2005/8/layout/chevron2"/>
    <dgm:cxn modelId="{FF155511-4488-4359-AD15-A65AB39E63D9}" type="presParOf" srcId="{283D3833-F1AD-4912-BDFA-F986B714B30B}" destId="{C17DA0B6-F72F-4CBA-B265-B3A8BD2AF95F}" srcOrd="0" destOrd="0" presId="urn:microsoft.com/office/officeart/2005/8/layout/chevron2"/>
    <dgm:cxn modelId="{D230D498-4957-4253-B68A-05F440D790DF}" type="presParOf" srcId="{C17DA0B6-F72F-4CBA-B265-B3A8BD2AF95F}" destId="{7E992AFE-688E-428E-A9AB-4FA141D5E949}" srcOrd="0" destOrd="0" presId="urn:microsoft.com/office/officeart/2005/8/layout/chevron2"/>
    <dgm:cxn modelId="{0CAD7A10-A87D-4C60-AD05-EA58E6BAA7A0}" type="presParOf" srcId="{C17DA0B6-F72F-4CBA-B265-B3A8BD2AF95F}" destId="{587B160F-ECAC-4086-B6F9-6CC8770B70EC}" srcOrd="1" destOrd="0" presId="urn:microsoft.com/office/officeart/2005/8/layout/chevron2"/>
    <dgm:cxn modelId="{4EBF2419-7F2F-4537-8ED1-186A50BBC8B9}" type="presParOf" srcId="{283D3833-F1AD-4912-BDFA-F986B714B30B}" destId="{2FACAA3F-C97D-4D6C-BFCC-8B28A89C7CFF}" srcOrd="1" destOrd="0" presId="urn:microsoft.com/office/officeart/2005/8/layout/chevron2"/>
    <dgm:cxn modelId="{0C0218B5-14E4-4AD0-9571-5411FB876D52}" type="presParOf" srcId="{283D3833-F1AD-4912-BDFA-F986B714B30B}" destId="{322C4DF4-DD99-4FAF-8965-A1152552FC56}" srcOrd="2" destOrd="0" presId="urn:microsoft.com/office/officeart/2005/8/layout/chevron2"/>
    <dgm:cxn modelId="{3C9C379D-B7B9-4DA1-8C32-25876F49AB56}" type="presParOf" srcId="{322C4DF4-DD99-4FAF-8965-A1152552FC56}" destId="{BEC8854A-5E37-4A8D-B764-52730072A434}" srcOrd="0" destOrd="0" presId="urn:microsoft.com/office/officeart/2005/8/layout/chevron2"/>
    <dgm:cxn modelId="{3DB768E0-87AB-4312-8520-1244B3D43C0F}" type="presParOf" srcId="{322C4DF4-DD99-4FAF-8965-A1152552FC56}" destId="{65F3FDB1-9FB2-4915-AA92-6F525EDD6AAC}" srcOrd="1" destOrd="0" presId="urn:microsoft.com/office/officeart/2005/8/layout/chevron2"/>
    <dgm:cxn modelId="{858318C5-7877-4908-9798-5473E4DA49FF}" type="presParOf" srcId="{283D3833-F1AD-4912-BDFA-F986B714B30B}" destId="{9C30D918-E24C-4767-B5D6-59F847EF8BD8}" srcOrd="3" destOrd="0" presId="urn:microsoft.com/office/officeart/2005/8/layout/chevron2"/>
    <dgm:cxn modelId="{70944244-F68A-420D-9771-2DD61C9BAD45}" type="presParOf" srcId="{283D3833-F1AD-4912-BDFA-F986B714B30B}" destId="{A343400D-12D8-4991-92A0-9A95AC54F713}" srcOrd="4" destOrd="0" presId="urn:microsoft.com/office/officeart/2005/8/layout/chevron2"/>
    <dgm:cxn modelId="{36762AB0-8CC2-4979-8C9D-6D7F04539FDB}" type="presParOf" srcId="{A343400D-12D8-4991-92A0-9A95AC54F713}" destId="{B7A3A38B-7D15-4DCC-9B48-00FEE13E2C88}" srcOrd="0" destOrd="0" presId="urn:microsoft.com/office/officeart/2005/8/layout/chevron2"/>
    <dgm:cxn modelId="{035C9644-8E38-4DC7-9E24-1D974EB1EC9B}" type="presParOf" srcId="{A343400D-12D8-4991-92A0-9A95AC54F713}" destId="{02377187-8F57-4EE6-8F1A-F728765382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92AFE-688E-428E-A9AB-4FA141D5E949}">
      <dsp:nvSpPr>
        <dsp:cNvPr id="0" name=""/>
        <dsp:cNvSpPr/>
      </dsp:nvSpPr>
      <dsp:spPr>
        <a:xfrm rot="5400000">
          <a:off x="-277910" y="281144"/>
          <a:ext cx="1852735" cy="1296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подготовительный</a:t>
          </a:r>
          <a:endParaRPr lang="ru-RU" sz="1800" b="1" kern="1200" dirty="0"/>
        </a:p>
      </dsp:txBody>
      <dsp:txXfrm rot="-5400000">
        <a:off x="1" y="651692"/>
        <a:ext cx="1296915" cy="555820"/>
      </dsp:txXfrm>
    </dsp:sp>
    <dsp:sp modelId="{587B160F-ECAC-4086-B6F9-6CC8770B70EC}">
      <dsp:nvSpPr>
        <dsp:cNvPr id="0" name=""/>
        <dsp:cNvSpPr/>
      </dsp:nvSpPr>
      <dsp:spPr>
        <a:xfrm rot="5400000">
          <a:off x="5056151" y="-3756002"/>
          <a:ext cx="1204911" cy="8723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Первичная диагностика детей, организация предметно-развивающей среды: изготовление дидактических игр, раскраски на новогоднюю тему, приобретение искусственной елки и игрушек в группу. Пополнение театральной зоны: театром ложек, платковым театром, театральной ширмой. </a:t>
          </a:r>
          <a:endParaRPr lang="ru-RU" sz="1900" b="1" kern="1200" dirty="0"/>
        </a:p>
      </dsp:txBody>
      <dsp:txXfrm rot="-5400000">
        <a:off x="1296915" y="62053"/>
        <a:ext cx="8664565" cy="1087273"/>
      </dsp:txXfrm>
    </dsp:sp>
    <dsp:sp modelId="{BEC8854A-5E37-4A8D-B764-52730072A434}">
      <dsp:nvSpPr>
        <dsp:cNvPr id="0" name=""/>
        <dsp:cNvSpPr/>
      </dsp:nvSpPr>
      <dsp:spPr>
        <a:xfrm rot="5400000">
          <a:off x="-277910" y="1942341"/>
          <a:ext cx="1852735" cy="1296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основной</a:t>
          </a:r>
          <a:endParaRPr lang="ru-RU" sz="1800" b="1" kern="1200" dirty="0"/>
        </a:p>
      </dsp:txBody>
      <dsp:txXfrm rot="-5400000">
        <a:off x="1" y="2312889"/>
        <a:ext cx="1296915" cy="555820"/>
      </dsp:txXfrm>
    </dsp:sp>
    <dsp:sp modelId="{65F3FDB1-9FB2-4915-AA92-6F525EDD6AAC}">
      <dsp:nvSpPr>
        <dsp:cNvPr id="0" name=""/>
        <dsp:cNvSpPr/>
      </dsp:nvSpPr>
      <dsp:spPr>
        <a:xfrm rot="5400000">
          <a:off x="5056468" y="-2095121"/>
          <a:ext cx="1204278" cy="8723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Взаимодействие с детьми.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Взаимодействие с родителями</a:t>
          </a:r>
          <a:endParaRPr lang="ru-RU" sz="2000" b="1" kern="1200" dirty="0"/>
        </a:p>
      </dsp:txBody>
      <dsp:txXfrm rot="-5400000">
        <a:off x="1296915" y="1723220"/>
        <a:ext cx="8664596" cy="1086702"/>
      </dsp:txXfrm>
    </dsp:sp>
    <dsp:sp modelId="{B7A3A38B-7D15-4DCC-9B48-00FEE13E2C88}">
      <dsp:nvSpPr>
        <dsp:cNvPr id="0" name=""/>
        <dsp:cNvSpPr/>
      </dsp:nvSpPr>
      <dsp:spPr>
        <a:xfrm rot="5400000">
          <a:off x="-277910" y="3603539"/>
          <a:ext cx="1852735" cy="1296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заключительный</a:t>
          </a:r>
          <a:endParaRPr lang="ru-RU" sz="1800" b="1" kern="1200" dirty="0"/>
        </a:p>
      </dsp:txBody>
      <dsp:txXfrm rot="-5400000">
        <a:off x="1" y="3974087"/>
        <a:ext cx="1296915" cy="555820"/>
      </dsp:txXfrm>
    </dsp:sp>
    <dsp:sp modelId="{02377187-8F57-4EE6-8F1A-F72876538257}">
      <dsp:nvSpPr>
        <dsp:cNvPr id="0" name=""/>
        <dsp:cNvSpPr/>
      </dsp:nvSpPr>
      <dsp:spPr>
        <a:xfrm rot="5400000">
          <a:off x="4980226" y="-459322"/>
          <a:ext cx="1204278" cy="8723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Развлечения, досуги.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/>
            <a:t>Презентация проекта</a:t>
          </a:r>
          <a:r>
            <a:rPr lang="ru-RU" sz="2000" kern="1200" smtClean="0"/>
            <a:t>.</a:t>
          </a:r>
          <a:endParaRPr lang="ru-RU" sz="2000" kern="1200" dirty="0"/>
        </a:p>
      </dsp:txBody>
      <dsp:txXfrm rot="-5400000">
        <a:off x="1220673" y="3359019"/>
        <a:ext cx="8664596" cy="108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2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0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3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0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5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6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4B2F-38C5-454A-80B9-968F36C7D7F4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FEE0-83A1-4F32-86EE-D55501E3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8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imgres?imgurl=http://logopsi.ucoz.com/_ph/101/122225889.jpg&amp;imgrefurl=http://logopsi.ucoz.com/photo/fony/zimnie_fony/101&amp;h=476&amp;w=840&amp;tbnid=Gj0NK9plFCHYUM:&amp;zoom=1&amp;docid=aBjRWbys5H_gkM&amp;ei=RGuDVLqPLqvMygPdr4GIDw&amp;tbm=isch&amp;ved=0CGsQMyhBMEE&amp;iact=rc&amp;uact=3&amp;dur=1868&amp;page=4&amp;start=54&amp;ndsp=1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0CAcQjRw&amp;url=http://www.liveinternet.ru/users/4712822/rubric/2876252/&amp;ei=u2uDVN6iN-f4ywPgmoLg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1portable.ru/index.php?year=2009&amp;month=12&amp;ei=fGuDVOKREIXTygOz1YKY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zimnie_fony/101&amp;ei=RmuDVOGTLMfhywPUwICw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source=images&amp;cd=&amp;cad=rja&amp;uact=8&amp;ved=0CAcQjRw&amp;url=http://2berega.tunev.gov.spb.ru/user/Olgas28/file/3700436/&amp;ei=3GuDVLnmGcTfywPv54Gg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zimnie_fony/101&amp;ei=RmuDVOGTLMfhywPUwICw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1portable.ru/index.php?year=2009&amp;month=12&amp;ei=fGuDVOKREIXTygOz1YKY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1portable.ru/index.php?year=2009&amp;month=12&amp;ei=fGuDVOKREIXTygOz1YKY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100&amp;ei=aWuDVKyICaPXyQPW-IGADw&amp;bvm=bv.80642063,d.bGQ&amp;psig=AFQjCNHX4WJAZbdNGM6432NPNHihvJcoOQ&amp;ust=141798522115395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CAcQjRw&amp;url=http://photoshopand.ucoz.ru/publ/ramki_dlja_foto/fon_kartinki/prazdnichnye_zimnie_fony_dlja_oformlenija_ramok_fotoalbomov_kollazhej/24-1-0-10947&amp;ei=kGuDVOaSD6b5yQP4n4LgA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zimnie_fony/101&amp;ei=RmuDVOGTLMfhywPUwICw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1portable.ru/index.php?year=2009&amp;month=12&amp;ei=fGuDVOKREIXTygOz1YKY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zimnie_fony/101&amp;ei=RmuDVOGTLMfhywPUwICwDw&amp;bvm=bv.80642063,d.bGQ&amp;psig=AFQjCNHX4WJAZbdNGM6432NPNHihvJcoOQ&amp;ust=141798522115395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background-pictures.picphotos.net/winter-backdrop-set-in-a-red-gradient-decorated-with-snow-flakes-a/vectorfree.com*media*vectors*red-gradient-snow-design.jpg/&amp;ei=zmuDVPCIB4j8ygPktIHQD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CAcQjRw&amp;url=http://photoshopand.ucoz.ru/publ/ramki_dlja_foto/fon_kartinki/prazdnichnye_zimnie_fony_dlja_oformlenija_ramok_fotoalbomov_kollazhej/24-1-0-10947&amp;ei=kGuDVOaSD6b5yQP4n4LgA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CAcQjRw&amp;url=http://photoshopand.ucoz.ru/publ/ramki_dlja_foto/fon_kartinki/prazdnichnye_zimnie_fony_dlja_oformlenija_ramok_fotoalbomov_kollazhej/24-1-0-10947&amp;ei=kGuDVOaSD6b5yQP4n4LgAg&amp;bvm=bv.80642063,d.bGQ&amp;psig=AFQjCNHX4WJAZbdNGM6432NPNHihvJcoOQ&amp;ust=141798522115395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0CAcQjRw&amp;url=http://www.liveinternet.ru/users/4712822/rubric/2876252/&amp;ei=u2uDVN6iN-f4ywPgmoLgDw&amp;bvm=bv.80642063,d.bGQ&amp;psig=AFQjCNHX4WJAZbdNGM6432NPNHihvJcoOQ&amp;ust=141798522115395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ru/url?sa=i&amp;rct=j&amp;q=&amp;esrc=s&amp;source=images&amp;cd=&amp;cad=rja&amp;uact=8&amp;ved=0CAcQjRw&amp;url=http://allday2.com/index.php?newsid=586961&amp;ei=pGuDVMSIKoeqywOawYG4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ved=0CAcQjRw&amp;url=http://allday2.com/index.php?newsid=586961&amp;ei=pGuDVMSIKoeqywOawYG4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w&amp;url=http://logopsi.ucoz.com/photo/fony/zimnie_fony/101&amp;ei=RmuDVOGTLMfhywPUwICwDw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CAcQjRw&amp;url=http://photoshopand.ucoz.ru/publ/ramki_dlja_foto/fon_kartinki/prazdnichnye_zimnie_fony_dlja_oformlenija_ramok_fotoalbomov_kollazhej/24-1-0-10947&amp;ei=kGuDVOaSD6b5yQP4n4LgAg&amp;bvm=bv.80642063,d.bGQ&amp;psig=AFQjCNHX4WJAZbdNGM6432NPNHihvJcoOQ&amp;ust=1417985221153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1.gstatic.com/images?q=tbn:ANd9GcTqXsOtVbVwwA-tjp9aLVZMzIn63s2RYXlIUr0_oiBSMZ_uGsAP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4900" y="698501"/>
            <a:ext cx="7810500" cy="237489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ПРОЕКТ</a:t>
            </a:r>
            <a:b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«ЗДРАВСТВУЙ, ЗИМУШКА -ЗИМА!»</a:t>
            </a:r>
            <a:b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DFKai-SB" panose="03000509000000000000" pitchFamily="65" charset="-120"/>
              </a:rPr>
              <a:t>( для детей 2 младшей группы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94300"/>
            <a:ext cx="9144000" cy="1168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Подготовили воспитатели: </a:t>
            </a:r>
            <a:r>
              <a:rPr lang="ru-RU" b="1" dirty="0" err="1" smtClean="0">
                <a:solidFill>
                  <a:srgbClr val="0070C0"/>
                </a:solidFill>
              </a:rPr>
              <a:t>Пьянзина</a:t>
            </a:r>
            <a:r>
              <a:rPr lang="ru-RU" b="1" dirty="0" smtClean="0">
                <a:solidFill>
                  <a:srgbClr val="0070C0"/>
                </a:solidFill>
              </a:rPr>
              <a:t> Е.П., </a:t>
            </a:r>
            <a:r>
              <a:rPr lang="ru-RU" b="1" dirty="0" err="1" smtClean="0">
                <a:solidFill>
                  <a:srgbClr val="0070C0"/>
                </a:solidFill>
              </a:rPr>
              <a:t>Ежикова</a:t>
            </a:r>
            <a:r>
              <a:rPr lang="ru-RU" b="1" dirty="0" smtClean="0">
                <a:solidFill>
                  <a:srgbClr val="0070C0"/>
                </a:solidFill>
              </a:rPr>
              <a:t> Н.Б.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МДОУ «Детский сад № 68»</a:t>
            </a:r>
          </a:p>
          <a:p>
            <a:r>
              <a:rPr lang="ru-RU" b="1" dirty="0">
                <a:solidFill>
                  <a:srgbClr val="0070C0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. Саранск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RLmAOluqpqu8j_efq3RueSeyvy1ZYaqavmDZnj8CC-LEs_XIS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70300" y="1690688"/>
            <a:ext cx="406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F:\фото с детьми\DSC01394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00" y="368300"/>
            <a:ext cx="7975600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7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RYLClz2AiJw3L0M_WEtPah-SW2L5IhtMORrtNhnvIHuLZn6cHY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1346200"/>
            <a:ext cx="6477000" cy="344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93700"/>
            <a:ext cx="8547100" cy="6108700"/>
          </a:xfrm>
        </p:spPr>
      </p:pic>
    </p:spTree>
    <p:extLst>
      <p:ext uri="{BB962C8B-B14F-4D97-AF65-F5344CB8AC3E}">
        <p14:creationId xmlns:p14="http://schemas.microsoft.com/office/powerpoint/2010/main" val="312788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fFohY56mHJGr4L4q8LR_bN7YqCpHweIOU_vJ_XhBFuIgFj7BAOQ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89866" y="1690688"/>
            <a:ext cx="5554133" cy="6593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774700"/>
            <a:ext cx="7340600" cy="5402263"/>
          </a:xfrm>
        </p:spPr>
      </p:pic>
    </p:spTree>
    <p:extLst>
      <p:ext uri="{BB962C8B-B14F-4D97-AF65-F5344CB8AC3E}">
        <p14:creationId xmlns:p14="http://schemas.microsoft.com/office/powerpoint/2010/main" val="83412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QyYiIv0PQqSMKOO2gqXkYAoA5y0BrserLyEO0-HUEKt5pg3qo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460500"/>
            <a:ext cx="3289300" cy="34925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новогодний в гости к нам</a:t>
            </a:r>
            <a:b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пришел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749300"/>
            <a:ext cx="7734300" cy="5333999"/>
          </a:xfrm>
        </p:spPr>
      </p:pic>
    </p:spTree>
    <p:extLst>
      <p:ext uri="{BB962C8B-B14F-4D97-AF65-F5344CB8AC3E}">
        <p14:creationId xmlns:p14="http://schemas.microsoft.com/office/powerpoint/2010/main" val="147127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166" y="1244600"/>
            <a:ext cx="5443834" cy="446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546100"/>
            <a:ext cx="8559800" cy="5727700"/>
          </a:xfrm>
        </p:spPr>
      </p:pic>
    </p:spTree>
    <p:extLst>
      <p:ext uri="{BB962C8B-B14F-4D97-AF65-F5344CB8AC3E}">
        <p14:creationId xmlns:p14="http://schemas.microsoft.com/office/powerpoint/2010/main" val="183898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encrypted-tbn2.gstatic.com/images?q=tbn:ANd9GcQfFohY56mHJGr4L4q8LR_bN7YqCpHweIOU_vJ_XhBFuIgFj7BAOQ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9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0" y="1498600"/>
            <a:ext cx="2603500" cy="1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300" y="749300"/>
            <a:ext cx="3937000" cy="5435600"/>
          </a:xfrm>
        </p:spPr>
      </p:pic>
    </p:spTree>
    <p:extLst>
      <p:ext uri="{BB962C8B-B14F-4D97-AF65-F5344CB8AC3E}">
        <p14:creationId xmlns:p14="http://schemas.microsoft.com/office/powerpoint/2010/main" val="158963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RYLClz2AiJw3L0M_WEtPah-SW2L5IhtMORrtNhnvIHuLZn6cHY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0" y="889000"/>
            <a:ext cx="5969000" cy="801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300" y="419100"/>
            <a:ext cx="8636001" cy="6057900"/>
          </a:xfrm>
        </p:spPr>
      </p:pic>
    </p:spTree>
    <p:extLst>
      <p:ext uri="{BB962C8B-B14F-4D97-AF65-F5344CB8AC3E}">
        <p14:creationId xmlns:p14="http://schemas.microsoft.com/office/powerpoint/2010/main" val="371708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0" y="1144588"/>
            <a:ext cx="5943600" cy="546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31800"/>
            <a:ext cx="8610600" cy="5956300"/>
          </a:xfrm>
        </p:spPr>
      </p:pic>
    </p:spTree>
    <p:extLst>
      <p:ext uri="{BB962C8B-B14F-4D97-AF65-F5344CB8AC3E}">
        <p14:creationId xmlns:p14="http://schemas.microsoft.com/office/powerpoint/2010/main" val="378194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RYLClz2AiJw3L0M_WEtPah-SW2L5IhtMORrtNhnvIHuLZn6cHY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257300"/>
            <a:ext cx="4406900" cy="433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749300"/>
            <a:ext cx="8280400" cy="5427663"/>
          </a:xfrm>
        </p:spPr>
      </p:pic>
    </p:spTree>
    <p:extLst>
      <p:ext uri="{BB962C8B-B14F-4D97-AF65-F5344CB8AC3E}">
        <p14:creationId xmlns:p14="http://schemas.microsoft.com/office/powerpoint/2010/main" val="242457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00" y="1144588"/>
            <a:ext cx="6320133" cy="546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596900"/>
            <a:ext cx="7886700" cy="5588000"/>
          </a:xfrm>
        </p:spPr>
      </p:pic>
    </p:spTree>
    <p:extLst>
      <p:ext uri="{BB962C8B-B14F-4D97-AF65-F5344CB8AC3E}">
        <p14:creationId xmlns:p14="http://schemas.microsoft.com/office/powerpoint/2010/main" val="418940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1.gstatic.com/images?q=tbn:ANd9GcSZs5ChVr7Px52ZQdZucxeEKAVQwnvXmxbCQ3dDMwzUEfO7HkkQ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                                                                                                                  </a:t>
            </a:r>
            <a:endParaRPr lang="ru-RU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483393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Тип проекта</a:t>
            </a:r>
            <a:r>
              <a:rPr lang="ru-RU" sz="4400" dirty="0">
                <a:solidFill>
                  <a:srgbClr val="7030A0"/>
                </a:solidFill>
              </a:rPr>
              <a:t>:  </a:t>
            </a:r>
            <a:r>
              <a:rPr lang="ru-RU" sz="4400" dirty="0" err="1">
                <a:solidFill>
                  <a:srgbClr val="7030A0"/>
                </a:solidFill>
              </a:rPr>
              <a:t>Исследовательско</a:t>
            </a:r>
            <a:r>
              <a:rPr lang="ru-RU" sz="4400" dirty="0">
                <a:solidFill>
                  <a:srgbClr val="7030A0"/>
                </a:solidFill>
              </a:rPr>
              <a:t>-творческий.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Продолжительность</a:t>
            </a:r>
            <a:r>
              <a:rPr lang="ru-RU" sz="4400" dirty="0">
                <a:solidFill>
                  <a:srgbClr val="7030A0"/>
                </a:solidFill>
              </a:rPr>
              <a:t>: </a:t>
            </a:r>
            <a:r>
              <a:rPr lang="ru-RU" sz="4400" dirty="0" smtClean="0">
                <a:solidFill>
                  <a:srgbClr val="7030A0"/>
                </a:solidFill>
              </a:rPr>
              <a:t>средне- срочный </a:t>
            </a:r>
            <a:r>
              <a:rPr lang="ru-RU" sz="4400" dirty="0">
                <a:solidFill>
                  <a:srgbClr val="7030A0"/>
                </a:solidFill>
              </a:rPr>
              <a:t>(3 недели).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Участники проекта</a:t>
            </a:r>
            <a:r>
              <a:rPr lang="ru-RU" sz="4400" dirty="0">
                <a:solidFill>
                  <a:srgbClr val="7030A0"/>
                </a:solidFill>
              </a:rPr>
              <a:t>: воспитатели,  дети 2 младшей группы,  родители, музыкальный руководитель.</a:t>
            </a:r>
          </a:p>
          <a:p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DtMXTligVbTWaJKLsRVP3ewIozRItkf5rMpICoMijbmJEhdLO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603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828800"/>
            <a:ext cx="3200400" cy="2946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Зимние прогулки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800100"/>
            <a:ext cx="6997700" cy="5376863"/>
          </a:xfrm>
        </p:spPr>
      </p:pic>
    </p:spTree>
    <p:extLst>
      <p:ext uri="{BB962C8B-B14F-4D97-AF65-F5344CB8AC3E}">
        <p14:creationId xmlns:p14="http://schemas.microsoft.com/office/powerpoint/2010/main" val="240322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encrypted-tbn2.gstatic.com/images?q=tbn:ANd9GcQfFohY56mHJGr4L4q8LR_bN7YqCpHweIOU_vJ_XhBFuIgFj7BAOQ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22600" y="1866900"/>
            <a:ext cx="5816600" cy="312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355600"/>
            <a:ext cx="8343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ncrypted-tbn2.gstatic.com/images?q=tbn:ANd9GcRYLClz2AiJw3L0M_WEtPah-SW2L5IhtMORrtNhnvIHuLZn6cHY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499" y="1308100"/>
            <a:ext cx="7416799" cy="4737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393700"/>
            <a:ext cx="8763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200" y="1144588"/>
            <a:ext cx="6380692" cy="546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700" y="457200"/>
            <a:ext cx="8851900" cy="5956300"/>
          </a:xfrm>
        </p:spPr>
      </p:pic>
    </p:spTree>
    <p:extLst>
      <p:ext uri="{BB962C8B-B14F-4D97-AF65-F5344CB8AC3E}">
        <p14:creationId xmlns:p14="http://schemas.microsoft.com/office/powerpoint/2010/main" val="231327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400" y="812800"/>
            <a:ext cx="5765800" cy="877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0" y="558800"/>
            <a:ext cx="8521700" cy="5715000"/>
          </a:xfrm>
        </p:spPr>
      </p:pic>
    </p:spTree>
    <p:extLst>
      <p:ext uri="{BB962C8B-B14F-4D97-AF65-F5344CB8AC3E}">
        <p14:creationId xmlns:p14="http://schemas.microsoft.com/office/powerpoint/2010/main" val="295773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108" y="1144589"/>
            <a:ext cx="6190192" cy="546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9100"/>
            <a:ext cx="8331200" cy="5994400"/>
          </a:xfrm>
        </p:spPr>
      </p:pic>
    </p:spTree>
    <p:extLst>
      <p:ext uri="{BB962C8B-B14F-4D97-AF65-F5344CB8AC3E}">
        <p14:creationId xmlns:p14="http://schemas.microsoft.com/office/powerpoint/2010/main" val="263984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108" y="1144589"/>
            <a:ext cx="5801784" cy="546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406400"/>
            <a:ext cx="8585200" cy="5994400"/>
          </a:xfrm>
        </p:spPr>
      </p:pic>
    </p:spTree>
    <p:extLst>
      <p:ext uri="{BB962C8B-B14F-4D97-AF65-F5344CB8AC3E}">
        <p14:creationId xmlns:p14="http://schemas.microsoft.com/office/powerpoint/2010/main" val="256405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635000"/>
            <a:ext cx="8763000" cy="711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 для эксперимента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435100"/>
            <a:ext cx="8102600" cy="4978400"/>
          </a:xfrm>
        </p:spPr>
      </p:pic>
    </p:spTree>
    <p:extLst>
      <p:ext uri="{BB962C8B-B14F-4D97-AF65-F5344CB8AC3E}">
        <p14:creationId xmlns:p14="http://schemas.microsoft.com/office/powerpoint/2010/main" val="40225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365126"/>
            <a:ext cx="8750300" cy="7794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экспериментируем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400" y="1144590"/>
            <a:ext cx="7569200" cy="5243510"/>
          </a:xfrm>
        </p:spPr>
      </p:pic>
    </p:spTree>
    <p:extLst>
      <p:ext uri="{BB962C8B-B14F-4D97-AF65-F5344CB8AC3E}">
        <p14:creationId xmlns:p14="http://schemas.microsoft.com/office/powerpoint/2010/main" val="358578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1144588"/>
            <a:ext cx="5384800" cy="546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571500"/>
            <a:ext cx="8509000" cy="5715000"/>
          </a:xfrm>
        </p:spPr>
      </p:pic>
    </p:spTree>
    <p:extLst>
      <p:ext uri="{BB962C8B-B14F-4D97-AF65-F5344CB8AC3E}">
        <p14:creationId xmlns:p14="http://schemas.microsoft.com/office/powerpoint/2010/main" val="409561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fFohY56mHJGr4L4q8LR_bN7YqCpHweIOU_vJ_XhBFuIgFj7BAOQ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u="sng" dirty="0" smtClean="0">
                <a:solidFill>
                  <a:srgbClr val="3333FF"/>
                </a:solidFill>
              </a:rPr>
              <a:t> </a:t>
            </a:r>
            <a:r>
              <a:rPr lang="ru-RU" b="1" dirty="0">
                <a:solidFill>
                  <a:srgbClr val="3333FF"/>
                </a:solidFill>
              </a:rPr>
              <a:t>Д</a:t>
            </a:r>
            <a:r>
              <a:rPr lang="ru-RU" b="1" dirty="0" smtClean="0">
                <a:solidFill>
                  <a:srgbClr val="3333FF"/>
                </a:solidFill>
              </a:rPr>
              <a:t>етский </a:t>
            </a:r>
            <a:r>
              <a:rPr lang="ru-RU" b="1" dirty="0">
                <a:solidFill>
                  <a:srgbClr val="3333FF"/>
                </a:solidFill>
              </a:rPr>
              <a:t>сад – это первый </a:t>
            </a:r>
            <a:r>
              <a:rPr lang="ru-RU" b="1" dirty="0" err="1">
                <a:solidFill>
                  <a:srgbClr val="3333FF"/>
                </a:solidFill>
              </a:rPr>
              <a:t>внесемейный</a:t>
            </a:r>
            <a:r>
              <a:rPr lang="ru-RU" b="1" dirty="0">
                <a:solidFill>
                  <a:srgbClr val="3333FF"/>
                </a:solidFill>
              </a:rPr>
              <a:t> социальный институт, с которым вступают в контакт родители. Дальнейшее развитие зависит от совместной работы родителей и педагогов. Ведь как бы серьезно ни продумывались формы воспитания детей в детском саду, невозможно достигнуть поставленной цели без постоянной поддержки и активного участия родителей в педагогическом процессе.</a:t>
            </a:r>
          </a:p>
          <a:p>
            <a:r>
              <a:rPr lang="ru-RU" b="1" dirty="0">
                <a:solidFill>
                  <a:srgbClr val="3333FF"/>
                </a:solidFill>
              </a:rPr>
              <a:t>Дети и родители не знакомы с историей Новогодней елки. Совместная деятельность сближает родителей и детей, учит взаимопониманию, доверию, делает их настоящими партнерами.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6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 descr="https://encrypted-tbn2.gstatic.com/images?q=tbn:ANd9GcSJv5HrrjY_FAHnS7AR-RVOCB7hF4qNQZMlE4QYXFwFRCJOw7Oj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12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200" y="1028700"/>
            <a:ext cx="6946900" cy="661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482600"/>
            <a:ext cx="8153400" cy="5943600"/>
          </a:xfrm>
        </p:spPr>
      </p:pic>
    </p:spTree>
    <p:extLst>
      <p:ext uri="{BB962C8B-B14F-4D97-AF65-F5344CB8AC3E}">
        <p14:creationId xmlns:p14="http://schemas.microsoft.com/office/powerpoint/2010/main" val="1693793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ncrypted-tbn2.gstatic.com/images?q=tbn:ANd9GcSJv5HrrjY_FAHnS7AR-RVOCB7hF4qNQZMlE4QYXFwFRCJOw7Oj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689100"/>
            <a:ext cx="3149600" cy="36195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Трудовой десант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584200"/>
            <a:ext cx="8064500" cy="57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0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952500"/>
            <a:ext cx="3441700" cy="738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50" y="444500"/>
            <a:ext cx="8312150" cy="5918200"/>
          </a:xfrm>
        </p:spPr>
      </p:pic>
    </p:spTree>
    <p:extLst>
      <p:ext uri="{BB962C8B-B14F-4D97-AF65-F5344CB8AC3E}">
        <p14:creationId xmlns:p14="http://schemas.microsoft.com/office/powerpoint/2010/main" val="70269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600" y="1028700"/>
            <a:ext cx="5435600" cy="661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355600"/>
            <a:ext cx="8559800" cy="6057900"/>
          </a:xfrm>
        </p:spPr>
      </p:pic>
    </p:spTree>
    <p:extLst>
      <p:ext uri="{BB962C8B-B14F-4D97-AF65-F5344CB8AC3E}">
        <p14:creationId xmlns:p14="http://schemas.microsoft.com/office/powerpoint/2010/main" val="3114456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901700"/>
            <a:ext cx="5372100" cy="788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431800"/>
            <a:ext cx="8674100" cy="5930900"/>
          </a:xfrm>
        </p:spPr>
      </p:pic>
    </p:spTree>
    <p:extLst>
      <p:ext uri="{BB962C8B-B14F-4D97-AF65-F5344CB8AC3E}">
        <p14:creationId xmlns:p14="http://schemas.microsoft.com/office/powerpoint/2010/main" val="3787552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SJv5HrrjY_FAHnS7AR-RVOCB7hF4qNQZMlE4QYXFwFRCJOw7Oj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749300"/>
            <a:ext cx="5981700" cy="941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100" y="431800"/>
            <a:ext cx="8483600" cy="5930900"/>
          </a:xfrm>
        </p:spPr>
      </p:pic>
    </p:spTree>
    <p:extLst>
      <p:ext uri="{BB962C8B-B14F-4D97-AF65-F5344CB8AC3E}">
        <p14:creationId xmlns:p14="http://schemas.microsoft.com/office/powerpoint/2010/main" val="140997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encrypted-tbn2.gstatic.com/images?q=tbn:ANd9GcQDtMXTligVbTWaJKLsRVP3ewIozRItkf5rMpICoMijbmJEhdLO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6300" y="495300"/>
            <a:ext cx="7797800" cy="9525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cs typeface="Aparajita" panose="020B0604020202020204" pitchFamily="34" charset="0"/>
              </a:rPr>
              <a:t>   До новых встреч!</a:t>
            </a:r>
            <a:endParaRPr lang="ru-RU" b="1" dirty="0">
              <a:solidFill>
                <a:srgbClr val="FFFF00"/>
              </a:solidFill>
              <a:cs typeface="Aparajit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0" y="1346200"/>
            <a:ext cx="7353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DtMXTligVbTWaJKLsRVP3ewIozRItkf5rMpICoMijbmJEhdLO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787400"/>
            <a:ext cx="7277100" cy="903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0" y="1690688"/>
            <a:ext cx="76708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представления о зимних природных явлениях, забавах, праздниках. 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детей  дошкольного возраста о обычаях и традициях народов мира.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потенциал детей средствами проектной деятельности.</a:t>
            </a:r>
          </a:p>
          <a:p>
            <a:r>
              <a:rPr lang="ru-RU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детско-родительских отношений и самооценку родителей в воспитании ребенка.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422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RLmAOluqpqu8j_efq3RueSeyvy1ZYaqavmDZnj8CC-LEs_XIS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80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59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33CC"/>
                </a:solidFill>
                <a:latin typeface="+mn-lt"/>
              </a:rPr>
              <a:t>Задачи:</a:t>
            </a:r>
            <a:endParaRPr lang="ru-RU" b="1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00" y="876300"/>
            <a:ext cx="9740900" cy="561975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3333FF"/>
                </a:solidFill>
              </a:rPr>
              <a:t>К</a:t>
            </a:r>
            <a:r>
              <a:rPr lang="ru-RU" sz="2000" b="1" dirty="0" smtClean="0">
                <a:solidFill>
                  <a:srgbClr val="3333FF"/>
                </a:solidFill>
              </a:rPr>
              <a:t>онкретизировать </a:t>
            </a:r>
            <a:r>
              <a:rPr lang="ru-RU" sz="2000" b="1" dirty="0">
                <a:solidFill>
                  <a:srgbClr val="3333FF"/>
                </a:solidFill>
              </a:rPr>
              <a:t>и углубить представления детей о </a:t>
            </a:r>
            <a:r>
              <a:rPr lang="ru-RU" sz="2000" b="1" dirty="0" smtClean="0">
                <a:solidFill>
                  <a:srgbClr val="3333FF"/>
                </a:solidFill>
              </a:rPr>
              <a:t>зиме.</a:t>
            </a:r>
            <a:endParaRPr lang="ru-RU" sz="2000" b="1" dirty="0">
              <a:solidFill>
                <a:srgbClr val="3333FF"/>
              </a:solidFill>
            </a:endParaRPr>
          </a:p>
          <a:p>
            <a:pPr lvl="0"/>
            <a:r>
              <a:rPr lang="ru-RU" sz="2000" b="1" dirty="0" smtClean="0">
                <a:solidFill>
                  <a:srgbClr val="3333FF"/>
                </a:solidFill>
              </a:rPr>
              <a:t>Учить видеть </a:t>
            </a:r>
            <a:r>
              <a:rPr lang="ru-RU" sz="2000" b="1" dirty="0">
                <a:solidFill>
                  <a:srgbClr val="3333FF"/>
                </a:solidFill>
              </a:rPr>
              <a:t>красоту природы, зимнего леса, родного края.</a:t>
            </a:r>
            <a:br>
              <a:rPr lang="ru-RU" sz="2000" b="1" dirty="0">
                <a:solidFill>
                  <a:srgbClr val="3333FF"/>
                </a:solidFill>
              </a:rPr>
            </a:br>
            <a:endParaRPr lang="ru-RU" sz="2000" b="1" dirty="0" smtClean="0">
              <a:solidFill>
                <a:srgbClr val="3333FF"/>
              </a:solidFill>
            </a:endParaRPr>
          </a:p>
          <a:p>
            <a:pPr lvl="0"/>
            <a:r>
              <a:rPr lang="ru-RU" sz="2000" b="1" dirty="0" smtClean="0">
                <a:solidFill>
                  <a:srgbClr val="3333FF"/>
                </a:solidFill>
              </a:rPr>
              <a:t>Формировать </a:t>
            </a:r>
            <a:r>
              <a:rPr lang="ru-RU" sz="2000" b="1" dirty="0">
                <a:solidFill>
                  <a:srgbClr val="3333FF"/>
                </a:solidFill>
              </a:rPr>
              <a:t>у детей представления о зиме, зимних месяцах, явлениях природы, празднике «Новый год</a:t>
            </a:r>
            <a:r>
              <a:rPr lang="ru-RU" sz="2000" b="1" dirty="0" smtClean="0">
                <a:solidFill>
                  <a:srgbClr val="3333FF"/>
                </a:solidFill>
              </a:rPr>
              <a:t>»</a:t>
            </a:r>
            <a:endParaRPr lang="ru-RU" sz="2000" b="1" dirty="0">
              <a:solidFill>
                <a:srgbClr val="3333FF"/>
              </a:solidFill>
            </a:endParaRPr>
          </a:p>
          <a:p>
            <a:pPr lvl="0"/>
            <a:r>
              <a:rPr lang="ru-RU" sz="2000" b="1" dirty="0">
                <a:solidFill>
                  <a:srgbClr val="3333FF"/>
                </a:solidFill>
              </a:rPr>
              <a:t>П</a:t>
            </a:r>
            <a:r>
              <a:rPr lang="ru-RU" sz="2000" b="1" dirty="0" smtClean="0">
                <a:solidFill>
                  <a:srgbClr val="3333FF"/>
                </a:solidFill>
              </a:rPr>
              <a:t>ознакомить </a:t>
            </a:r>
            <a:r>
              <a:rPr lang="ru-RU" sz="2000" b="1" dirty="0">
                <a:solidFill>
                  <a:srgbClr val="3333FF"/>
                </a:solidFill>
              </a:rPr>
              <a:t>детей с народными традициями, обычаями , связанными с народными зимними праздниками;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</a:rPr>
              <a:t>У</a:t>
            </a:r>
            <a:r>
              <a:rPr lang="ru-RU" sz="2000" b="1" dirty="0" smtClean="0">
                <a:solidFill>
                  <a:srgbClr val="3333FF"/>
                </a:solidFill>
              </a:rPr>
              <a:t>креплять </a:t>
            </a:r>
            <a:r>
              <a:rPr lang="ru-RU" sz="2000" b="1" dirty="0">
                <a:solidFill>
                  <a:srgbClr val="3333FF"/>
                </a:solidFill>
              </a:rPr>
              <a:t>здоровье детей, осуществлять закаливающие процедуры, приобщать детей к здоровому образу жизни;</a:t>
            </a:r>
          </a:p>
          <a:p>
            <a:pPr lvl="0"/>
            <a:r>
              <a:rPr lang="ru-RU" sz="2000" b="1" dirty="0" smtClean="0">
                <a:solidFill>
                  <a:srgbClr val="3333FF"/>
                </a:solidFill>
              </a:rPr>
              <a:t>Развивать </a:t>
            </a:r>
            <a:r>
              <a:rPr lang="ru-RU" sz="2000" b="1" dirty="0">
                <a:solidFill>
                  <a:srgbClr val="3333FF"/>
                </a:solidFill>
              </a:rPr>
              <a:t>продуктивную деятельность детей, совершенствовать навыки и умения в рисовании, лепке, аппликации; </a:t>
            </a:r>
            <a:r>
              <a:rPr lang="ru-RU" sz="2000" b="1" dirty="0" smtClean="0">
                <a:solidFill>
                  <a:srgbClr val="3333FF"/>
                </a:solidFill>
              </a:rPr>
              <a:t>творческие </a:t>
            </a:r>
            <a:r>
              <a:rPr lang="ru-RU" sz="2000" b="1" dirty="0">
                <a:solidFill>
                  <a:srgbClr val="3333FF"/>
                </a:solidFill>
              </a:rPr>
              <a:t>способности; 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lvl="0"/>
            <a:r>
              <a:rPr lang="ru-RU" sz="2000" b="1" dirty="0" smtClean="0">
                <a:solidFill>
                  <a:srgbClr val="3333FF"/>
                </a:solidFill>
              </a:rPr>
              <a:t>формировать </a:t>
            </a:r>
            <a:r>
              <a:rPr lang="ru-RU" sz="2000" b="1" dirty="0">
                <a:solidFill>
                  <a:srgbClr val="3333FF"/>
                </a:solidFill>
              </a:rPr>
              <a:t>первичные представления о выразительных возможностях музыки; ее способности передавать различные эмоции, настроения.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</a:rPr>
              <a:t>Развивать познавательный интерес, мыслительную активность, воображение.</a:t>
            </a:r>
            <a:br>
              <a:rPr lang="ru-RU" sz="2000" b="1" dirty="0">
                <a:solidFill>
                  <a:srgbClr val="3333FF"/>
                </a:solidFill>
              </a:rPr>
            </a:br>
            <a:r>
              <a:rPr lang="ru-RU" sz="2000" b="1" dirty="0">
                <a:solidFill>
                  <a:srgbClr val="3333FF"/>
                </a:solidFill>
              </a:rPr>
              <a:t>Учить видеть красоту природы, зимнего леса, родного края.</a:t>
            </a:r>
            <a:br>
              <a:rPr lang="ru-RU" sz="2000" b="1" dirty="0">
                <a:solidFill>
                  <a:srgbClr val="3333FF"/>
                </a:solidFill>
              </a:rPr>
            </a:br>
            <a:r>
              <a:rPr lang="ru-RU" sz="2000" b="1" dirty="0">
                <a:solidFill>
                  <a:srgbClr val="3333FF"/>
                </a:solidFill>
              </a:rPr>
              <a:t>Вызывать желание играть на улице в зимние виды игр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</a:rPr>
              <a:t> Воспитывать любознательность и эмоциональную отзывчивость. </a:t>
            </a:r>
          </a:p>
          <a:p>
            <a:endParaRPr lang="ru-RU" sz="2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7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Smx5qI5IWB19Xaf-49cXj3O4wJ_UQIomXAyvyEID-zXKVYvELT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900" y="0"/>
            <a:ext cx="6121400" cy="1436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Реализация проекта: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9039"/>
              </p:ext>
            </p:extLst>
          </p:nvPr>
        </p:nvGraphicFramePr>
        <p:xfrm>
          <a:off x="1092200" y="1536700"/>
          <a:ext cx="100203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65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Smx5qI5IWB19Xaf-49cXj3O4wJ_UQIomXAyvyEID-zXKVYvELT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397000"/>
            <a:ext cx="3771900" cy="40005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Зимние постройки на участке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0" y="825501"/>
            <a:ext cx="6667500" cy="5181600"/>
          </a:xfrm>
        </p:spPr>
      </p:pic>
    </p:spTree>
    <p:extLst>
      <p:ext uri="{BB962C8B-B14F-4D97-AF65-F5344CB8AC3E}">
        <p14:creationId xmlns:p14="http://schemas.microsoft.com/office/powerpoint/2010/main" val="136418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fFohY56mHJGr4L4q8LR_bN7YqCpHweIOU_vJ_XhBFuIgFj7BAOQ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1460500"/>
            <a:ext cx="6039823" cy="2301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F:\фото с детьми\DSC01415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95300"/>
            <a:ext cx="8470900" cy="590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62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QDtMXTligVbTWaJKLsRVP3ewIozRItkf5rMpICoMijbmJEhdLO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16400" y="1825625"/>
            <a:ext cx="5125424" cy="1255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00" y="723900"/>
            <a:ext cx="6858000" cy="5453063"/>
          </a:xfrm>
        </p:spPr>
      </p:pic>
    </p:spTree>
    <p:extLst>
      <p:ext uri="{BB962C8B-B14F-4D97-AF65-F5344CB8AC3E}">
        <p14:creationId xmlns:p14="http://schemas.microsoft.com/office/powerpoint/2010/main" val="1348304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290</Words>
  <Application>Microsoft Office PowerPoint</Application>
  <PresentationFormat>Произвольный</PresentationFormat>
  <Paragraphs>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 «ЗДРАВСТВУЙ, ЗИМУШКА -ЗИМА!» ( для детей 2 младшей группы)</vt:lpstr>
      <vt:lpstr>                                                                                                                  </vt:lpstr>
      <vt:lpstr>АКТУАЛЬНОСТЬ:</vt:lpstr>
      <vt:lpstr>Цель проекта:</vt:lpstr>
      <vt:lpstr>Задачи:</vt:lpstr>
      <vt:lpstr>Реализация проекта:</vt:lpstr>
      <vt:lpstr>Зимние постройки на участке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 новогодний в гости к нам пришел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прогулки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для эксперимента</vt:lpstr>
      <vt:lpstr>Мы экспериментируем</vt:lpstr>
      <vt:lpstr>Презентация PowerPoint</vt:lpstr>
      <vt:lpstr>Презентация PowerPoint</vt:lpstr>
      <vt:lpstr>Презентация PowerPoint</vt:lpstr>
      <vt:lpstr>Трудовой десант</vt:lpstr>
      <vt:lpstr>Презентация PowerPoint</vt:lpstr>
      <vt:lpstr>Презентация PowerPoint</vt:lpstr>
      <vt:lpstr>Презентация PowerPoint</vt:lpstr>
      <vt:lpstr>Презентация PowerPoint</vt:lpstr>
      <vt:lpstr>   До новых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«ЗДРАВСТВУЙ, ЗИМУШКА - ЗИМА!»</dc:title>
  <dc:creator>1</dc:creator>
  <cp:lastModifiedBy>Владимир Ежиков</cp:lastModifiedBy>
  <cp:revision>44</cp:revision>
  <dcterms:created xsi:type="dcterms:W3CDTF">2014-12-14T21:05:00Z</dcterms:created>
  <dcterms:modified xsi:type="dcterms:W3CDTF">2015-02-23T19:27:40Z</dcterms:modified>
</cp:coreProperties>
</file>