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2"/>
  </p:sldMasterIdLst>
  <p:notesMasterIdLst>
    <p:notesMasterId r:id="rId11"/>
  </p:notesMasterIdLst>
  <p:handoutMasterIdLst>
    <p:handoutMasterId r:id="rId12"/>
  </p:handoutMasterIdLst>
  <p:sldIdLst>
    <p:sldId id="265" r:id="rId3"/>
    <p:sldId id="293" r:id="rId4"/>
    <p:sldId id="267" r:id="rId5"/>
    <p:sldId id="268" r:id="rId6"/>
    <p:sldId id="269" r:id="rId7"/>
    <p:sldId id="270" r:id="rId8"/>
    <p:sldId id="271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9D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69" autoAdjust="0"/>
    <p:restoredTop sz="76197" autoAdjust="0"/>
  </p:normalViewPr>
  <p:slideViewPr>
    <p:cSldViewPr>
      <p:cViewPr varScale="1">
        <p:scale>
          <a:sx n="79" d="100"/>
          <a:sy n="79" d="100"/>
        </p:scale>
        <p:origin x="-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1CABE-7651-4DC9-AAA8-B27F321240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0D3AF-3875-4581-B51A-5B0024A1A554}">
      <dgm:prSet/>
      <dgm:spPr/>
      <dgm:t>
        <a:bodyPr/>
        <a:lstStyle/>
        <a:p>
          <a:pPr algn="ctr" rtl="0"/>
          <a:r>
            <a:rPr lang="ru-RU" b="1" smtClean="0"/>
            <a:t>НОД </a:t>
          </a:r>
          <a:r>
            <a:rPr lang="ru-RU" b="1" dirty="0" smtClean="0"/>
            <a:t>в подготовительной группе</a:t>
          </a:r>
        </a:p>
        <a:p>
          <a:pPr algn="ctr" rtl="0"/>
          <a:r>
            <a:rPr lang="ru-RU" b="1" dirty="0" smtClean="0"/>
            <a:t>«Знакомство детей с профессиями взрослых – пожарный. Экскурсия в пожарную часть»</a:t>
          </a:r>
        </a:p>
      </dgm:t>
    </dgm:pt>
    <dgm:pt modelId="{FD22D1A5-6D71-482D-A346-CB14436FA677}" type="parTrans" cxnId="{C86E5CCB-10D4-44BC-B758-26FD46CF6D02}">
      <dgm:prSet/>
      <dgm:spPr/>
      <dgm:t>
        <a:bodyPr/>
        <a:lstStyle/>
        <a:p>
          <a:endParaRPr lang="ru-RU"/>
        </a:p>
      </dgm:t>
    </dgm:pt>
    <dgm:pt modelId="{A01B42DA-2EA4-46EC-983B-E4D12401BE6D}" type="sibTrans" cxnId="{C86E5CCB-10D4-44BC-B758-26FD46CF6D02}">
      <dgm:prSet/>
      <dgm:spPr/>
      <dgm:t>
        <a:bodyPr/>
        <a:lstStyle/>
        <a:p>
          <a:endParaRPr lang="ru-RU"/>
        </a:p>
      </dgm:t>
    </dgm:pt>
    <dgm:pt modelId="{99B2BF6A-1992-4428-8852-85F51465C61B}" type="pres">
      <dgm:prSet presAssocID="{8711CABE-7651-4DC9-AAA8-B27F32124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FFCD03-D577-41D2-9549-E712BD0C2BDC}" type="pres">
      <dgm:prSet presAssocID="{4E20D3AF-3875-4581-B51A-5B0024A1A554}" presName="parentText" presStyleLbl="node1" presStyleIdx="0" presStyleCnt="1" custLinFactNeighborX="1617" custLinFactNeighborY="75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3B426-0C72-445B-8FE8-EDB8A8048A31}" type="presOf" srcId="{8711CABE-7651-4DC9-AAA8-B27F321240FF}" destId="{99B2BF6A-1992-4428-8852-85F51465C61B}" srcOrd="0" destOrd="0" presId="urn:microsoft.com/office/officeart/2005/8/layout/vList2"/>
    <dgm:cxn modelId="{C5EC048F-5267-42FB-8AE0-5DDB954B13D6}" type="presOf" srcId="{4E20D3AF-3875-4581-B51A-5B0024A1A554}" destId="{FFFFCD03-D577-41D2-9549-E712BD0C2BDC}" srcOrd="0" destOrd="0" presId="urn:microsoft.com/office/officeart/2005/8/layout/vList2"/>
    <dgm:cxn modelId="{C86E5CCB-10D4-44BC-B758-26FD46CF6D02}" srcId="{8711CABE-7651-4DC9-AAA8-B27F321240FF}" destId="{4E20D3AF-3875-4581-B51A-5B0024A1A554}" srcOrd="0" destOrd="0" parTransId="{FD22D1A5-6D71-482D-A346-CB14436FA677}" sibTransId="{A01B42DA-2EA4-46EC-983B-E4D12401BE6D}"/>
    <dgm:cxn modelId="{6F245AD1-54C1-477B-92F6-B916359EC915}" type="presParOf" srcId="{99B2BF6A-1992-4428-8852-85F51465C61B}" destId="{FFFFCD03-D577-41D2-9549-E712BD0C2BDC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9EF5-0035-426F-8A0B-4D6D4EE2BE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3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Полилиния 12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7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18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5" name="Полилиния 24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6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28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0" name="Группа 29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31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олилиния 33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36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олилиния 37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олилиния 38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alpha val="67000"/>
                <a:lumMod val="61000"/>
              </a:schemeClr>
            </a:gs>
            <a:gs pos="87000">
              <a:schemeClr val="accent1">
                <a:lumMod val="89000"/>
              </a:schemeClr>
            </a:gs>
            <a:gs pos="94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041656" y="996385"/>
          <a:ext cx="7754713" cy="157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0" y="5534561"/>
            <a:ext cx="330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Подготовила: </a:t>
            </a:r>
            <a:r>
              <a:rPr lang="ru-RU" b="1" i="1" dirty="0" err="1" smtClean="0"/>
              <a:t>Базанова</a:t>
            </a:r>
            <a:r>
              <a:rPr lang="ru-RU" b="1" i="1" dirty="0" smtClean="0"/>
              <a:t> Л. А.</a:t>
            </a:r>
            <a:endParaRPr lang="ru-RU" dirty="0" smtClean="0"/>
          </a:p>
          <a:p>
            <a:r>
              <a:rPr lang="ru-RU" b="1" i="1" dirty="0" smtClean="0"/>
              <a:t>воспитатель   </a:t>
            </a:r>
          </a:p>
          <a:p>
            <a:r>
              <a:rPr lang="ru-RU" i="1" dirty="0" smtClean="0"/>
              <a:t>МБДОУ детский сад «Колокольчик»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30956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УЧРЕЖДЕНИЕ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«КОЛОКОЛЬЧИК»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НИЖЕГОРОДСКАЯ ОБЛАСТЬ.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ШАХУНСКИЙ РАОН. ПОСЕЛОК СЯВА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554" y="2786057"/>
            <a:ext cx="5142857" cy="39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92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81422" y="785794"/>
            <a:ext cx="7286676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300" dirty="0" smtClean="0"/>
              <a:t>Смел огонь, они смелее,</a:t>
            </a:r>
          </a:p>
          <a:p>
            <a:r>
              <a:rPr lang="ru-RU" sz="3300" dirty="0" smtClean="0"/>
              <a:t>Он силен, они сильнее,</a:t>
            </a:r>
          </a:p>
          <a:p>
            <a:r>
              <a:rPr lang="ru-RU" sz="3300" dirty="0" smtClean="0"/>
              <a:t>Их огнем не испугать,</a:t>
            </a:r>
          </a:p>
          <a:p>
            <a:r>
              <a:rPr lang="ru-RU" sz="3300" dirty="0" smtClean="0"/>
              <a:t>Им к огню не привыкать! (</a:t>
            </a:r>
            <a:r>
              <a:rPr lang="ru-RU" sz="3300" i="1" dirty="0" smtClean="0"/>
              <a:t>Пожарные)</a:t>
            </a:r>
            <a:endParaRPr lang="ru-RU" sz="3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214290"/>
            <a:ext cx="302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зачитывает загадку.</a:t>
            </a:r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3071810"/>
            <a:ext cx="2781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1857364"/>
            <a:ext cx="30241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Ребята,</a:t>
            </a:r>
            <a:r>
              <a:rPr lang="ru-RU" sz="1500" b="1" dirty="0" smtClean="0"/>
              <a:t> </a:t>
            </a:r>
            <a:r>
              <a:rPr lang="ru-RU" sz="1500" dirty="0" smtClean="0"/>
              <a:t>запомните: опасно баловаться спичками, зажигалками. Ребятам младшего возраста опасно пользоваться бытовыми электроприборами, такими, как утюги, чайники, телевизоры, включать газовые плиты и др., самим топить печи, разжигать костры.</a:t>
            </a:r>
            <a:endParaRPr lang="ru-RU" sz="1500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08" y="785794"/>
            <a:ext cx="7857144" cy="55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2401" y="366690"/>
            <a:ext cx="2800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Плакат</a:t>
            </a:r>
          </a:p>
          <a:p>
            <a:pPr marL="457200" lvl="0" indent="-457200"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«Причины пожара»</a:t>
            </a:r>
          </a:p>
          <a:p>
            <a:pPr marL="457200" lvl="0" indent="-457200" algn="ctr"/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489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"/>
                <a:lumOff val="99000"/>
                <a:alpha val="36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2049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" y="214290"/>
            <a:ext cx="302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</a:t>
            </a:r>
          </a:p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«Огнеопасные предметы»</a:t>
            </a:r>
          </a:p>
          <a:p>
            <a:pPr marL="457200" lvl="0" indent="-457200" algn="ctr"/>
            <a:endParaRPr lang="ru-RU" sz="20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http://pochemu4ka.ru/_ld/17/664697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44" y="159489"/>
            <a:ext cx="4784652" cy="66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998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4" name="Рисунок 13" descr="http://pochemu4ka.ru/_ld/17/618196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54" y="0"/>
            <a:ext cx="4784652" cy="66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214290"/>
            <a:ext cx="302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</a:t>
            </a:r>
          </a:p>
          <a:p>
            <a:pPr marL="457200" lvl="0" indent="-457200"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«Огнеопасные предметы»</a:t>
            </a:r>
          </a:p>
          <a:p>
            <a:pPr marL="457200" lvl="0" indent="-457200" algn="ctr"/>
            <a:endParaRPr lang="ru-RU" sz="20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742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2401" y="366690"/>
            <a:ext cx="2800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Плакат</a:t>
            </a:r>
          </a:p>
          <a:p>
            <a:pPr marL="457200" lvl="0" indent="-457200"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«Правила поведения </a:t>
            </a:r>
          </a:p>
          <a:p>
            <a:pPr marL="457200" lvl="0" indent="-457200"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пожаре»</a:t>
            </a:r>
          </a:p>
          <a:p>
            <a:pPr marL="457200" lvl="0" indent="-457200" algn="ctr"/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0" y="500042"/>
            <a:ext cx="4285715" cy="60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2214554"/>
            <a:ext cx="28003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соблюдая правила пожарной безопасности, вы никогда не попадете в беду!</a:t>
            </a:r>
            <a:endParaRPr lang="ru-RU" sz="2800" b="1" dirty="0" smtClean="0">
              <a:latin typeface="Arial" pitchFamily="34" charset="0"/>
            </a:endParaRPr>
          </a:p>
          <a:p>
            <a:pPr marL="457200" lvl="0" indent="-457200" algn="ctr"/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574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214290"/>
            <a:ext cx="3024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</a:t>
            </a:r>
          </a:p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пригодится при пожаре?»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430" y="0"/>
            <a:ext cx="4714286" cy="660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9708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0" y="0"/>
            <a:ext cx="4784666" cy="669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" y="214290"/>
            <a:ext cx="3024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</a:t>
            </a:r>
          </a:p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пригодится при пожаре?»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142</Words>
  <Application>Microsoft Office PowerPoint</Application>
  <PresentationFormat>Произвольный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2013-03-08T15:15:22Z</dcterms:created>
  <dcterms:modified xsi:type="dcterms:W3CDTF">2015-02-22T02:33:35Z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