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1470025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kern="50" dirty="0">
                <a:solidFill>
                  <a:srgbClr val="94006B"/>
                </a:solidFill>
                <a:latin typeface="Times New Roman"/>
                <a:ea typeface="SimSun"/>
                <a:cs typeface="Tahoma"/>
              </a:rPr>
              <a:t>Проект</a:t>
            </a:r>
            <a:r>
              <a:rPr lang="ru-RU" kern="50" dirty="0">
                <a:latin typeface="Times New Roman"/>
                <a:ea typeface="SimSun"/>
                <a:cs typeface="Tahoma"/>
              </a:rPr>
              <a:t/>
            </a:r>
            <a:br>
              <a:rPr lang="ru-RU" kern="50" dirty="0">
                <a:latin typeface="Times New Roman"/>
                <a:ea typeface="SimSun"/>
                <a:cs typeface="Tahoma"/>
              </a:rPr>
            </a:br>
            <a:r>
              <a:rPr lang="ru-RU" kern="50" dirty="0">
                <a:solidFill>
                  <a:srgbClr val="94006B"/>
                </a:solidFill>
                <a:latin typeface="Times New Roman"/>
                <a:ea typeface="SimSun"/>
                <a:cs typeface="Tahoma"/>
              </a:rPr>
              <a:t> </a:t>
            </a:r>
            <a:r>
              <a:rPr lang="ru-RU" kern="50" dirty="0">
                <a:latin typeface="Times New Roman"/>
                <a:ea typeface="SimSun"/>
                <a:cs typeface="Tahoma"/>
              </a:rPr>
              <a:t/>
            </a:r>
            <a:br>
              <a:rPr lang="ru-RU" kern="50" dirty="0">
                <a:latin typeface="Times New Roman"/>
                <a:ea typeface="SimSun"/>
                <a:cs typeface="Tahoma"/>
              </a:rPr>
            </a:br>
            <a:r>
              <a:rPr lang="ru-RU" sz="6000" kern="50" dirty="0">
                <a:solidFill>
                  <a:srgbClr val="94006B"/>
                </a:solidFill>
                <a:latin typeface="Times New Roman"/>
                <a:ea typeface="SimSun"/>
                <a:cs typeface="Tahoma"/>
              </a:rPr>
              <a:t> </a:t>
            </a:r>
            <a:r>
              <a:rPr lang="ru-RU" sz="6000" kern="50" dirty="0">
                <a:solidFill>
                  <a:srgbClr val="33CC66"/>
                </a:solidFill>
                <a:latin typeface="Times New Roman"/>
                <a:ea typeface="SimSun"/>
                <a:cs typeface="Tahoma"/>
              </a:rPr>
              <a:t>« </a:t>
            </a:r>
            <a:r>
              <a:rPr lang="ru-RU" sz="6000" kern="50" dirty="0" smtClean="0">
                <a:solidFill>
                  <a:srgbClr val="33CC66"/>
                </a:solidFill>
                <a:latin typeface="Times New Roman"/>
                <a:ea typeface="SimSun"/>
                <a:cs typeface="Tahoma"/>
              </a:rPr>
              <a:t>Лес - наш </a:t>
            </a:r>
            <a:r>
              <a:rPr lang="ru-RU" sz="6000" kern="50" dirty="0">
                <a:solidFill>
                  <a:srgbClr val="33CC66"/>
                </a:solidFill>
                <a:latin typeface="Times New Roman"/>
                <a:ea typeface="SimSun"/>
                <a:cs typeface="Tahoma"/>
              </a:rPr>
              <a:t>друг »</a:t>
            </a:r>
            <a:r>
              <a:rPr lang="ru-RU" sz="800" kern="50" dirty="0">
                <a:latin typeface="Times New Roman"/>
                <a:ea typeface="SimSun"/>
                <a:cs typeface="Tahoma"/>
              </a:rPr>
              <a:t/>
            </a:r>
            <a:br>
              <a:rPr lang="ru-RU" sz="800" kern="50" dirty="0">
                <a:latin typeface="Times New Roman"/>
                <a:ea typeface="SimSun"/>
                <a:cs typeface="Tahoma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996952"/>
            <a:ext cx="7416824" cy="175260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kern="50" dirty="0">
                <a:solidFill>
                  <a:srgbClr val="94006B"/>
                </a:solidFill>
                <a:latin typeface="Times New Roman"/>
                <a:ea typeface="SimSun"/>
                <a:cs typeface="Tahoma"/>
              </a:rPr>
              <a:t>В</a:t>
            </a:r>
            <a:r>
              <a:rPr lang="ru-RU" kern="50" dirty="0" smtClean="0">
                <a:solidFill>
                  <a:srgbClr val="94006B"/>
                </a:solidFill>
                <a:latin typeface="Times New Roman"/>
                <a:ea typeface="SimSun"/>
                <a:cs typeface="Tahoma"/>
              </a:rPr>
              <a:t>торая младшая </a:t>
            </a:r>
            <a:r>
              <a:rPr lang="ru-RU" kern="50" dirty="0">
                <a:solidFill>
                  <a:srgbClr val="94006B"/>
                </a:solidFill>
                <a:latin typeface="Times New Roman"/>
                <a:ea typeface="SimSun"/>
                <a:cs typeface="Tahoma"/>
              </a:rPr>
              <a:t>группа № 1</a:t>
            </a:r>
            <a:endParaRPr lang="ru-RU" kern="50" dirty="0">
              <a:latin typeface="Times New Roman"/>
              <a:ea typeface="SimSun"/>
              <a:cs typeface="Tahoma"/>
            </a:endParaRPr>
          </a:p>
          <a:p>
            <a:pPr>
              <a:spcAft>
                <a:spcPts val="0"/>
              </a:spcAft>
            </a:pPr>
            <a:r>
              <a:rPr lang="ru-RU" kern="50" dirty="0">
                <a:solidFill>
                  <a:srgbClr val="94006B"/>
                </a:solidFill>
                <a:latin typeface="Times New Roman"/>
                <a:ea typeface="SimSun"/>
                <a:cs typeface="Tahoma"/>
              </a:rPr>
              <a:t>В</a:t>
            </a:r>
            <a:r>
              <a:rPr lang="ru-RU" kern="50" dirty="0" smtClean="0">
                <a:solidFill>
                  <a:srgbClr val="94006B"/>
                </a:solidFill>
                <a:latin typeface="Times New Roman"/>
                <a:ea typeface="SimSun"/>
                <a:cs typeface="Tahoma"/>
              </a:rPr>
              <a:t>оспитатели </a:t>
            </a:r>
            <a:r>
              <a:rPr lang="ru-RU" kern="50" dirty="0">
                <a:solidFill>
                  <a:srgbClr val="94006B"/>
                </a:solidFill>
                <a:latin typeface="Times New Roman"/>
                <a:ea typeface="SimSun"/>
                <a:cs typeface="Tahoma"/>
              </a:rPr>
              <a:t>:</a:t>
            </a:r>
            <a:endParaRPr lang="ru-RU" kern="50" dirty="0">
              <a:latin typeface="Times New Roman"/>
              <a:ea typeface="SimSun"/>
              <a:cs typeface="Tahoma"/>
            </a:endParaRPr>
          </a:p>
          <a:p>
            <a:pPr>
              <a:spcAft>
                <a:spcPts val="0"/>
              </a:spcAft>
            </a:pPr>
            <a:r>
              <a:rPr lang="ru-RU" kern="50" dirty="0" smtClean="0">
                <a:solidFill>
                  <a:srgbClr val="94006B"/>
                </a:solidFill>
                <a:latin typeface="Times New Roman"/>
                <a:ea typeface="SimSun"/>
                <a:cs typeface="Tahoma"/>
              </a:rPr>
              <a:t>Епишева </a:t>
            </a:r>
            <a:r>
              <a:rPr lang="ru-RU" kern="50" dirty="0">
                <a:solidFill>
                  <a:srgbClr val="94006B"/>
                </a:solidFill>
                <a:latin typeface="Times New Roman"/>
                <a:ea typeface="SimSun"/>
                <a:cs typeface="Tahoma"/>
              </a:rPr>
              <a:t>Е.И.</a:t>
            </a:r>
            <a:endParaRPr lang="ru-RU" kern="50" dirty="0">
              <a:latin typeface="Times New Roman"/>
              <a:ea typeface="SimSun"/>
              <a:cs typeface="Tahoma"/>
            </a:endParaRPr>
          </a:p>
          <a:p>
            <a:pPr>
              <a:spcAft>
                <a:spcPts val="0"/>
              </a:spcAft>
            </a:pPr>
            <a:r>
              <a:rPr lang="ru-RU" kern="50" dirty="0" smtClean="0">
                <a:solidFill>
                  <a:srgbClr val="94006B"/>
                </a:solidFill>
                <a:latin typeface="Times New Roman"/>
                <a:ea typeface="SimSun"/>
                <a:cs typeface="Tahoma"/>
              </a:rPr>
              <a:t>Васильева </a:t>
            </a:r>
            <a:r>
              <a:rPr lang="ru-RU" kern="50" dirty="0">
                <a:solidFill>
                  <a:srgbClr val="94006B"/>
                </a:solidFill>
                <a:latin typeface="Times New Roman"/>
                <a:ea typeface="SimSun"/>
                <a:cs typeface="Tahoma"/>
              </a:rPr>
              <a:t>С. М.</a:t>
            </a:r>
            <a:endParaRPr lang="ru-RU" kern="50" dirty="0">
              <a:latin typeface="Times New Roman"/>
              <a:ea typeface="SimSun"/>
              <a:cs typeface="Tahoma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841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проект\IMG_4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988" y="430213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05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проект\IMG_4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4663175" cy="621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05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F:\проект\IMG_40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4722958" cy="629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09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проект\IMG_4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713" y="430213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09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проект\IMG_40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00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F:\проект\IMG_41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83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F:\проект\IMG_417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4733237" cy="631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94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F:\проект\IMG_42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36024" cy="617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13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F:\проект\IMG_42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260648"/>
            <a:ext cx="3922754" cy="595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29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F:\проект\IMG_43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931835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69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/>
              <a:t>Паспорт 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256584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1400" b="1" kern="50" dirty="0">
                <a:latin typeface="Times New Roman"/>
                <a:ea typeface="SimSun"/>
                <a:cs typeface="Tahoma"/>
              </a:rPr>
              <a:t>Вид проекта</a:t>
            </a:r>
            <a:r>
              <a:rPr lang="ru-RU" sz="1400" kern="50" dirty="0">
                <a:latin typeface="Times New Roman"/>
                <a:ea typeface="SimSun"/>
                <a:cs typeface="Tahoma"/>
              </a:rPr>
              <a:t>: творческо- информационный</a:t>
            </a:r>
            <a:r>
              <a:rPr lang="ru-RU" sz="1400" kern="50" dirty="0" smtClean="0">
                <a:latin typeface="Times New Roman"/>
                <a:ea typeface="SimSun"/>
                <a:cs typeface="Tahoma"/>
              </a:rPr>
              <a:t>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400" b="1" kern="50" dirty="0" smtClean="0">
                <a:latin typeface="Times New Roman"/>
                <a:ea typeface="SimSun"/>
                <a:cs typeface="Tahoma"/>
              </a:rPr>
              <a:t>Продолжительность </a:t>
            </a:r>
            <a:r>
              <a:rPr lang="ru-RU" sz="1400" b="1" kern="50" dirty="0">
                <a:latin typeface="Times New Roman"/>
                <a:ea typeface="SimSun"/>
                <a:cs typeface="Tahoma"/>
              </a:rPr>
              <a:t>проекта</a:t>
            </a:r>
            <a:r>
              <a:rPr lang="ru-RU" sz="1400" kern="50" dirty="0">
                <a:latin typeface="Times New Roman"/>
                <a:ea typeface="SimSun"/>
                <a:cs typeface="Tahoma"/>
              </a:rPr>
              <a:t>: </a:t>
            </a:r>
            <a:r>
              <a:rPr lang="ru-RU" sz="1400" kern="50" dirty="0" smtClean="0">
                <a:latin typeface="Times New Roman"/>
                <a:ea typeface="SimSun"/>
                <a:cs typeface="Tahoma"/>
              </a:rPr>
              <a:t>долгосрочный.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400" b="1" kern="50" dirty="0" smtClean="0">
                <a:latin typeface="Times New Roman"/>
                <a:ea typeface="SimSun"/>
                <a:cs typeface="Tahoma"/>
              </a:rPr>
              <a:t>Участники </a:t>
            </a:r>
            <a:r>
              <a:rPr lang="ru-RU" sz="1400" b="1" kern="50" dirty="0">
                <a:latin typeface="Times New Roman"/>
                <a:ea typeface="SimSun"/>
                <a:cs typeface="Tahoma"/>
              </a:rPr>
              <a:t>проекта</a:t>
            </a:r>
            <a:r>
              <a:rPr lang="ru-RU" sz="1400" kern="50" dirty="0" smtClean="0">
                <a:latin typeface="Times New Roman"/>
                <a:ea typeface="SimSun"/>
                <a:cs typeface="Tahoma"/>
              </a:rPr>
              <a:t>: дети </a:t>
            </a:r>
            <a:r>
              <a:rPr lang="ru-RU" sz="1400" kern="50" dirty="0">
                <a:latin typeface="Times New Roman"/>
                <a:ea typeface="SimSun"/>
                <a:cs typeface="Tahoma"/>
              </a:rPr>
              <a:t>и воспитатели второй младшей группы №</a:t>
            </a:r>
            <a:r>
              <a:rPr lang="ru-RU" sz="1400" kern="50" dirty="0" smtClean="0">
                <a:latin typeface="Times New Roman"/>
                <a:ea typeface="SimSun"/>
                <a:cs typeface="Tahoma"/>
              </a:rPr>
              <a:t>1,родители, музыкальный </a:t>
            </a:r>
            <a:r>
              <a:rPr lang="ru-RU" sz="1400" kern="50" dirty="0">
                <a:latin typeface="Times New Roman"/>
                <a:ea typeface="SimSun"/>
                <a:cs typeface="Tahoma"/>
              </a:rPr>
              <a:t>руководитель</a:t>
            </a:r>
            <a:r>
              <a:rPr lang="ru-RU" sz="1400" kern="50" dirty="0" smtClean="0">
                <a:latin typeface="Times New Roman"/>
                <a:ea typeface="SimSun"/>
                <a:cs typeface="Tahoma"/>
              </a:rPr>
              <a:t>, воспитатель </a:t>
            </a:r>
            <a:r>
              <a:rPr lang="ru-RU" sz="1400" kern="50" dirty="0">
                <a:latin typeface="Times New Roman"/>
                <a:ea typeface="SimSun"/>
                <a:cs typeface="Tahoma"/>
              </a:rPr>
              <a:t>по </a:t>
            </a:r>
            <a:r>
              <a:rPr lang="ru-RU" sz="1400" kern="50" dirty="0" err="1">
                <a:latin typeface="Times New Roman"/>
                <a:ea typeface="SimSun"/>
                <a:cs typeface="Tahoma"/>
              </a:rPr>
              <a:t>физо</a:t>
            </a:r>
            <a:r>
              <a:rPr lang="ru-RU" sz="1400" kern="50" dirty="0">
                <a:latin typeface="Times New Roman"/>
                <a:ea typeface="SimSun"/>
                <a:cs typeface="Tahoma"/>
              </a:rPr>
              <a:t>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400" b="1" kern="50" dirty="0" smtClean="0">
                <a:latin typeface="Times New Roman"/>
                <a:ea typeface="SimSun"/>
                <a:cs typeface="Tahoma"/>
              </a:rPr>
              <a:t>Цель </a:t>
            </a:r>
            <a:r>
              <a:rPr lang="ru-RU" sz="1400" b="1" kern="50" dirty="0">
                <a:latin typeface="Times New Roman"/>
                <a:ea typeface="SimSun"/>
                <a:cs typeface="Tahoma"/>
              </a:rPr>
              <a:t>проекта</a:t>
            </a:r>
            <a:r>
              <a:rPr lang="ru-RU" sz="1400" kern="50" dirty="0" smtClean="0">
                <a:latin typeface="Times New Roman"/>
                <a:ea typeface="SimSun"/>
                <a:cs typeface="Tahoma"/>
              </a:rPr>
              <a:t>: создание </a:t>
            </a:r>
            <a:r>
              <a:rPr lang="ru-RU" sz="1400" kern="50" dirty="0">
                <a:latin typeface="Times New Roman"/>
                <a:ea typeface="SimSun"/>
                <a:cs typeface="Tahoma"/>
              </a:rPr>
              <a:t>условий раскрывающих творческий и интеллектуальный потенциал дошкольников ,ориентированный на диалогическое взаимодействие детей, родителей, </a:t>
            </a:r>
            <a:r>
              <a:rPr lang="ru-RU" sz="1400" kern="50" dirty="0" smtClean="0">
                <a:latin typeface="Times New Roman"/>
                <a:ea typeface="SimSun"/>
                <a:cs typeface="Tahoma"/>
              </a:rPr>
              <a:t>педагогов, способствующий  </a:t>
            </a:r>
            <a:r>
              <a:rPr lang="ru-RU" sz="1400" kern="50" dirty="0">
                <a:latin typeface="Times New Roman"/>
                <a:ea typeface="SimSun"/>
                <a:cs typeface="Tahoma"/>
              </a:rPr>
              <a:t>самопониманию и саморазвитию всех участников педагогического процесса на основе </a:t>
            </a:r>
            <a:r>
              <a:rPr lang="ru-RU" sz="1400" kern="50" dirty="0" smtClean="0">
                <a:latin typeface="Times New Roman"/>
                <a:ea typeface="SimSun"/>
                <a:cs typeface="Tahoma"/>
              </a:rPr>
              <a:t>приобщения  </a:t>
            </a:r>
            <a:r>
              <a:rPr lang="ru-RU" sz="1400" kern="50" dirty="0">
                <a:latin typeface="Times New Roman"/>
                <a:ea typeface="SimSun"/>
                <a:cs typeface="Tahoma"/>
              </a:rPr>
              <a:t>детей  к </a:t>
            </a:r>
            <a:r>
              <a:rPr lang="ru-RU" sz="1400" kern="50" dirty="0" smtClean="0">
                <a:latin typeface="Times New Roman"/>
                <a:ea typeface="SimSun"/>
                <a:cs typeface="Tahoma"/>
              </a:rPr>
              <a:t>природе, </a:t>
            </a:r>
            <a:r>
              <a:rPr lang="ru-RU" sz="1400" kern="50" dirty="0">
                <a:latin typeface="Times New Roman"/>
                <a:ea typeface="SimSun"/>
                <a:cs typeface="Tahoma"/>
              </a:rPr>
              <a:t>окружающему нас миру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400" b="1" kern="50" dirty="0">
                <a:latin typeface="Times New Roman"/>
                <a:ea typeface="SimSun"/>
                <a:cs typeface="Tahoma"/>
              </a:rPr>
              <a:t>  Задачи </a:t>
            </a:r>
            <a:r>
              <a:rPr lang="ru-RU" sz="1400" b="1" kern="50" dirty="0" smtClean="0">
                <a:latin typeface="Times New Roman"/>
                <a:ea typeface="SimSun"/>
                <a:cs typeface="Tahoma"/>
              </a:rPr>
              <a:t>проекта</a:t>
            </a:r>
            <a:r>
              <a:rPr lang="ru-RU" sz="1400" kern="50" dirty="0" smtClean="0">
                <a:latin typeface="Times New Roman"/>
                <a:ea typeface="SimSun"/>
                <a:cs typeface="Tahoma"/>
              </a:rPr>
              <a:t>: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400" kern="50" dirty="0" smtClean="0">
                <a:latin typeface="Times New Roman"/>
                <a:ea typeface="SimSun"/>
                <a:cs typeface="Tahoma"/>
              </a:rPr>
              <a:t> </a:t>
            </a:r>
            <a:r>
              <a:rPr lang="ru-RU" sz="1400" kern="50" dirty="0">
                <a:latin typeface="Times New Roman"/>
                <a:ea typeface="SimSun"/>
                <a:cs typeface="Tahoma"/>
              </a:rPr>
              <a:t>-воспитание у дошкольников любви к русской природе ,растительному и животному миру средней полосы </a:t>
            </a:r>
            <a:r>
              <a:rPr lang="ru-RU" sz="1400" kern="50" dirty="0" smtClean="0">
                <a:latin typeface="Times New Roman"/>
                <a:ea typeface="SimSun"/>
                <a:cs typeface="Tahoma"/>
              </a:rPr>
              <a:t>России;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400" kern="50" dirty="0" smtClean="0">
                <a:latin typeface="Times New Roman"/>
                <a:ea typeface="SimSun"/>
                <a:cs typeface="Tahoma"/>
              </a:rPr>
              <a:t> </a:t>
            </a:r>
            <a:r>
              <a:rPr lang="ru-RU" sz="1400" kern="50" dirty="0">
                <a:latin typeface="Times New Roman"/>
                <a:ea typeface="SimSun"/>
                <a:cs typeface="Tahoma"/>
              </a:rPr>
              <a:t>-развитие эмоциональной отзывчивости на </a:t>
            </a:r>
            <a:r>
              <a:rPr lang="ru-RU" sz="1400" kern="50" dirty="0" smtClean="0">
                <a:latin typeface="Times New Roman"/>
                <a:ea typeface="SimSun"/>
                <a:cs typeface="Tahoma"/>
              </a:rPr>
              <a:t>произведениях детских </a:t>
            </a:r>
            <a:r>
              <a:rPr lang="ru-RU" sz="1400" kern="50" dirty="0">
                <a:latin typeface="Times New Roman"/>
                <a:ea typeface="SimSun"/>
                <a:cs typeface="Tahoma"/>
              </a:rPr>
              <a:t>писателей , поэтов. </a:t>
            </a:r>
            <a:r>
              <a:rPr lang="ru-RU" sz="1400" kern="50" dirty="0" smtClean="0">
                <a:latin typeface="Times New Roman"/>
                <a:ea typeface="SimSun"/>
                <a:cs typeface="Tahoma"/>
              </a:rPr>
              <a:t>Художников;</a:t>
            </a:r>
            <a:endParaRPr lang="ru-RU" sz="1400" kern="50" dirty="0">
              <a:latin typeface="Times New Roman"/>
              <a:ea typeface="SimSun"/>
              <a:cs typeface="Tahoma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400" kern="50" dirty="0">
                <a:latin typeface="Times New Roman"/>
                <a:ea typeface="SimSun"/>
                <a:cs typeface="Tahoma"/>
              </a:rPr>
              <a:t> </a:t>
            </a:r>
            <a:r>
              <a:rPr lang="ru-RU" sz="1400" kern="50" dirty="0" smtClean="0">
                <a:latin typeface="Times New Roman"/>
                <a:ea typeface="SimSun"/>
                <a:cs typeface="Tahoma"/>
              </a:rPr>
              <a:t>-</a:t>
            </a:r>
            <a:r>
              <a:rPr lang="ru-RU" sz="1400" kern="50" dirty="0">
                <a:latin typeface="Times New Roman"/>
                <a:ea typeface="SimSun"/>
                <a:cs typeface="Tahoma"/>
              </a:rPr>
              <a:t>обогащать детско-родительские отношения опытом </a:t>
            </a:r>
            <a:r>
              <a:rPr lang="ru-RU" sz="1400" kern="50" dirty="0" smtClean="0">
                <a:latin typeface="Times New Roman"/>
                <a:ea typeface="SimSun"/>
                <a:cs typeface="Tahoma"/>
              </a:rPr>
              <a:t>совместной творческой   деятельности;</a:t>
            </a:r>
            <a:endParaRPr lang="ru-RU" sz="1400" kern="50" dirty="0">
              <a:latin typeface="Times New Roman"/>
              <a:ea typeface="SimSun"/>
              <a:cs typeface="Tahoma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400" kern="50" dirty="0" smtClean="0">
                <a:latin typeface="Times New Roman"/>
                <a:ea typeface="SimSun"/>
                <a:cs typeface="Tahoma"/>
              </a:rPr>
              <a:t> -формирование </a:t>
            </a:r>
            <a:r>
              <a:rPr lang="ru-RU" sz="1400" kern="50" dirty="0">
                <a:latin typeface="Times New Roman"/>
                <a:ea typeface="SimSun"/>
                <a:cs typeface="Tahoma"/>
              </a:rPr>
              <a:t>представлений у детей о лесе , его животном и растительном </a:t>
            </a:r>
            <a:r>
              <a:rPr lang="ru-RU" sz="1400" kern="50" dirty="0" smtClean="0">
                <a:latin typeface="Times New Roman"/>
                <a:ea typeface="SimSun"/>
                <a:cs typeface="Tahoma"/>
              </a:rPr>
              <a:t>мире;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400" kern="50" dirty="0">
                <a:latin typeface="Times New Roman"/>
                <a:ea typeface="SimSun"/>
                <a:cs typeface="Tahoma"/>
              </a:rPr>
              <a:t> </a:t>
            </a:r>
            <a:r>
              <a:rPr lang="ru-RU" sz="1400" kern="50" dirty="0" smtClean="0">
                <a:latin typeface="Times New Roman"/>
                <a:ea typeface="SimSun"/>
                <a:cs typeface="Tahoma"/>
              </a:rPr>
              <a:t>-углубленное </a:t>
            </a:r>
            <a:r>
              <a:rPr lang="ru-RU" sz="1400" kern="50" dirty="0">
                <a:latin typeface="Times New Roman"/>
                <a:ea typeface="SimSun"/>
                <a:cs typeface="Tahoma"/>
              </a:rPr>
              <a:t>приобщение к </a:t>
            </a:r>
            <a:r>
              <a:rPr lang="ru-RU" sz="1400" kern="50" dirty="0" smtClean="0">
                <a:latin typeface="Times New Roman"/>
                <a:ea typeface="SimSun"/>
                <a:cs typeface="Tahoma"/>
              </a:rPr>
              <a:t>природе;</a:t>
            </a:r>
            <a:endParaRPr lang="ru-RU" sz="1400" kern="50" dirty="0">
              <a:latin typeface="Times New Roman"/>
              <a:ea typeface="SimSun"/>
              <a:cs typeface="Tahoma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400" kern="50" dirty="0">
                <a:latin typeface="Times New Roman"/>
                <a:ea typeface="SimSun"/>
                <a:cs typeface="Tahoma"/>
              </a:rPr>
              <a:t> </a:t>
            </a:r>
            <a:r>
              <a:rPr lang="ru-RU" sz="1400" kern="50" dirty="0" smtClean="0">
                <a:latin typeface="Times New Roman"/>
                <a:ea typeface="SimSun"/>
                <a:cs typeface="Tahoma"/>
              </a:rPr>
              <a:t>-</a:t>
            </a:r>
            <a:r>
              <a:rPr lang="ru-RU" sz="1400" kern="50" dirty="0">
                <a:latin typeface="Times New Roman"/>
                <a:ea typeface="SimSun"/>
                <a:cs typeface="Tahoma"/>
              </a:rPr>
              <a:t>развивать творческие способности у детей и родителей </a:t>
            </a:r>
            <a:r>
              <a:rPr lang="ru-RU" sz="1400" kern="50" dirty="0" smtClean="0">
                <a:latin typeface="Times New Roman"/>
                <a:ea typeface="SimSun"/>
                <a:cs typeface="Tahoma"/>
              </a:rPr>
              <a:t>в продуктивной </a:t>
            </a:r>
            <a:r>
              <a:rPr lang="ru-RU" sz="1400" kern="50" dirty="0">
                <a:latin typeface="Times New Roman"/>
                <a:ea typeface="SimSun"/>
                <a:cs typeface="Tahoma"/>
              </a:rPr>
              <a:t>и музыкальной деятельности, знакомство </a:t>
            </a:r>
            <a:r>
              <a:rPr lang="ru-RU" sz="1400" kern="50" dirty="0" smtClean="0">
                <a:latin typeface="Times New Roman"/>
                <a:ea typeface="SimSun"/>
                <a:cs typeface="Tahoma"/>
              </a:rPr>
              <a:t>с растительным </a:t>
            </a:r>
            <a:r>
              <a:rPr lang="ru-RU" sz="1400" kern="50" dirty="0">
                <a:latin typeface="Times New Roman"/>
                <a:ea typeface="SimSun"/>
                <a:cs typeface="Tahoma"/>
              </a:rPr>
              <a:t>и животным миром средней полосы </a:t>
            </a:r>
            <a:r>
              <a:rPr lang="ru-RU" sz="1400" kern="50" dirty="0" smtClean="0">
                <a:latin typeface="Times New Roman"/>
                <a:ea typeface="SimSun"/>
                <a:cs typeface="Tahoma"/>
              </a:rPr>
              <a:t>России;</a:t>
            </a:r>
            <a:endParaRPr lang="ru-RU" sz="1400" kern="50" dirty="0">
              <a:latin typeface="Times New Roman"/>
              <a:ea typeface="SimSun"/>
              <a:cs typeface="Tahoma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400" kern="50" dirty="0">
                <a:latin typeface="Times New Roman"/>
                <a:ea typeface="SimSun"/>
                <a:cs typeface="Tahoma"/>
              </a:rPr>
              <a:t> </a:t>
            </a:r>
            <a:r>
              <a:rPr lang="ru-RU" sz="1400" kern="50" dirty="0" smtClean="0">
                <a:latin typeface="Times New Roman"/>
                <a:ea typeface="SimSun"/>
                <a:cs typeface="Tahoma"/>
              </a:rPr>
              <a:t>-</a:t>
            </a:r>
            <a:r>
              <a:rPr lang="ru-RU" sz="1400" kern="50" dirty="0">
                <a:latin typeface="Times New Roman"/>
                <a:ea typeface="SimSun"/>
                <a:cs typeface="Tahoma"/>
              </a:rPr>
              <a:t>р</a:t>
            </a:r>
            <a:r>
              <a:rPr lang="ru-RU" sz="1400" kern="50" dirty="0" smtClean="0">
                <a:latin typeface="Times New Roman"/>
                <a:ea typeface="SimSun"/>
                <a:cs typeface="Tahoma"/>
              </a:rPr>
              <a:t>азвивать </a:t>
            </a:r>
            <a:r>
              <a:rPr lang="ru-RU" sz="1400" kern="50" dirty="0">
                <a:latin typeface="Times New Roman"/>
                <a:ea typeface="SimSun"/>
                <a:cs typeface="Tahoma"/>
              </a:rPr>
              <a:t>коммуникативные навыки;</a:t>
            </a:r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27503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F:\проект\IMG_43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172005" cy="53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21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F:\проект\IMG_43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491929" cy="561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82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Users\Desktop\IMG_43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4464496" cy="595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15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Users\Desktop\IMG_43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4779697" cy="637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88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Users\Desktop\IMG_43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033462" cy="602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6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904656"/>
          </a:xfrm>
        </p:spPr>
        <p:txBody>
          <a:bodyPr>
            <a:normAutofit fontScale="250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5600" b="1" kern="50" dirty="0">
                <a:latin typeface="Times New Roman"/>
                <a:ea typeface="SimSun"/>
                <a:cs typeface="Tahoma"/>
              </a:rPr>
              <a:t>Разработка проекта</a:t>
            </a:r>
            <a:r>
              <a:rPr lang="ru-RU" sz="5600" kern="50" dirty="0" smtClean="0">
                <a:latin typeface="Times New Roman"/>
                <a:ea typeface="SimSun"/>
                <a:cs typeface="Tahoma"/>
              </a:rPr>
              <a:t>: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5600" kern="50" dirty="0" smtClean="0">
                <a:latin typeface="Times New Roman"/>
                <a:ea typeface="SimSun"/>
                <a:cs typeface="Tahoma"/>
              </a:rPr>
              <a:t> </a:t>
            </a:r>
            <a:r>
              <a:rPr lang="ru-RU" sz="5600" kern="50" dirty="0">
                <a:latin typeface="Times New Roman"/>
                <a:ea typeface="SimSun"/>
                <a:cs typeface="Tahoma"/>
              </a:rPr>
              <a:t>-донести до участников проекта важность данной темы</a:t>
            </a:r>
            <a:r>
              <a:rPr lang="ru-RU" sz="5600" kern="50" dirty="0" smtClean="0">
                <a:latin typeface="Times New Roman"/>
                <a:ea typeface="SimSun"/>
                <a:cs typeface="Tahoma"/>
              </a:rPr>
              <a:t>;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5600" kern="50" dirty="0" smtClean="0">
                <a:latin typeface="Times New Roman"/>
                <a:ea typeface="SimSun"/>
                <a:cs typeface="Tahoma"/>
              </a:rPr>
              <a:t>-</a:t>
            </a:r>
            <a:r>
              <a:rPr lang="ru-RU" sz="5600" kern="50" dirty="0">
                <a:latin typeface="Times New Roman"/>
                <a:ea typeface="SimSun"/>
                <a:cs typeface="Tahoma"/>
              </a:rPr>
              <a:t>создать развивающую среду</a:t>
            </a:r>
            <a:r>
              <a:rPr lang="ru-RU" sz="5600" kern="50" dirty="0" smtClean="0">
                <a:latin typeface="Times New Roman"/>
                <a:ea typeface="SimSun"/>
                <a:cs typeface="Tahoma"/>
              </a:rPr>
              <a:t>: подобрать </a:t>
            </a:r>
            <a:r>
              <a:rPr lang="ru-RU" sz="5600" kern="50" dirty="0">
                <a:latin typeface="Times New Roman"/>
                <a:ea typeface="SimSun"/>
                <a:cs typeface="Tahoma"/>
              </a:rPr>
              <a:t>материал, </a:t>
            </a:r>
            <a:r>
              <a:rPr lang="ru-RU" sz="5600" kern="50" dirty="0" smtClean="0">
                <a:latin typeface="Times New Roman"/>
                <a:ea typeface="SimSun"/>
                <a:cs typeface="Tahoma"/>
              </a:rPr>
              <a:t>игрушки  </a:t>
            </a:r>
            <a:r>
              <a:rPr lang="ru-RU" sz="5600" kern="50" dirty="0">
                <a:latin typeface="Times New Roman"/>
                <a:ea typeface="SimSun"/>
                <a:cs typeface="Tahoma"/>
              </a:rPr>
              <a:t>для игровой , театральной деятельности, </a:t>
            </a:r>
            <a:r>
              <a:rPr lang="ru-RU" sz="5600" kern="50" dirty="0" smtClean="0">
                <a:latin typeface="Times New Roman"/>
                <a:ea typeface="SimSun"/>
                <a:cs typeface="Tahoma"/>
              </a:rPr>
              <a:t>дидактические </a:t>
            </a:r>
            <a:r>
              <a:rPr lang="ru-RU" sz="5600" kern="50" dirty="0">
                <a:latin typeface="Times New Roman"/>
                <a:ea typeface="SimSun"/>
                <a:cs typeface="Tahoma"/>
              </a:rPr>
              <a:t>игры</a:t>
            </a:r>
            <a:r>
              <a:rPr lang="ru-RU" sz="5600" kern="50" dirty="0" smtClean="0">
                <a:latin typeface="Times New Roman"/>
                <a:ea typeface="SimSun"/>
                <a:cs typeface="Tahoma"/>
              </a:rPr>
              <a:t>, иллюстрации</a:t>
            </a:r>
            <a:r>
              <a:rPr lang="ru-RU" sz="5600" kern="50" dirty="0">
                <a:latin typeface="Times New Roman"/>
                <a:ea typeface="SimSun"/>
                <a:cs typeface="Tahoma"/>
              </a:rPr>
              <a:t>, худ. литературу;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5600" b="1" kern="50" dirty="0">
                <a:latin typeface="Times New Roman"/>
                <a:ea typeface="SimSun"/>
                <a:cs typeface="Tahoma"/>
              </a:rPr>
              <a:t>  </a:t>
            </a:r>
            <a:r>
              <a:rPr lang="ru-RU" sz="5600" b="1" kern="50" dirty="0" smtClean="0">
                <a:latin typeface="Times New Roman"/>
                <a:ea typeface="SimSun"/>
                <a:cs typeface="Tahoma"/>
              </a:rPr>
              <a:t>Методы</a:t>
            </a:r>
            <a:r>
              <a:rPr lang="ru-RU" sz="5600" kern="50" dirty="0" smtClean="0">
                <a:latin typeface="Times New Roman"/>
                <a:ea typeface="SimSun"/>
                <a:cs typeface="Tahoma"/>
              </a:rPr>
              <a:t>: наглядный, словесный, игровой, практический</a:t>
            </a:r>
            <a:r>
              <a:rPr lang="ru-RU" sz="5600" kern="50" dirty="0">
                <a:latin typeface="Times New Roman"/>
                <a:ea typeface="SimSun"/>
                <a:cs typeface="Tahoma"/>
              </a:rPr>
              <a:t>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5600" kern="50" dirty="0">
                <a:latin typeface="Times New Roman"/>
                <a:ea typeface="SimSun"/>
                <a:cs typeface="Tahoma"/>
              </a:rPr>
              <a:t>  </a:t>
            </a:r>
            <a:endParaRPr lang="ru-RU" sz="5600" kern="50" dirty="0" smtClean="0">
              <a:latin typeface="Times New Roman"/>
              <a:ea typeface="SimSun"/>
              <a:cs typeface="Tahoma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5600" b="1" kern="50" dirty="0" smtClean="0">
                <a:latin typeface="Times New Roman"/>
                <a:ea typeface="SimSun"/>
                <a:cs typeface="Tahoma"/>
              </a:rPr>
              <a:t>Работа </a:t>
            </a:r>
            <a:r>
              <a:rPr lang="ru-RU" sz="5600" b="1" kern="50" dirty="0">
                <a:latin typeface="Times New Roman"/>
                <a:ea typeface="SimSun"/>
                <a:cs typeface="Tahoma"/>
              </a:rPr>
              <a:t>с родителями</a:t>
            </a:r>
            <a:r>
              <a:rPr lang="ru-RU" sz="5600" kern="50" dirty="0">
                <a:latin typeface="Times New Roman"/>
                <a:ea typeface="SimSun"/>
                <a:cs typeface="Tahoma"/>
              </a:rPr>
              <a:t>: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5600" kern="50" dirty="0" smtClean="0">
                <a:latin typeface="Times New Roman"/>
                <a:ea typeface="SimSun"/>
                <a:cs typeface="Tahoma"/>
              </a:rPr>
              <a:t>-</a:t>
            </a:r>
            <a:r>
              <a:rPr lang="ru-RU" sz="5600" kern="50" dirty="0">
                <a:latin typeface="Times New Roman"/>
                <a:ea typeface="SimSun"/>
                <a:cs typeface="Tahoma"/>
              </a:rPr>
              <a:t>развивать в детях чувство семейной сплоченности;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5600" b="1" kern="50" dirty="0" smtClean="0">
                <a:latin typeface="Times New Roman"/>
                <a:ea typeface="SimSun"/>
                <a:cs typeface="Tahoma"/>
              </a:rPr>
              <a:t>  </a:t>
            </a:r>
            <a:endParaRPr lang="ru-RU" sz="5600" b="1" kern="50" dirty="0">
              <a:latin typeface="Times New Roman"/>
              <a:ea typeface="SimSun"/>
              <a:cs typeface="Tahoma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5600" b="1" kern="50" dirty="0" smtClean="0">
                <a:latin typeface="Times New Roman"/>
                <a:ea typeface="SimSun"/>
                <a:cs typeface="Tahoma"/>
              </a:rPr>
              <a:t>Цели: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5600" kern="50" dirty="0" smtClean="0">
                <a:latin typeface="Times New Roman"/>
                <a:ea typeface="SimSun"/>
                <a:cs typeface="Tahoma"/>
              </a:rPr>
              <a:t> -</a:t>
            </a:r>
            <a:r>
              <a:rPr lang="ru-RU" sz="5600" kern="50" dirty="0">
                <a:latin typeface="Times New Roman"/>
                <a:ea typeface="SimSun"/>
                <a:cs typeface="Tahoma"/>
              </a:rPr>
              <a:t>формировать навыки общения ,сотрудничества </a:t>
            </a:r>
            <a:r>
              <a:rPr lang="ru-RU" sz="5600" kern="50" dirty="0" smtClean="0">
                <a:latin typeface="Times New Roman"/>
                <a:ea typeface="SimSun"/>
                <a:cs typeface="Tahoma"/>
              </a:rPr>
              <a:t>, сотворчества    </a:t>
            </a:r>
            <a:r>
              <a:rPr lang="ru-RU" sz="5600" kern="50" dirty="0">
                <a:latin typeface="Times New Roman"/>
                <a:ea typeface="SimSun"/>
                <a:cs typeface="Tahoma"/>
              </a:rPr>
              <a:t>родителей и </a:t>
            </a:r>
            <a:r>
              <a:rPr lang="ru-RU" sz="5600" kern="50" dirty="0" smtClean="0">
                <a:latin typeface="Times New Roman"/>
                <a:ea typeface="SimSun"/>
                <a:cs typeface="Tahoma"/>
              </a:rPr>
              <a:t>детей;</a:t>
            </a:r>
            <a:endParaRPr lang="ru-RU" sz="5600" kern="50" dirty="0">
              <a:latin typeface="Times New Roman"/>
              <a:ea typeface="SimSun"/>
              <a:cs typeface="Tahoma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5600" kern="50" dirty="0">
                <a:latin typeface="Times New Roman"/>
                <a:ea typeface="SimSun"/>
                <a:cs typeface="Tahoma"/>
              </a:rPr>
              <a:t> </a:t>
            </a:r>
            <a:r>
              <a:rPr lang="ru-RU" sz="5600" kern="50" dirty="0" smtClean="0">
                <a:latin typeface="Times New Roman"/>
                <a:ea typeface="SimSun"/>
                <a:cs typeface="Tahoma"/>
              </a:rPr>
              <a:t>-</a:t>
            </a:r>
            <a:r>
              <a:rPr lang="ru-RU" sz="5600" kern="50" dirty="0">
                <a:latin typeface="Times New Roman"/>
                <a:ea typeface="SimSun"/>
                <a:cs typeface="Tahoma"/>
              </a:rPr>
              <a:t>привлекать родителей к созданию благоприятных </a:t>
            </a:r>
            <a:r>
              <a:rPr lang="ru-RU" sz="5600" kern="50" dirty="0" smtClean="0">
                <a:latin typeface="Times New Roman"/>
                <a:ea typeface="SimSun"/>
                <a:cs typeface="Tahoma"/>
              </a:rPr>
              <a:t>условий для </a:t>
            </a:r>
            <a:r>
              <a:rPr lang="ru-RU" sz="5600" kern="50" dirty="0">
                <a:latin typeface="Times New Roman"/>
                <a:ea typeface="SimSun"/>
                <a:cs typeface="Tahoma"/>
              </a:rPr>
              <a:t>развития  ребенка в семье и </a:t>
            </a:r>
            <a:r>
              <a:rPr lang="ru-RU" sz="5600" kern="50" dirty="0" smtClean="0">
                <a:latin typeface="Times New Roman"/>
                <a:ea typeface="SimSun"/>
                <a:cs typeface="Tahoma"/>
              </a:rPr>
              <a:t>ДОУ;</a:t>
            </a:r>
            <a:r>
              <a:rPr lang="ru-RU" sz="5600" kern="50" dirty="0">
                <a:latin typeface="Times New Roman"/>
                <a:ea typeface="SimSun"/>
                <a:cs typeface="Tahoma"/>
              </a:rPr>
              <a:t> 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5600" kern="50" dirty="0">
                <a:latin typeface="Times New Roman"/>
                <a:ea typeface="SimSun"/>
                <a:cs typeface="Tahoma"/>
              </a:rPr>
              <a:t> </a:t>
            </a:r>
            <a:endParaRPr lang="ru-RU" sz="5600" kern="50" dirty="0" smtClean="0">
              <a:latin typeface="Times New Roman"/>
              <a:ea typeface="SimSun"/>
              <a:cs typeface="Tahoma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5600" b="1" kern="50" dirty="0" smtClean="0">
                <a:latin typeface="Times New Roman"/>
                <a:ea typeface="SimSun"/>
                <a:cs typeface="Tahoma"/>
              </a:rPr>
              <a:t>Задачи</a:t>
            </a:r>
            <a:r>
              <a:rPr lang="ru-RU" sz="5600" kern="50" dirty="0" smtClean="0">
                <a:latin typeface="Times New Roman"/>
                <a:ea typeface="SimSun"/>
                <a:cs typeface="Tahoma"/>
              </a:rPr>
              <a:t>:     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5600" kern="50" dirty="0">
                <a:latin typeface="Times New Roman"/>
                <a:ea typeface="SimSun"/>
                <a:cs typeface="Tahoma"/>
              </a:rPr>
              <a:t>1</a:t>
            </a:r>
            <a:r>
              <a:rPr lang="ru-RU" sz="5600" u="sng" kern="50" dirty="0">
                <a:latin typeface="Times New Roman"/>
                <a:ea typeface="SimSun"/>
                <a:cs typeface="Tahoma"/>
              </a:rPr>
              <a:t>) Образовательная</a:t>
            </a:r>
            <a:r>
              <a:rPr lang="ru-RU" sz="5600" kern="50" dirty="0">
                <a:latin typeface="Times New Roman"/>
                <a:ea typeface="SimSun"/>
                <a:cs typeface="Tahoma"/>
              </a:rPr>
              <a:t>:  способствовать углублению и обобщению знаний детей        о диких животных, птицах, деревьях; расширять представление о лесе и его обитателях, продолжить знакомить детей с характерными особенностями времен года,  повысить речевую активность через использование ИКТ и интеграцию образовательных областей;</a:t>
            </a:r>
          </a:p>
          <a:p>
            <a:pPr marL="0" indent="0">
              <a:spcAft>
                <a:spcPts val="0"/>
              </a:spcAft>
              <a:buNone/>
            </a:pPr>
            <a:endParaRPr lang="ru-RU" sz="5600" kern="50" dirty="0">
              <a:latin typeface="Times New Roman"/>
              <a:ea typeface="SimSun"/>
              <a:cs typeface="Tahoma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5600" kern="50" dirty="0">
                <a:latin typeface="Times New Roman"/>
                <a:ea typeface="SimSun"/>
                <a:cs typeface="Tahoma"/>
              </a:rPr>
              <a:t>2) </a:t>
            </a:r>
            <a:r>
              <a:rPr lang="ru-RU" sz="5600" u="sng" kern="50" dirty="0">
                <a:latin typeface="Times New Roman"/>
                <a:ea typeface="SimSun"/>
                <a:cs typeface="Tahoma"/>
              </a:rPr>
              <a:t>Развивающая</a:t>
            </a:r>
            <a:r>
              <a:rPr lang="ru-RU" sz="5600" kern="50" dirty="0">
                <a:latin typeface="Times New Roman"/>
                <a:ea typeface="SimSun"/>
                <a:cs typeface="Tahoma"/>
              </a:rPr>
              <a:t>:   развивать у детей познавательный интерес к жизни леса и его обитателям; развивать память, умение анализировать, делать выводы, развивать умение слушать друг друга.</a:t>
            </a:r>
          </a:p>
          <a:p>
            <a:pPr marL="0" indent="0">
              <a:spcAft>
                <a:spcPts val="0"/>
              </a:spcAft>
              <a:buNone/>
            </a:pPr>
            <a:endParaRPr lang="ru-RU" sz="5600" kern="50" dirty="0">
              <a:latin typeface="Times New Roman"/>
              <a:ea typeface="SimSun"/>
              <a:cs typeface="Tahoma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5600" kern="50" dirty="0">
                <a:latin typeface="Times New Roman"/>
                <a:ea typeface="SimSun"/>
                <a:cs typeface="Tahoma"/>
              </a:rPr>
              <a:t>3</a:t>
            </a:r>
            <a:r>
              <a:rPr lang="ru-RU" sz="5600" u="sng" kern="50" dirty="0">
                <a:latin typeface="Times New Roman"/>
                <a:ea typeface="SimSun"/>
                <a:cs typeface="Tahoma"/>
              </a:rPr>
              <a:t>) Воспитательная</a:t>
            </a:r>
            <a:r>
              <a:rPr lang="ru-RU" sz="5600" kern="50" dirty="0">
                <a:latin typeface="Times New Roman"/>
                <a:ea typeface="SimSun"/>
                <a:cs typeface="Tahoma"/>
              </a:rPr>
              <a:t>:  воспитывать интерес у детей к жизни леса, умение вести себя в лесу, воспитывать любовь, бережное отношение к природе, проявлять заботу и внимание ко всему живому, формировать доброжелательность.</a:t>
            </a:r>
          </a:p>
          <a:p>
            <a:pPr marL="0" indent="0">
              <a:spcAft>
                <a:spcPts val="0"/>
              </a:spcAft>
              <a:buNone/>
            </a:pPr>
            <a:endParaRPr lang="ru-RU" sz="5600" kern="50" dirty="0" smtClean="0">
              <a:latin typeface="Times New Roman"/>
              <a:ea typeface="SimSun"/>
              <a:cs typeface="Tahoma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5600" b="1" kern="50" dirty="0" smtClean="0">
                <a:latin typeface="Times New Roman"/>
                <a:ea typeface="SimSun"/>
                <a:cs typeface="Tahoma"/>
              </a:rPr>
              <a:t>Реализация проекта</a:t>
            </a:r>
            <a:r>
              <a:rPr lang="ru-RU" sz="5600" kern="50" dirty="0" smtClean="0">
                <a:latin typeface="Times New Roman"/>
                <a:ea typeface="SimSun"/>
                <a:cs typeface="Tahoma"/>
              </a:rPr>
              <a:t>: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5600" kern="50" dirty="0" smtClean="0">
                <a:latin typeface="Times New Roman"/>
                <a:ea typeface="SimSun"/>
                <a:cs typeface="Tahoma"/>
              </a:rPr>
              <a:t>-</a:t>
            </a:r>
            <a:r>
              <a:rPr lang="ru-RU" sz="5600" kern="50" dirty="0">
                <a:latin typeface="Times New Roman"/>
                <a:ea typeface="SimSun"/>
                <a:cs typeface="Tahoma"/>
              </a:rPr>
              <a:t>беседы с детьми о  растительном и животном мире </a:t>
            </a:r>
            <a:r>
              <a:rPr lang="ru-RU" sz="5600" kern="50" dirty="0" smtClean="0">
                <a:latin typeface="Times New Roman"/>
                <a:ea typeface="SimSun"/>
                <a:cs typeface="Tahoma"/>
              </a:rPr>
              <a:t>леса;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5600" kern="50" dirty="0" smtClean="0">
                <a:latin typeface="Times New Roman"/>
                <a:ea typeface="SimSun"/>
                <a:cs typeface="Tahoma"/>
              </a:rPr>
              <a:t>-</a:t>
            </a:r>
            <a:r>
              <a:rPr lang="ru-RU" sz="5600" kern="50" dirty="0">
                <a:latin typeface="Times New Roman"/>
                <a:ea typeface="SimSun"/>
                <a:cs typeface="Tahoma"/>
              </a:rPr>
              <a:t>чтение произведений </a:t>
            </a:r>
            <a:r>
              <a:rPr lang="ru-RU" sz="5600" kern="50" dirty="0" err="1">
                <a:latin typeface="Times New Roman"/>
                <a:ea typeface="SimSun"/>
                <a:cs typeface="Tahoma"/>
              </a:rPr>
              <a:t>Чарушина</a:t>
            </a:r>
            <a:r>
              <a:rPr lang="ru-RU" sz="5600" kern="50" dirty="0">
                <a:latin typeface="Times New Roman"/>
                <a:ea typeface="SimSun"/>
                <a:cs typeface="Tahoma"/>
              </a:rPr>
              <a:t> , </a:t>
            </a:r>
            <a:r>
              <a:rPr lang="ru-RU" sz="5600" kern="50" dirty="0" smtClean="0">
                <a:latin typeface="Times New Roman"/>
                <a:ea typeface="SimSun"/>
                <a:cs typeface="Tahoma"/>
              </a:rPr>
              <a:t>Бианки;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5600" kern="50" dirty="0" smtClean="0">
                <a:latin typeface="Times New Roman"/>
                <a:ea typeface="SimSun"/>
                <a:cs typeface="Tahoma"/>
              </a:rPr>
              <a:t>-знакомство </a:t>
            </a:r>
            <a:r>
              <a:rPr lang="ru-RU" sz="5600" kern="50" dirty="0">
                <a:latin typeface="Times New Roman"/>
                <a:ea typeface="SimSun"/>
                <a:cs typeface="Tahoma"/>
              </a:rPr>
              <a:t>детей с водоемами леса и </a:t>
            </a:r>
            <a:r>
              <a:rPr lang="ru-RU" sz="5600" kern="50" dirty="0" smtClean="0">
                <a:latin typeface="Times New Roman"/>
                <a:ea typeface="SimSun"/>
                <a:cs typeface="Tahoma"/>
              </a:rPr>
              <a:t>их жителями;</a:t>
            </a:r>
            <a:endParaRPr lang="ru-RU" sz="5600" kern="50" dirty="0">
              <a:latin typeface="Times New Roman"/>
              <a:ea typeface="SimSun"/>
              <a:cs typeface="Tahoma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5600" kern="50" dirty="0" smtClean="0">
                <a:latin typeface="Times New Roman"/>
                <a:ea typeface="SimSun"/>
                <a:cs typeface="Tahoma"/>
              </a:rPr>
              <a:t> </a:t>
            </a:r>
            <a:r>
              <a:rPr lang="ru-RU" sz="5600" kern="50" dirty="0">
                <a:latin typeface="Times New Roman"/>
                <a:ea typeface="SimSun"/>
                <a:cs typeface="Tahoma"/>
              </a:rPr>
              <a:t>-беседы о лесных </a:t>
            </a:r>
            <a:r>
              <a:rPr lang="ru-RU" sz="5600" kern="50" dirty="0" smtClean="0">
                <a:latin typeface="Times New Roman"/>
                <a:ea typeface="SimSun"/>
                <a:cs typeface="Tahoma"/>
              </a:rPr>
              <a:t>домишках;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5600" kern="50" dirty="0" smtClean="0">
                <a:latin typeface="Times New Roman"/>
                <a:ea typeface="SimSun"/>
                <a:cs typeface="Tahoma"/>
              </a:rPr>
              <a:t>-слушание </a:t>
            </a:r>
            <a:r>
              <a:rPr lang="ru-RU" sz="5600" kern="50" dirty="0">
                <a:latin typeface="Times New Roman"/>
                <a:ea typeface="SimSun"/>
                <a:cs typeface="Tahoma"/>
              </a:rPr>
              <a:t>музыкальных </a:t>
            </a:r>
            <a:r>
              <a:rPr lang="ru-RU" sz="5600" kern="50" dirty="0" smtClean="0">
                <a:latin typeface="Times New Roman"/>
                <a:ea typeface="SimSun"/>
                <a:cs typeface="Tahoma"/>
              </a:rPr>
              <a:t>произведений;</a:t>
            </a:r>
            <a:endParaRPr lang="ru-RU" sz="5600" kern="50" dirty="0">
              <a:latin typeface="Times New Roman"/>
              <a:ea typeface="SimSun"/>
              <a:cs typeface="Tahoma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5600" kern="50" dirty="0" smtClean="0">
                <a:latin typeface="Times New Roman"/>
                <a:ea typeface="SimSun"/>
                <a:cs typeface="Tahoma"/>
              </a:rPr>
              <a:t>-</a:t>
            </a:r>
            <a:r>
              <a:rPr lang="ru-RU" sz="5600" kern="50" dirty="0">
                <a:latin typeface="Times New Roman"/>
                <a:ea typeface="SimSun"/>
                <a:cs typeface="Tahoma"/>
              </a:rPr>
              <a:t>разучивание подвижных </a:t>
            </a:r>
            <a:r>
              <a:rPr lang="ru-RU" sz="5600" kern="50" dirty="0" smtClean="0">
                <a:latin typeface="Times New Roman"/>
                <a:ea typeface="SimSun"/>
                <a:cs typeface="Tahoma"/>
              </a:rPr>
              <a:t>игр;</a:t>
            </a:r>
            <a:endParaRPr lang="ru-RU" sz="5600" kern="50" dirty="0">
              <a:latin typeface="Times New Roman"/>
              <a:ea typeface="SimSun"/>
              <a:cs typeface="Tahoma"/>
            </a:endParaRPr>
          </a:p>
          <a:p>
            <a:pPr>
              <a:spcAft>
                <a:spcPts val="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06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kern="50" dirty="0">
                <a:latin typeface="Times New Roman"/>
                <a:ea typeface="SimSun"/>
                <a:cs typeface="Tahoma"/>
              </a:rPr>
              <a:t>Презентация проекта:</a:t>
            </a:r>
            <a:r>
              <a:rPr lang="ru-RU" sz="1800" kern="50" dirty="0">
                <a:latin typeface="Times New Roman"/>
                <a:ea typeface="SimSun"/>
                <a:cs typeface="Tahoma"/>
              </a:rPr>
              <a:t/>
            </a:r>
            <a:br>
              <a:rPr lang="ru-RU" sz="1800" kern="50" dirty="0">
                <a:latin typeface="Times New Roman"/>
                <a:ea typeface="SimSun"/>
                <a:cs typeface="Tahoma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612068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spcAft>
                <a:spcPts val="0"/>
              </a:spcAft>
              <a:buNone/>
            </a:pPr>
            <a:endParaRPr lang="ru-RU" kern="50" dirty="0" smtClean="0">
              <a:latin typeface="Times New Roman"/>
              <a:ea typeface="SimSun"/>
              <a:cs typeface="Tahoma"/>
            </a:endParaRPr>
          </a:p>
          <a:p>
            <a:pPr marL="0" indent="0" algn="ctr">
              <a:spcAft>
                <a:spcPts val="0"/>
              </a:spcAft>
              <a:buNone/>
            </a:pPr>
            <a:endParaRPr lang="ru-RU" kern="50" dirty="0">
              <a:latin typeface="Times New Roman"/>
              <a:ea typeface="SimSun"/>
              <a:cs typeface="Tahoma"/>
            </a:endParaRPr>
          </a:p>
          <a:p>
            <a:pPr marL="0" indent="0">
              <a:spcAft>
                <a:spcPts val="0"/>
              </a:spcAft>
              <a:buNone/>
            </a:pPr>
            <a:endParaRPr lang="ru-RU" kern="50" dirty="0" smtClean="0">
              <a:latin typeface="Times New Roman"/>
              <a:ea typeface="SimSun"/>
              <a:cs typeface="Tahoma"/>
            </a:endParaRPr>
          </a:p>
          <a:p>
            <a:pPr marL="0" indent="0">
              <a:spcAft>
                <a:spcPts val="0"/>
              </a:spcAft>
              <a:buNone/>
            </a:pPr>
            <a:endParaRPr lang="ru-RU" kern="50" dirty="0">
              <a:latin typeface="Times New Roman"/>
              <a:ea typeface="SimSun"/>
              <a:cs typeface="Tahoma"/>
            </a:endParaRPr>
          </a:p>
          <a:p>
            <a:pPr marL="0" indent="0">
              <a:spcAft>
                <a:spcPts val="0"/>
              </a:spcAft>
              <a:buNone/>
            </a:pPr>
            <a:endParaRPr lang="ru-RU" kern="50" dirty="0" smtClean="0">
              <a:latin typeface="Times New Roman"/>
              <a:ea typeface="SimSun"/>
              <a:cs typeface="Tahoma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kern="50" dirty="0" smtClean="0">
                <a:latin typeface="Times New Roman"/>
                <a:ea typeface="SimSun"/>
                <a:cs typeface="Tahoma"/>
              </a:rPr>
              <a:t>                       </a:t>
            </a:r>
            <a:endParaRPr lang="ru-RU" kern="50" dirty="0">
              <a:latin typeface="Times New Roman"/>
              <a:ea typeface="SimSun"/>
              <a:cs typeface="Tahoma"/>
            </a:endParaRPr>
          </a:p>
          <a:p>
            <a:pPr marL="0" indent="0">
              <a:spcAft>
                <a:spcPts val="0"/>
              </a:spcAft>
              <a:buNone/>
            </a:pPr>
            <a:endParaRPr lang="ru-RU" kern="50" dirty="0" smtClean="0">
              <a:latin typeface="Times New Roman"/>
              <a:ea typeface="SimSun"/>
              <a:cs typeface="Tahoma"/>
            </a:endParaRPr>
          </a:p>
          <a:p>
            <a:pPr marL="0" indent="0">
              <a:spcAft>
                <a:spcPts val="0"/>
              </a:spcAft>
              <a:buNone/>
            </a:pPr>
            <a:endParaRPr lang="ru-RU" kern="50" dirty="0">
              <a:latin typeface="Times New Roman"/>
              <a:ea typeface="SimSun"/>
              <a:cs typeface="Tahoma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900" kern="50" dirty="0" smtClean="0">
                <a:latin typeface="Times New Roman"/>
                <a:ea typeface="SimSun"/>
                <a:cs typeface="Tahoma"/>
              </a:rPr>
              <a:t>-досуги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900" kern="50" dirty="0" smtClean="0">
                <a:latin typeface="Times New Roman"/>
                <a:ea typeface="SimSun"/>
                <a:cs typeface="Tahoma"/>
              </a:rPr>
              <a:t>-выставки поделок, рисунков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900" kern="50" dirty="0" smtClean="0">
                <a:latin typeface="Times New Roman"/>
                <a:ea typeface="SimSun"/>
                <a:cs typeface="Tahoma"/>
              </a:rPr>
              <a:t>-фотовыставки</a:t>
            </a:r>
            <a:endParaRPr lang="ru-RU" sz="2900" kern="50" dirty="0">
              <a:latin typeface="Times New Roman"/>
              <a:ea typeface="SimSun"/>
              <a:cs typeface="Tahoma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900" kern="50" dirty="0" smtClean="0">
                <a:latin typeface="Times New Roman"/>
                <a:ea typeface="SimSun"/>
                <a:cs typeface="Tahoma"/>
              </a:rPr>
              <a:t>                                 </a:t>
            </a:r>
            <a:r>
              <a:rPr lang="ru-RU" sz="3800" b="1" kern="50" dirty="0" smtClean="0">
                <a:latin typeface="Times New Roman"/>
                <a:ea typeface="SimSun"/>
                <a:cs typeface="Tahoma"/>
              </a:rPr>
              <a:t>     </a:t>
            </a:r>
            <a:r>
              <a:rPr lang="ru-RU" sz="3800" b="1" kern="50" dirty="0">
                <a:latin typeface="Times New Roman"/>
                <a:ea typeface="SimSun"/>
                <a:cs typeface="Tahoma"/>
              </a:rPr>
              <a:t>Выполнение </a:t>
            </a:r>
            <a:r>
              <a:rPr lang="ru-RU" sz="3800" b="1" kern="50" dirty="0" smtClean="0">
                <a:latin typeface="Times New Roman"/>
                <a:ea typeface="SimSun"/>
                <a:cs typeface="Tahoma"/>
              </a:rPr>
              <a:t>проекта:</a:t>
            </a:r>
            <a:r>
              <a:rPr lang="ru-RU" sz="2900" kern="50" dirty="0">
                <a:latin typeface="Times New Roman"/>
                <a:ea typeface="SimSun"/>
                <a:cs typeface="Tahoma"/>
              </a:rPr>
              <a:t> 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900" kern="50" dirty="0">
                <a:latin typeface="Times New Roman"/>
                <a:ea typeface="SimSun"/>
                <a:cs typeface="Tahoma"/>
              </a:rPr>
              <a:t>  </a:t>
            </a:r>
            <a:r>
              <a:rPr lang="ru-RU" sz="2900" kern="50" dirty="0" smtClean="0">
                <a:latin typeface="Times New Roman"/>
                <a:ea typeface="SimSun"/>
                <a:cs typeface="Tahoma"/>
              </a:rPr>
              <a:t>	</a:t>
            </a:r>
            <a:r>
              <a:rPr lang="ru-RU" sz="2900" u="sng" kern="50" dirty="0" smtClean="0">
                <a:latin typeface="Times New Roman"/>
                <a:ea typeface="SimSun"/>
                <a:cs typeface="Tahoma"/>
              </a:rPr>
              <a:t> Игровая деятельность:</a:t>
            </a:r>
            <a:endParaRPr lang="ru-RU" sz="2900" u="sng" kern="50" dirty="0">
              <a:latin typeface="Times New Roman"/>
              <a:ea typeface="SimSun"/>
              <a:cs typeface="Tahoma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900" kern="50" dirty="0" smtClean="0">
                <a:latin typeface="Times New Roman"/>
                <a:ea typeface="SimSun"/>
                <a:cs typeface="Tahoma"/>
              </a:rPr>
              <a:t> </a:t>
            </a:r>
            <a:r>
              <a:rPr lang="ru-RU" sz="2900" kern="50" dirty="0">
                <a:latin typeface="Times New Roman"/>
                <a:ea typeface="SimSun"/>
                <a:cs typeface="Tahoma"/>
              </a:rPr>
              <a:t>-с/р </a:t>
            </a:r>
            <a:r>
              <a:rPr lang="ru-RU" sz="2900" kern="50" dirty="0" smtClean="0">
                <a:latin typeface="Times New Roman"/>
                <a:ea typeface="SimSun"/>
                <a:cs typeface="Tahoma"/>
              </a:rPr>
              <a:t>игры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900" kern="50" dirty="0" smtClean="0">
                <a:latin typeface="Times New Roman"/>
                <a:ea typeface="SimSun"/>
                <a:cs typeface="Tahoma"/>
              </a:rPr>
              <a:t>-дидактические игры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900" kern="50" dirty="0" smtClean="0">
                <a:latin typeface="Times New Roman"/>
                <a:ea typeface="SimSun"/>
                <a:cs typeface="Tahoma"/>
              </a:rPr>
              <a:t>-инсценировки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900" kern="50" dirty="0" smtClean="0">
                <a:latin typeface="Times New Roman"/>
                <a:ea typeface="SimSun"/>
                <a:cs typeface="Tahoma"/>
              </a:rPr>
              <a:t>- подвижные игры</a:t>
            </a:r>
            <a:endParaRPr lang="ru-RU" sz="2900" kern="50" dirty="0">
              <a:latin typeface="Times New Roman"/>
              <a:ea typeface="SimSun"/>
              <a:cs typeface="Tahoma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900" kern="50" dirty="0" smtClean="0">
                <a:latin typeface="Times New Roman"/>
                <a:ea typeface="SimSun"/>
                <a:cs typeface="Tahoma"/>
              </a:rPr>
              <a:t>	</a:t>
            </a:r>
            <a:r>
              <a:rPr lang="ru-RU" sz="2900" u="sng" kern="50" dirty="0" smtClean="0">
                <a:latin typeface="Times New Roman"/>
                <a:ea typeface="SimSun"/>
                <a:cs typeface="Tahoma"/>
              </a:rPr>
              <a:t>Познавательное  развитие:</a:t>
            </a:r>
            <a:endParaRPr lang="ru-RU" sz="2900" u="sng" kern="50" dirty="0">
              <a:latin typeface="Times New Roman"/>
              <a:ea typeface="SimSun"/>
              <a:cs typeface="Tahoma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900" kern="50" dirty="0" smtClean="0">
                <a:latin typeface="Times New Roman"/>
                <a:ea typeface="SimSun"/>
                <a:cs typeface="Tahoma"/>
              </a:rPr>
              <a:t>-</a:t>
            </a:r>
            <a:r>
              <a:rPr lang="ru-RU" sz="2900" kern="50" dirty="0">
                <a:latin typeface="Times New Roman"/>
                <a:ea typeface="SimSun"/>
                <a:cs typeface="Tahoma"/>
              </a:rPr>
              <a:t>тематические </a:t>
            </a:r>
            <a:r>
              <a:rPr lang="ru-RU" sz="2900" kern="50" dirty="0" smtClean="0">
                <a:latin typeface="Times New Roman"/>
                <a:ea typeface="SimSun"/>
                <a:cs typeface="Tahoma"/>
              </a:rPr>
              <a:t>занятия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900" kern="50" dirty="0" smtClean="0">
                <a:latin typeface="Times New Roman"/>
                <a:ea typeface="SimSun"/>
                <a:cs typeface="Tahoma"/>
              </a:rPr>
              <a:t>-знакомство </a:t>
            </a:r>
            <a:r>
              <a:rPr lang="ru-RU" sz="2900" kern="50" dirty="0">
                <a:latin typeface="Times New Roman"/>
                <a:ea typeface="SimSun"/>
                <a:cs typeface="Tahoma"/>
              </a:rPr>
              <a:t>с животным и растительным </a:t>
            </a:r>
            <a:r>
              <a:rPr lang="ru-RU" sz="2900" kern="50" dirty="0" smtClean="0">
                <a:latin typeface="Times New Roman"/>
                <a:ea typeface="SimSun"/>
                <a:cs typeface="Tahoma"/>
              </a:rPr>
              <a:t>миром средней </a:t>
            </a:r>
            <a:r>
              <a:rPr lang="ru-RU" sz="2900" kern="50" dirty="0">
                <a:latin typeface="Times New Roman"/>
                <a:ea typeface="SimSun"/>
                <a:cs typeface="Tahoma"/>
              </a:rPr>
              <a:t>полосы России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900" kern="50" dirty="0" smtClean="0">
                <a:latin typeface="Times New Roman"/>
                <a:ea typeface="SimSun"/>
                <a:cs typeface="Tahoma"/>
              </a:rPr>
              <a:t> 	</a:t>
            </a:r>
            <a:r>
              <a:rPr lang="ru-RU" sz="2900" u="sng" kern="50" dirty="0" smtClean="0">
                <a:latin typeface="Times New Roman"/>
                <a:ea typeface="SimSun"/>
                <a:cs typeface="Tahoma"/>
              </a:rPr>
              <a:t>Речевое развитие: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900" kern="50" dirty="0" smtClean="0">
                <a:latin typeface="Times New Roman"/>
                <a:ea typeface="SimSun"/>
                <a:cs typeface="Tahoma"/>
              </a:rPr>
              <a:t>-</a:t>
            </a:r>
            <a:r>
              <a:rPr lang="ru-RU" sz="2900" kern="50" dirty="0">
                <a:latin typeface="Times New Roman"/>
                <a:ea typeface="SimSun"/>
                <a:cs typeface="Tahoma"/>
              </a:rPr>
              <a:t>чтение худ</a:t>
            </a:r>
            <a:r>
              <a:rPr lang="ru-RU" sz="2900" kern="50" dirty="0" smtClean="0">
                <a:latin typeface="Times New Roman"/>
                <a:ea typeface="SimSun"/>
                <a:cs typeface="Tahoma"/>
              </a:rPr>
              <a:t>. Литературы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900" kern="50" dirty="0" smtClean="0">
                <a:latin typeface="Times New Roman"/>
                <a:ea typeface="SimSun"/>
                <a:cs typeface="Tahoma"/>
              </a:rPr>
              <a:t>-беседы</a:t>
            </a:r>
            <a:endParaRPr lang="ru-RU" sz="2900" kern="50" dirty="0">
              <a:latin typeface="Times New Roman"/>
              <a:ea typeface="SimSun"/>
              <a:cs typeface="Tahoma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900" kern="50" dirty="0">
                <a:latin typeface="Times New Roman"/>
                <a:ea typeface="SimSun"/>
                <a:cs typeface="Tahoma"/>
              </a:rPr>
              <a:t> </a:t>
            </a:r>
            <a:r>
              <a:rPr lang="ru-RU" sz="2900" kern="50" dirty="0" smtClean="0">
                <a:latin typeface="Times New Roman"/>
                <a:ea typeface="SimSun"/>
                <a:cs typeface="Tahoma"/>
              </a:rPr>
              <a:t>	 </a:t>
            </a:r>
            <a:r>
              <a:rPr lang="ru-RU" sz="2900" u="sng" kern="50" dirty="0">
                <a:latin typeface="Times New Roman"/>
                <a:ea typeface="SimSun"/>
                <a:cs typeface="Tahoma"/>
              </a:rPr>
              <a:t>Продуктивная </a:t>
            </a:r>
            <a:r>
              <a:rPr lang="ru-RU" sz="2900" u="sng" kern="50" dirty="0" smtClean="0">
                <a:latin typeface="Times New Roman"/>
                <a:ea typeface="SimSun"/>
                <a:cs typeface="Tahoma"/>
              </a:rPr>
              <a:t>деятельность: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900" kern="50" dirty="0" smtClean="0">
                <a:latin typeface="Times New Roman"/>
                <a:ea typeface="SimSun"/>
                <a:cs typeface="Tahoma"/>
              </a:rPr>
              <a:t>-</a:t>
            </a:r>
            <a:r>
              <a:rPr lang="ru-RU" sz="2900" kern="50" dirty="0">
                <a:latin typeface="Times New Roman"/>
                <a:ea typeface="SimSun"/>
                <a:cs typeface="Tahoma"/>
              </a:rPr>
              <a:t>рисование </a:t>
            </a:r>
            <a:endParaRPr lang="ru-RU" sz="2900" kern="50" dirty="0" smtClean="0">
              <a:latin typeface="Times New Roman"/>
              <a:ea typeface="SimSun"/>
              <a:cs typeface="Tahoma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900" kern="50" dirty="0" smtClean="0">
                <a:latin typeface="Times New Roman"/>
                <a:ea typeface="SimSun"/>
                <a:cs typeface="Tahoma"/>
              </a:rPr>
              <a:t>-</a:t>
            </a:r>
            <a:r>
              <a:rPr lang="ru-RU" sz="2900" kern="50" dirty="0">
                <a:latin typeface="Times New Roman"/>
                <a:ea typeface="SimSun"/>
                <a:cs typeface="Tahoma"/>
              </a:rPr>
              <a:t>изготовление </a:t>
            </a:r>
            <a:r>
              <a:rPr lang="ru-RU" sz="2900" kern="50" dirty="0" smtClean="0">
                <a:latin typeface="Times New Roman"/>
                <a:ea typeface="SimSun"/>
                <a:cs typeface="Tahoma"/>
              </a:rPr>
              <a:t>поделок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900" kern="50" dirty="0" smtClean="0">
                <a:latin typeface="Times New Roman"/>
                <a:ea typeface="SimSun"/>
                <a:cs typeface="Tahoma"/>
              </a:rPr>
              <a:t>-фотовыставки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900" kern="50" dirty="0" smtClean="0">
                <a:latin typeface="Times New Roman"/>
                <a:ea typeface="SimSun"/>
                <a:cs typeface="Tahoma"/>
              </a:rPr>
              <a:t>- </a:t>
            </a:r>
            <a:r>
              <a:rPr lang="ru-RU" sz="2900" kern="50" dirty="0">
                <a:latin typeface="Times New Roman"/>
                <a:ea typeface="SimSun"/>
                <a:cs typeface="Tahoma"/>
              </a:rPr>
              <a:t>сбор </a:t>
            </a:r>
            <a:r>
              <a:rPr lang="ru-RU" sz="2900" kern="50" dirty="0" smtClean="0">
                <a:latin typeface="Times New Roman"/>
                <a:ea typeface="SimSun"/>
                <a:cs typeface="Tahoma"/>
              </a:rPr>
              <a:t>гербария</a:t>
            </a:r>
            <a:r>
              <a:rPr lang="ru-RU" sz="2900" kern="50" dirty="0">
                <a:latin typeface="Times New Roman"/>
                <a:ea typeface="SimSun"/>
                <a:cs typeface="Tahoma"/>
              </a:rPr>
              <a:t> </a:t>
            </a: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358112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459432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4400" kern="50" dirty="0">
                <a:latin typeface="Times New Roman"/>
                <a:ea typeface="SimSun"/>
                <a:cs typeface="Tahoma"/>
              </a:rPr>
              <a:t>Предварительные итоги  </a:t>
            </a:r>
            <a:r>
              <a:rPr lang="ru-RU" sz="9600" kern="50" dirty="0">
                <a:latin typeface="Times New Roman"/>
                <a:ea typeface="SimSun"/>
                <a:cs typeface="Tahoma"/>
              </a:rPr>
              <a:t>   </a:t>
            </a:r>
            <a:r>
              <a:rPr lang="ru-RU" sz="4800" kern="50" dirty="0">
                <a:latin typeface="Times New Roman"/>
                <a:ea typeface="SimSun"/>
                <a:cs typeface="Tahoma"/>
              </a:rPr>
              <a:t>                </a:t>
            </a:r>
            <a:endParaRPr lang="ru-RU" sz="2800" kern="50" dirty="0">
              <a:latin typeface="Times New Roman"/>
              <a:ea typeface="SimSun"/>
              <a:cs typeface="Tahoma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4800" kern="50" dirty="0">
                <a:latin typeface="Times New Roman"/>
                <a:ea typeface="SimSun"/>
                <a:cs typeface="Tahoma"/>
              </a:rPr>
              <a:t>              </a:t>
            </a:r>
            <a:endParaRPr lang="ru-RU" sz="2800" kern="50" dirty="0">
              <a:latin typeface="Times New Roman"/>
              <a:ea typeface="SimSun"/>
              <a:cs typeface="Tahoma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600" kern="50" dirty="0" smtClean="0">
                <a:latin typeface="Times New Roman"/>
                <a:ea typeface="SimSun"/>
                <a:cs typeface="Tahoma"/>
              </a:rPr>
              <a:t>-улучшение </a:t>
            </a:r>
            <a:r>
              <a:rPr lang="ru-RU" sz="1600" kern="50" dirty="0">
                <a:latin typeface="Times New Roman"/>
                <a:ea typeface="SimSun"/>
                <a:cs typeface="Tahoma"/>
              </a:rPr>
              <a:t>работы по взаимодействию с </a:t>
            </a:r>
            <a:r>
              <a:rPr lang="ru-RU" sz="1600" kern="50" dirty="0" smtClean="0">
                <a:latin typeface="Times New Roman"/>
                <a:ea typeface="SimSun"/>
                <a:cs typeface="Tahoma"/>
              </a:rPr>
              <a:t>родителями;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600" kern="50" dirty="0">
                <a:latin typeface="Times New Roman"/>
                <a:ea typeface="SimSun"/>
                <a:cs typeface="Tahoma"/>
              </a:rPr>
              <a:t>-</a:t>
            </a:r>
            <a:r>
              <a:rPr lang="ru-RU" sz="1600" kern="50" dirty="0" smtClean="0">
                <a:latin typeface="Times New Roman"/>
                <a:ea typeface="SimSun"/>
                <a:cs typeface="Tahoma"/>
              </a:rPr>
              <a:t>активизировать </a:t>
            </a:r>
            <a:r>
              <a:rPr lang="ru-RU" sz="1600" kern="50" dirty="0">
                <a:latin typeface="Times New Roman"/>
                <a:ea typeface="SimSun"/>
                <a:cs typeface="Tahoma"/>
              </a:rPr>
              <a:t>позиции </a:t>
            </a:r>
            <a:r>
              <a:rPr lang="ru-RU" sz="1600" kern="50" dirty="0" smtClean="0">
                <a:latin typeface="Times New Roman"/>
                <a:ea typeface="SimSun"/>
                <a:cs typeface="Tahoma"/>
              </a:rPr>
              <a:t>родителей, как участников</a:t>
            </a:r>
            <a:r>
              <a:rPr lang="ru-RU" sz="1600" kern="50" dirty="0">
                <a:latin typeface="Times New Roman"/>
                <a:ea typeface="SimSun"/>
                <a:cs typeface="Tahoma"/>
              </a:rPr>
              <a:t> </a:t>
            </a:r>
            <a:r>
              <a:rPr lang="ru-RU" sz="1600" kern="50" dirty="0" smtClean="0">
                <a:latin typeface="Times New Roman"/>
                <a:ea typeface="SimSun"/>
                <a:cs typeface="Tahoma"/>
              </a:rPr>
              <a:t>проекта д/с;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600" kern="50" dirty="0" smtClean="0">
                <a:latin typeface="Times New Roman"/>
                <a:ea typeface="SimSun"/>
                <a:cs typeface="Tahoma"/>
              </a:rPr>
              <a:t>-развитие интереса у детей к явлениям и объектам природы;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600" kern="50" dirty="0" smtClean="0">
                <a:latin typeface="Times New Roman"/>
                <a:ea typeface="SimSun"/>
                <a:cs typeface="Tahoma"/>
              </a:rPr>
              <a:t>-понимание детьми взаимосвязи в природе;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600" kern="50" dirty="0" smtClean="0">
                <a:latin typeface="Times New Roman"/>
                <a:ea typeface="SimSun"/>
                <a:cs typeface="Tahoma"/>
              </a:rPr>
              <a:t>-бережное отношение детей к природе, животным, птицам, насекомым, растениям.</a:t>
            </a:r>
            <a:endParaRPr lang="ru-RU" sz="1600" kern="50" dirty="0">
              <a:latin typeface="Times New Roman"/>
              <a:ea typeface="SimSun"/>
              <a:cs typeface="Tahoma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2800" kern="50" dirty="0">
              <a:latin typeface="Times New Roman"/>
              <a:ea typeface="SimSun"/>
              <a:cs typeface="Tahoma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kern="50" dirty="0">
                <a:latin typeface="Times New Roman"/>
                <a:ea typeface="SimSun"/>
                <a:cs typeface="Tahoma"/>
              </a:rPr>
              <a:t> </a:t>
            </a:r>
            <a:endParaRPr lang="ru-RU" sz="2800" kern="50" dirty="0">
              <a:latin typeface="Times New Roman"/>
              <a:ea typeface="SimSun"/>
              <a:cs typeface="Tahoma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942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проект\IMG_398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128001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34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проект\IMG_39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14788"/>
            <a:ext cx="8128001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9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проект\IMG_39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79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проект\IMG_399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404664"/>
            <a:ext cx="4571332" cy="609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111</TotalTime>
  <Words>351</Words>
  <Application>Microsoft Office PowerPoint</Application>
  <PresentationFormat>Экран (4:3)</PresentationFormat>
  <Paragraphs>82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Spring</vt:lpstr>
      <vt:lpstr>Проект    « Лес - наш друг » </vt:lpstr>
      <vt:lpstr>Паспорт  проекта</vt:lpstr>
      <vt:lpstr>Презентация PowerPoint</vt:lpstr>
      <vt:lpstr>Презентация проекта: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   « Лес - наш друг »</dc:title>
  <dc:creator>самый главный админ</dc:creator>
  <cp:lastModifiedBy>DS1</cp:lastModifiedBy>
  <cp:revision>13</cp:revision>
  <dcterms:created xsi:type="dcterms:W3CDTF">2013-05-15T19:14:16Z</dcterms:created>
  <dcterms:modified xsi:type="dcterms:W3CDTF">2015-02-20T11:56:35Z</dcterms:modified>
</cp:coreProperties>
</file>