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6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23" autoAdjust="0"/>
    <p:restoredTop sz="94660"/>
  </p:normalViewPr>
  <p:slideViewPr>
    <p:cSldViewPr>
      <p:cViewPr varScale="1">
        <p:scale>
          <a:sx n="59" d="100"/>
          <a:sy n="59" d="100"/>
        </p:scale>
        <p:origin x="-1598" y="-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straus74.ru/articles/164/" TargetMode="External"/><Relationship Id="rId3" Type="http://schemas.openxmlformats.org/officeDocument/2006/relationships/hyperlink" Target="http://beauty-around.com/photo-panorama/item/16-beautiful-humming-bird" TargetMode="External"/><Relationship Id="rId7" Type="http://schemas.openxmlformats.org/officeDocument/2006/relationships/hyperlink" Target="http://masterok.livejournal.com/750985.html" TargetMode="External"/><Relationship Id="rId2" Type="http://schemas.openxmlformats.org/officeDocument/2006/relationships/hyperlink" Target="http://zateevo.ru/?section=page&amp;alias=strau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liveinternet.ru/tags/%ED%E0%F0%E2%E0%EB/" TargetMode="External"/><Relationship Id="rId5" Type="http://schemas.openxmlformats.org/officeDocument/2006/relationships/hyperlink" Target="http://www.yaplakal.com/forum13/topic300942.html" TargetMode="External"/><Relationship Id="rId4" Type="http://schemas.openxmlformats.org/officeDocument/2006/relationships/hyperlink" Target="http://www.zooblog.ru/photo/5182-velikolepnyy-pangolin-cheshuychatoe-zhivotnoe.html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268760"/>
            <a:ext cx="8229600" cy="2588868"/>
          </a:xfrm>
        </p:spPr>
        <p:txBody>
          <a:bodyPr>
            <a:normAutofit/>
          </a:bodyPr>
          <a:lstStyle/>
          <a:p>
            <a:r>
              <a:rPr lang="ru-RU" b="1" i="1" dirty="0" smtClean="0">
                <a:solidFill>
                  <a:srgbClr val="002060"/>
                </a:solidFill>
              </a:rPr>
              <a:t>Самые-самые </a:t>
            </a:r>
            <a:br>
              <a:rPr lang="ru-RU" b="1" i="1" dirty="0" smtClean="0">
                <a:solidFill>
                  <a:srgbClr val="002060"/>
                </a:solidFill>
              </a:rPr>
            </a:br>
            <a:r>
              <a:rPr lang="ru-RU" b="1" i="1" dirty="0" smtClean="0">
                <a:solidFill>
                  <a:srgbClr val="002060"/>
                </a:solidFill>
              </a:rPr>
              <a:t>или </a:t>
            </a:r>
            <a:br>
              <a:rPr lang="ru-RU" b="1" i="1" dirty="0" smtClean="0">
                <a:solidFill>
                  <a:srgbClr val="002060"/>
                </a:solidFill>
              </a:rPr>
            </a:br>
            <a:r>
              <a:rPr lang="ru-RU" b="1" i="1" dirty="0" smtClean="0">
                <a:solidFill>
                  <a:srgbClr val="002060"/>
                </a:solidFill>
              </a:rPr>
              <a:t>антонимы в животном мире</a:t>
            </a:r>
            <a:endParaRPr lang="ru-RU" b="1" i="1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87624" y="404664"/>
            <a:ext cx="67483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Краевое государственное бюджетное образовательное учреждение</a:t>
            </a:r>
          </a:p>
          <a:p>
            <a:pPr algn="ctr"/>
            <a:r>
              <a:rPr lang="ru-RU" dirty="0" smtClean="0"/>
              <a:t>«Центр образования «Эврика»</a:t>
            </a:r>
            <a:endParaRPr lang="ru-RU" dirty="0"/>
          </a:p>
        </p:txBody>
      </p:sp>
      <p:sp>
        <p:nvSpPr>
          <p:cNvPr id="4" name="Скругленный прямоугольник 3">
            <a:hlinkClick r:id="rId2" action="ppaction://hlinksldjump"/>
          </p:cNvPr>
          <p:cNvSpPr/>
          <p:nvPr/>
        </p:nvSpPr>
        <p:spPr>
          <a:xfrm>
            <a:off x="395536" y="5301208"/>
            <a:ext cx="1584176" cy="576064"/>
          </a:xfrm>
          <a:prstGeom prst="round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Ресурсы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868144" y="4581128"/>
            <a:ext cx="27624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Составила: Романова В.А.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2843808" y="6021288"/>
            <a:ext cx="31116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/>
              <a:t>г. Петропавловск-Камчатский</a:t>
            </a:r>
          </a:p>
          <a:p>
            <a:pPr algn="ctr"/>
            <a:r>
              <a:rPr lang="ru-RU" dirty="0" smtClean="0"/>
              <a:t>2014г.</a:t>
            </a:r>
            <a:endParaRPr lang="ru-RU" dirty="0"/>
          </a:p>
        </p:txBody>
      </p:sp>
      <p:sp>
        <p:nvSpPr>
          <p:cNvPr id="10" name="Скругленный прямоугольник 9">
            <a:hlinkClick r:id="rId3" action="ppaction://hlinksldjump"/>
          </p:cNvPr>
          <p:cNvSpPr/>
          <p:nvPr/>
        </p:nvSpPr>
        <p:spPr>
          <a:xfrm>
            <a:off x="395536" y="4509120"/>
            <a:ext cx="1584176" cy="576064"/>
          </a:xfrm>
          <a:prstGeom prst="roundRect">
            <a:avLst/>
          </a:prstGeom>
          <a:solidFill>
            <a:schemeClr val="bg2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Антонимы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85794"/>
            <a:ext cx="8229600" cy="1143000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rgbClr val="002060"/>
                </a:solidFill>
              </a:rPr>
              <a:t>Самая большая птица – </a:t>
            </a:r>
            <a:r>
              <a:rPr lang="ru-RU" sz="2000" b="1" dirty="0" smtClean="0">
                <a:solidFill>
                  <a:srgbClr val="002060"/>
                </a:solidFill>
              </a:rPr>
              <a:t>страус</a:t>
            </a:r>
            <a:r>
              <a:rPr lang="ru-RU" sz="2000" dirty="0" smtClean="0">
                <a:solidFill>
                  <a:srgbClr val="002060"/>
                </a:solidFill>
              </a:rPr>
              <a:t>. Страус такой тяжёлый, что летать не может. Но бегает так, что не догонишь. </a:t>
            </a:r>
            <a:br>
              <a:rPr lang="ru-RU" sz="2000" dirty="0" smtClean="0">
                <a:solidFill>
                  <a:srgbClr val="002060"/>
                </a:solidFill>
              </a:rPr>
            </a:br>
            <a:r>
              <a:rPr lang="ru-RU" sz="2000" dirty="0" smtClean="0">
                <a:solidFill>
                  <a:srgbClr val="002060"/>
                </a:solidFill>
              </a:rPr>
              <a:t>А </a:t>
            </a:r>
            <a:r>
              <a:rPr lang="ru-RU" sz="2000" b="1" dirty="0" smtClean="0">
                <a:solidFill>
                  <a:srgbClr val="002060"/>
                </a:solidFill>
              </a:rPr>
              <a:t>колибри </a:t>
            </a:r>
            <a:r>
              <a:rPr lang="ru-RU" sz="2000" dirty="0" smtClean="0">
                <a:solidFill>
                  <a:srgbClr val="002060"/>
                </a:solidFill>
              </a:rPr>
              <a:t>– самая маленькая птичка. Она ходить и бегать совсем не может – коготки на пальцах мешают. Она только летает или сидит, уцепившись за ветку. Но летает колибри замечательно.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pic>
        <p:nvPicPr>
          <p:cNvPr id="5" name="Содержимое 4"/>
          <p:cNvPicPr>
            <a:picLocks noGrp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26008" y="2643182"/>
            <a:ext cx="4191389" cy="40005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Содержимое 5"/>
          <p:cNvPicPr>
            <a:picLocks noGrp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4648200" y="1972276"/>
            <a:ext cx="4038600" cy="378181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Управляющая кнопка: назад 6">
            <a:hlinkClick r:id="" action="ppaction://hlinkshowjump?jump=firstslide" highlightClick="1"/>
          </p:cNvPr>
          <p:cNvSpPr/>
          <p:nvPr/>
        </p:nvSpPr>
        <p:spPr>
          <a:xfrm>
            <a:off x="8676456" y="6364264"/>
            <a:ext cx="467544" cy="493736"/>
          </a:xfrm>
          <a:prstGeom prst="actionButtonBackPrevious">
            <a:avLst/>
          </a:prstGeom>
          <a:solidFill>
            <a:schemeClr val="bg2">
              <a:lumMod val="7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Антонимы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Много – мало </a:t>
            </a:r>
          </a:p>
          <a:p>
            <a:r>
              <a:rPr lang="ru-RU" dirty="0" smtClean="0"/>
              <a:t>Высокий – низкий</a:t>
            </a:r>
          </a:p>
          <a:p>
            <a:r>
              <a:rPr lang="ru-RU" dirty="0" smtClean="0"/>
              <a:t>Зоркий – слепой</a:t>
            </a:r>
          </a:p>
          <a:p>
            <a:r>
              <a:rPr lang="ru-RU" dirty="0" smtClean="0"/>
              <a:t>Быстрый - медленный</a:t>
            </a:r>
          </a:p>
          <a:p>
            <a:r>
              <a:rPr lang="ru-RU" dirty="0" smtClean="0"/>
              <a:t>Длинный – короткий</a:t>
            </a:r>
          </a:p>
          <a:p>
            <a:r>
              <a:rPr lang="ru-RU" dirty="0" smtClean="0"/>
              <a:t>Много – мало </a:t>
            </a:r>
          </a:p>
          <a:p>
            <a:r>
              <a:rPr lang="ru-RU" dirty="0" smtClean="0"/>
              <a:t>Громко – тихо </a:t>
            </a:r>
          </a:p>
          <a:p>
            <a:r>
              <a:rPr lang="ru-RU" dirty="0" smtClean="0"/>
              <a:t>Яркий – невзрачный</a:t>
            </a:r>
          </a:p>
          <a:p>
            <a:r>
              <a:rPr lang="ru-RU" dirty="0" smtClean="0"/>
              <a:t>Большой - маленький</a:t>
            </a:r>
          </a:p>
          <a:p>
            <a:endParaRPr lang="ru-RU" dirty="0" smtClean="0"/>
          </a:p>
          <a:p>
            <a:pPr lvl="1"/>
            <a:endParaRPr lang="ru-RU" dirty="0"/>
          </a:p>
        </p:txBody>
      </p:sp>
      <p:sp>
        <p:nvSpPr>
          <p:cNvPr id="4" name="Управляющая кнопка: назад 3">
            <a:hlinkClick r:id="" action="ppaction://hlinkshowjump?jump=firstslide" highlightClick="1"/>
          </p:cNvPr>
          <p:cNvSpPr/>
          <p:nvPr/>
        </p:nvSpPr>
        <p:spPr>
          <a:xfrm>
            <a:off x="8676456" y="6364264"/>
            <a:ext cx="467544" cy="493736"/>
          </a:xfrm>
          <a:prstGeom prst="actionButtonBackPrevious">
            <a:avLst/>
          </a:prstGeom>
          <a:solidFill>
            <a:schemeClr val="bg2">
              <a:lumMod val="7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Ресурсы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800" dirty="0" err="1" smtClean="0"/>
              <a:t>Бабёнышев</a:t>
            </a:r>
            <a:r>
              <a:rPr lang="ru-RU" sz="1800" dirty="0" smtClean="0"/>
              <a:t> А.П.  Самые, самые… Альбом для раскрашивания.  М., Издательство «Малыш» 1976</a:t>
            </a:r>
          </a:p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  <a:hlinkClick r:id="rId2"/>
              </a:rPr>
              <a:t>http://zateevo.ru/?section=page&amp;alias=straus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  <a:hlinkClick r:id="rId3"/>
              </a:rPr>
              <a:t>http://beauty-around.com/photo-panorama/item/16-beautiful-humming-bird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  <a:hlinkClick r:id="rId4"/>
              </a:rPr>
              <a:t>http://www.zooblog.ru/photo/5182-velikolepnyy-pangolin-cheshuychatoe-zhivotnoe.html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  <a:hlinkClick r:id="rId5"/>
              </a:rPr>
              <a:t>http://www.yaplakal.com/forum13/topic300942.html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  <a:hlinkClick r:id="rId6"/>
              </a:rPr>
              <a:t>http://www.liveinternet.ru/tags/%ED%E0%F0%E2%E0%EB/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  <a:hlinkClick r:id="rId7"/>
              </a:rPr>
              <a:t>http://masterok.livejournal.com/750985.html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  <a:hlinkClick r:id="rId8"/>
              </a:rPr>
              <a:t>http://straus74.ru/articles/164/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/>
          </a:p>
        </p:txBody>
      </p:sp>
      <p:sp>
        <p:nvSpPr>
          <p:cNvPr id="5" name="Управляющая кнопка: назад 4">
            <a:hlinkClick r:id="" action="ppaction://hlinkshowjump?jump=firstslide" highlightClick="1"/>
          </p:cNvPr>
          <p:cNvSpPr/>
          <p:nvPr/>
        </p:nvSpPr>
        <p:spPr>
          <a:xfrm>
            <a:off x="8676456" y="6364264"/>
            <a:ext cx="467544" cy="493736"/>
          </a:xfrm>
          <a:prstGeom prst="actionButtonBackPrevious">
            <a:avLst/>
          </a:prstGeom>
          <a:solidFill>
            <a:schemeClr val="bg2">
              <a:lumMod val="7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14356"/>
            <a:ext cx="8229600" cy="1143000"/>
          </a:xfrm>
        </p:spPr>
        <p:txBody>
          <a:bodyPr>
            <a:noAutofit/>
          </a:bodyPr>
          <a:lstStyle/>
          <a:p>
            <a:r>
              <a:rPr lang="ru-RU" sz="1800" dirty="0" smtClean="0">
                <a:solidFill>
                  <a:srgbClr val="002060"/>
                </a:solidFill>
              </a:rPr>
              <a:t>Очень много зубов у некоторых </a:t>
            </a:r>
            <a:r>
              <a:rPr lang="ru-RU" sz="1800" b="1" dirty="0" smtClean="0">
                <a:solidFill>
                  <a:srgbClr val="002060"/>
                </a:solidFill>
              </a:rPr>
              <a:t>дельфинов</a:t>
            </a:r>
            <a:r>
              <a:rPr lang="ru-RU" sz="1800" dirty="0" smtClean="0">
                <a:solidFill>
                  <a:srgbClr val="002060"/>
                </a:solidFill>
              </a:rPr>
              <a:t>. Их даже пересчитать бывает трудно – почти триста штук.</a:t>
            </a:r>
            <a:br>
              <a:rPr lang="ru-RU" sz="1800" dirty="0" smtClean="0">
                <a:solidFill>
                  <a:srgbClr val="002060"/>
                </a:solidFill>
              </a:rPr>
            </a:br>
            <a:r>
              <a:rPr lang="ru-RU" sz="1800" dirty="0" smtClean="0">
                <a:solidFill>
                  <a:srgbClr val="002060"/>
                </a:solidFill>
              </a:rPr>
              <a:t> А у </a:t>
            </a:r>
            <a:r>
              <a:rPr lang="ru-RU" sz="1800" b="1" dirty="0" smtClean="0">
                <a:solidFill>
                  <a:srgbClr val="002060"/>
                </a:solidFill>
              </a:rPr>
              <a:t>нарвала-единорога</a:t>
            </a:r>
            <a:r>
              <a:rPr lang="ru-RU" sz="1800" dirty="0" smtClean="0">
                <a:solidFill>
                  <a:srgbClr val="002060"/>
                </a:solidFill>
              </a:rPr>
              <a:t> чаще всего один зуб. Но какой! Длиной три метра, закручен как штопор, острый, прочный, торчит прямо сквозь верхнюю губу вперёд. В северных морях, если льды затянут полыньи, старый Нарва-вожак пробьёт с разгону лёд своим зубом-бивнем, и вся стая по очереди дышит через это отверстие.</a:t>
            </a:r>
            <a:endParaRPr lang="ru-RU" sz="1800" dirty="0">
              <a:solidFill>
                <a:srgbClr val="002060"/>
              </a:solidFill>
            </a:endParaRPr>
          </a:p>
        </p:txBody>
      </p:sp>
      <p:pic>
        <p:nvPicPr>
          <p:cNvPr id="5" name="Содержимое 4"/>
          <p:cNvPicPr>
            <a:picLocks noGrp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44098" y="3286124"/>
            <a:ext cx="4355209" cy="32861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Содержимое 5"/>
          <p:cNvPicPr>
            <a:picLocks noGrp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4648200" y="2576033"/>
            <a:ext cx="4038600" cy="257429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Управляющая кнопка: назад 6">
            <a:hlinkClick r:id="" action="ppaction://hlinkshowjump?jump=firstslide" highlightClick="1"/>
          </p:cNvPr>
          <p:cNvSpPr/>
          <p:nvPr/>
        </p:nvSpPr>
        <p:spPr>
          <a:xfrm>
            <a:off x="8676456" y="6364264"/>
            <a:ext cx="467544" cy="493736"/>
          </a:xfrm>
          <a:prstGeom prst="actionButtonBackPrevious">
            <a:avLst/>
          </a:prstGeom>
          <a:solidFill>
            <a:schemeClr val="bg2">
              <a:lumMod val="7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29600" cy="1143000"/>
          </a:xfrm>
        </p:spPr>
        <p:txBody>
          <a:bodyPr>
            <a:noAutofit/>
          </a:bodyPr>
          <a:lstStyle/>
          <a:p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>
                <a:solidFill>
                  <a:srgbClr val="002060"/>
                </a:solidFill>
              </a:rPr>
              <a:t>Самый высоченный зверь – </a:t>
            </a:r>
            <a:r>
              <a:rPr lang="ru-RU" sz="2000" b="1" dirty="0" smtClean="0">
                <a:solidFill>
                  <a:srgbClr val="002060"/>
                </a:solidFill>
              </a:rPr>
              <a:t>жираф</a:t>
            </a:r>
            <a:r>
              <a:rPr lang="ru-RU" sz="2000" dirty="0" smtClean="0">
                <a:solidFill>
                  <a:srgbClr val="002060"/>
                </a:solidFill>
              </a:rPr>
              <a:t>. Ноги у него высокие, шея длинная. Жирафу очень просто обедать листья с самых высоких деревьев.</a:t>
            </a:r>
            <a:br>
              <a:rPr lang="ru-RU" sz="2000" dirty="0" smtClean="0">
                <a:solidFill>
                  <a:srgbClr val="002060"/>
                </a:solidFill>
              </a:rPr>
            </a:br>
            <a:r>
              <a:rPr lang="ru-RU" sz="2000" dirty="0" smtClean="0">
                <a:solidFill>
                  <a:srgbClr val="002060"/>
                </a:solidFill>
              </a:rPr>
              <a:t>Самый крошечный зверёк – </a:t>
            </a:r>
            <a:r>
              <a:rPr lang="ru-RU" sz="2000" b="1" dirty="0" smtClean="0">
                <a:solidFill>
                  <a:srgbClr val="002060"/>
                </a:solidFill>
              </a:rPr>
              <a:t>карликовая белозубка</a:t>
            </a:r>
            <a:r>
              <a:rPr lang="ru-RU" sz="2000" dirty="0" smtClean="0">
                <a:solidFill>
                  <a:srgbClr val="002060"/>
                </a:solidFill>
              </a:rPr>
              <a:t>. Ростом с ноготок, вместе с хвостиком  поместится на твоём мизинце. С высоты </a:t>
            </a:r>
            <a:r>
              <a:rPr lang="ru-RU" sz="2000" dirty="0" err="1" smtClean="0">
                <a:solidFill>
                  <a:srgbClr val="002060"/>
                </a:solidFill>
              </a:rPr>
              <a:t>жирафьего</a:t>
            </a:r>
            <a:r>
              <a:rPr lang="ru-RU" sz="2000" dirty="0" smtClean="0">
                <a:solidFill>
                  <a:srgbClr val="002060"/>
                </a:solidFill>
              </a:rPr>
              <a:t> роста, наверное, нелегко разглядеть карликовую белозубку. </a:t>
            </a:r>
            <a:br>
              <a:rPr lang="ru-RU" sz="2000" dirty="0" smtClean="0">
                <a:solidFill>
                  <a:srgbClr val="002060"/>
                </a:solidFill>
              </a:rPr>
            </a:br>
            <a:endParaRPr lang="ru-RU" sz="2000" dirty="0">
              <a:solidFill>
                <a:srgbClr val="002060"/>
              </a:solidFill>
            </a:endParaRPr>
          </a:p>
        </p:txBody>
      </p:sp>
      <p:pic>
        <p:nvPicPr>
          <p:cNvPr id="7" name="Содержимое 6"/>
          <p:cNvPicPr>
            <a:picLocks noGrp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14282" y="2349376"/>
            <a:ext cx="4281518" cy="42936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Содержимое 5"/>
          <p:cNvPicPr>
            <a:picLocks noGrp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4648200" y="2520330"/>
            <a:ext cx="4038600" cy="26857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Управляющая кнопка: назад 4">
            <a:hlinkClick r:id="" action="ppaction://hlinkshowjump?jump=firstslide" highlightClick="1"/>
          </p:cNvPr>
          <p:cNvSpPr/>
          <p:nvPr/>
        </p:nvSpPr>
        <p:spPr>
          <a:xfrm>
            <a:off x="8676456" y="6364264"/>
            <a:ext cx="467544" cy="493736"/>
          </a:xfrm>
          <a:prstGeom prst="actionButtonBackPrevious">
            <a:avLst/>
          </a:prstGeom>
          <a:solidFill>
            <a:schemeClr val="bg2">
              <a:lumMod val="7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000108"/>
            <a:ext cx="8229600" cy="1143000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rgbClr val="002060"/>
                </a:solidFill>
              </a:rPr>
              <a:t>Вот </a:t>
            </a:r>
            <a:r>
              <a:rPr lang="ru-RU" sz="2000" b="1" dirty="0" smtClean="0">
                <a:solidFill>
                  <a:srgbClr val="002060"/>
                </a:solidFill>
              </a:rPr>
              <a:t>сокол</a:t>
            </a:r>
            <a:r>
              <a:rPr lang="ru-RU" sz="2000" dirty="0" smtClean="0">
                <a:solidFill>
                  <a:srgbClr val="002060"/>
                </a:solidFill>
              </a:rPr>
              <a:t>, конечно бы, разглядел. Он самый зоркий. С огромной высоты замечает сокол самые мелкие предметы.</a:t>
            </a:r>
            <a:br>
              <a:rPr lang="ru-RU" sz="2000" dirty="0" smtClean="0">
                <a:solidFill>
                  <a:srgbClr val="002060"/>
                </a:solidFill>
              </a:rPr>
            </a:br>
            <a:r>
              <a:rPr lang="ru-RU" sz="2000" dirty="0" smtClean="0">
                <a:solidFill>
                  <a:srgbClr val="002060"/>
                </a:solidFill>
              </a:rPr>
              <a:t> А </a:t>
            </a:r>
            <a:r>
              <a:rPr lang="ru-RU" sz="2000" b="1" dirty="0" smtClean="0">
                <a:solidFill>
                  <a:srgbClr val="002060"/>
                </a:solidFill>
              </a:rPr>
              <a:t>крот</a:t>
            </a:r>
            <a:r>
              <a:rPr lang="ru-RU" sz="2000" dirty="0" smtClean="0">
                <a:solidFill>
                  <a:srgbClr val="002060"/>
                </a:solidFill>
              </a:rPr>
              <a:t> ничего не видит. Он живёт под землёй, роет там длинные подземные ходы и норы. Роет, роет, а потом выберется наверх воздухом подышать и не различит – день сейчас или ночь.</a:t>
            </a:r>
            <a:br>
              <a:rPr lang="ru-RU" sz="2000" dirty="0" smtClean="0">
                <a:solidFill>
                  <a:srgbClr val="002060"/>
                </a:solidFill>
              </a:rPr>
            </a:br>
            <a:endParaRPr lang="ru-RU" sz="2000" dirty="0">
              <a:solidFill>
                <a:srgbClr val="002060"/>
              </a:solidFill>
            </a:endParaRPr>
          </a:p>
        </p:txBody>
      </p:sp>
      <p:pic>
        <p:nvPicPr>
          <p:cNvPr id="6" name="Содержимое 5"/>
          <p:cNvPicPr>
            <a:picLocks noGrp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14282" y="3000718"/>
            <a:ext cx="4324320" cy="35712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Содержимое 4"/>
          <p:cNvPicPr>
            <a:picLocks noGrp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4648200" y="2347947"/>
            <a:ext cx="4038600" cy="30304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Управляющая кнопка: назад 6">
            <a:hlinkClick r:id="" action="ppaction://hlinkshowjump?jump=firstslide" highlightClick="1"/>
          </p:cNvPr>
          <p:cNvSpPr/>
          <p:nvPr/>
        </p:nvSpPr>
        <p:spPr>
          <a:xfrm>
            <a:off x="8676456" y="6364264"/>
            <a:ext cx="467544" cy="493736"/>
          </a:xfrm>
          <a:prstGeom prst="actionButtonBackPrevious">
            <a:avLst/>
          </a:prstGeom>
          <a:solidFill>
            <a:schemeClr val="bg2">
              <a:lumMod val="7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143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2200" dirty="0" smtClean="0">
                <a:solidFill>
                  <a:srgbClr val="002060"/>
                </a:solidFill>
              </a:rPr>
              <a:t>Самый быстроногий верь – </a:t>
            </a:r>
            <a:r>
              <a:rPr lang="ru-RU" sz="2200" b="1" dirty="0" smtClean="0">
                <a:solidFill>
                  <a:srgbClr val="002060"/>
                </a:solidFill>
              </a:rPr>
              <a:t>гепард</a:t>
            </a:r>
            <a:r>
              <a:rPr lang="ru-RU" sz="2200" dirty="0" smtClean="0">
                <a:solidFill>
                  <a:srgbClr val="002060"/>
                </a:solidFill>
              </a:rPr>
              <a:t>. Как пуля, вылетает он из засады и несётся огромными лёгкими прыжками. Любого зверя перегонит.</a:t>
            </a:r>
            <a:br>
              <a:rPr lang="ru-RU" sz="2200" dirty="0" smtClean="0">
                <a:solidFill>
                  <a:srgbClr val="002060"/>
                </a:solidFill>
              </a:rPr>
            </a:br>
            <a:r>
              <a:rPr lang="ru-RU" sz="2200" dirty="0" smtClean="0">
                <a:solidFill>
                  <a:srgbClr val="002060"/>
                </a:solidFill>
              </a:rPr>
              <a:t>Пока гепард пробежит сто метров, маленький, похожий на обезьянку зверёк – потто едва успеет пошевелиться. Он очень медлительный.  Не зря на его родине – острове Мадагаскаре -  слово «потто означает «еле-еле».</a:t>
            </a:r>
            <a:r>
              <a:rPr lang="ru-RU" sz="1400" dirty="0" smtClean="0">
                <a:solidFill>
                  <a:srgbClr val="002060"/>
                </a:solidFill>
              </a:rPr>
              <a:t/>
            </a:r>
            <a:br>
              <a:rPr lang="ru-RU" sz="1400" dirty="0" smtClean="0">
                <a:solidFill>
                  <a:srgbClr val="002060"/>
                </a:solidFill>
              </a:rPr>
            </a:br>
            <a:endParaRPr lang="ru-RU" sz="1400" dirty="0">
              <a:solidFill>
                <a:srgbClr val="002060"/>
              </a:solidFill>
            </a:endParaRPr>
          </a:p>
        </p:txBody>
      </p:sp>
      <p:pic>
        <p:nvPicPr>
          <p:cNvPr id="5" name="Содержимое 4"/>
          <p:cNvPicPr>
            <a:picLocks noGrp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57200" y="2185092"/>
            <a:ext cx="4038600" cy="33561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Содержимое 5"/>
          <p:cNvPicPr>
            <a:picLocks noGrp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5034643" y="2081274"/>
            <a:ext cx="3265714" cy="356381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Управляющая кнопка: назад 6">
            <a:hlinkClick r:id="" action="ppaction://hlinkshowjump?jump=firstslide" highlightClick="1"/>
          </p:cNvPr>
          <p:cNvSpPr/>
          <p:nvPr/>
        </p:nvSpPr>
        <p:spPr>
          <a:xfrm>
            <a:off x="8676456" y="6364264"/>
            <a:ext cx="467544" cy="493736"/>
          </a:xfrm>
          <a:prstGeom prst="actionButtonBackPrevious">
            <a:avLst/>
          </a:prstGeom>
          <a:solidFill>
            <a:schemeClr val="bg2">
              <a:lumMod val="7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928670"/>
            <a:ext cx="8229600" cy="1143000"/>
          </a:xfrm>
        </p:spPr>
        <p:txBody>
          <a:bodyPr>
            <a:noAutofit/>
          </a:bodyPr>
          <a:lstStyle/>
          <a:p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>
                <a:solidFill>
                  <a:srgbClr val="002060"/>
                </a:solidFill>
              </a:rPr>
              <a:t>Длинный-предлинный хвост у </a:t>
            </a:r>
            <a:r>
              <a:rPr lang="ru-RU" sz="2000" b="1" dirty="0" smtClean="0">
                <a:solidFill>
                  <a:srgbClr val="002060"/>
                </a:solidFill>
              </a:rPr>
              <a:t>японского петуха</a:t>
            </a:r>
            <a:r>
              <a:rPr lang="ru-RU" sz="2000" dirty="0" smtClean="0">
                <a:solidFill>
                  <a:srgbClr val="002060"/>
                </a:solidFill>
              </a:rPr>
              <a:t>. Если бы этот Петух взлетел на высокую берёзу, то хвост всё равно бы доставал до земли. Правда с таким хвостом не то что летать, но и ходить без чужой помощи трудно.</a:t>
            </a:r>
            <a:br>
              <a:rPr lang="ru-RU" sz="2000" dirty="0" smtClean="0">
                <a:solidFill>
                  <a:srgbClr val="002060"/>
                </a:solidFill>
              </a:rPr>
            </a:br>
            <a:r>
              <a:rPr lang="ru-RU" sz="2000" dirty="0" smtClean="0">
                <a:solidFill>
                  <a:srgbClr val="002060"/>
                </a:solidFill>
              </a:rPr>
              <a:t>А </a:t>
            </a:r>
            <a:r>
              <a:rPr lang="ru-RU" sz="2000" b="1" dirty="0" smtClean="0">
                <a:solidFill>
                  <a:srgbClr val="002060"/>
                </a:solidFill>
              </a:rPr>
              <a:t>чомга</a:t>
            </a:r>
            <a:r>
              <a:rPr lang="ru-RU" sz="2000" dirty="0" smtClean="0">
                <a:solidFill>
                  <a:srgbClr val="002060"/>
                </a:solidFill>
              </a:rPr>
              <a:t> совсем без хвоста. Он ей не нужен. Ведь птичий хвост при плаванье и нырянье не помощник, скорее помеха. Чомга – водоплавающая птица. Всю жизнь она проводит на воде. Даже гнездо для птенцов строит плавучее, из водных растений.</a:t>
            </a:r>
            <a:br>
              <a:rPr lang="ru-RU" sz="2000" dirty="0" smtClean="0">
                <a:solidFill>
                  <a:srgbClr val="002060"/>
                </a:solidFill>
              </a:rPr>
            </a:br>
            <a:endParaRPr lang="ru-RU" sz="2000" dirty="0">
              <a:solidFill>
                <a:srgbClr val="002060"/>
              </a:solidFill>
            </a:endParaRPr>
          </a:p>
        </p:txBody>
      </p:sp>
      <p:pic>
        <p:nvPicPr>
          <p:cNvPr id="5" name="Содержимое 4"/>
          <p:cNvPicPr>
            <a:picLocks noGrp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25830" y="3214686"/>
            <a:ext cx="4472703" cy="336291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Содержимое 5"/>
          <p:cNvPicPr>
            <a:picLocks noGrp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4648200" y="2471920"/>
            <a:ext cx="4038600" cy="278252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Управляющая кнопка: назад 6">
            <a:hlinkClick r:id="" action="ppaction://hlinkshowjump?jump=firstslide" highlightClick="1"/>
          </p:cNvPr>
          <p:cNvSpPr/>
          <p:nvPr/>
        </p:nvSpPr>
        <p:spPr>
          <a:xfrm>
            <a:off x="8676456" y="6364264"/>
            <a:ext cx="467544" cy="493736"/>
          </a:xfrm>
          <a:prstGeom prst="actionButtonBackPrevious">
            <a:avLst/>
          </a:prstGeom>
          <a:solidFill>
            <a:schemeClr val="bg2">
              <a:lumMod val="7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8572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2000" dirty="0" smtClean="0">
                <a:solidFill>
                  <a:srgbClr val="002060"/>
                </a:solidFill>
              </a:rPr>
              <a:t>Больше всех пьёт воды – </a:t>
            </a:r>
            <a:r>
              <a:rPr lang="ru-RU" sz="2000" b="1" dirty="0" smtClean="0">
                <a:solidFill>
                  <a:srgbClr val="002060"/>
                </a:solidFill>
              </a:rPr>
              <a:t>верблюд</a:t>
            </a:r>
            <a:r>
              <a:rPr lang="ru-RU" sz="2000" dirty="0" smtClean="0">
                <a:solidFill>
                  <a:srgbClr val="002060"/>
                </a:solidFill>
              </a:rPr>
              <a:t>. После тяжёлого многодневного перехода через жаркую безводную пустыню верблюд может выпить сразу десять вёдер, почти половину своего веса. </a:t>
            </a:r>
            <a:br>
              <a:rPr lang="ru-RU" sz="2000" dirty="0" smtClean="0">
                <a:solidFill>
                  <a:srgbClr val="002060"/>
                </a:solidFill>
              </a:rPr>
            </a:br>
            <a:r>
              <a:rPr lang="ru-RU" sz="2000" dirty="0" smtClean="0">
                <a:solidFill>
                  <a:srgbClr val="002060"/>
                </a:solidFill>
              </a:rPr>
              <a:t>А медвежонку </a:t>
            </a:r>
            <a:r>
              <a:rPr lang="ru-RU" sz="2000" b="1" dirty="0" smtClean="0">
                <a:solidFill>
                  <a:srgbClr val="002060"/>
                </a:solidFill>
              </a:rPr>
              <a:t>коала</a:t>
            </a:r>
            <a:r>
              <a:rPr lang="ru-RU" sz="2000" dirty="0" smtClean="0">
                <a:solidFill>
                  <a:srgbClr val="002060"/>
                </a:solidFill>
              </a:rPr>
              <a:t> совсем не нужна вода. Его имя – коала – так и переводится – «не пьёт». Коала ест много листьев эвкалипта, и их сок заменяет ему воду.</a:t>
            </a:r>
            <a:r>
              <a:rPr lang="ru-RU" sz="1400" dirty="0" smtClean="0">
                <a:solidFill>
                  <a:srgbClr val="002060"/>
                </a:solidFill>
              </a:rPr>
              <a:t/>
            </a:r>
            <a:br>
              <a:rPr lang="ru-RU" sz="1400" dirty="0" smtClean="0">
                <a:solidFill>
                  <a:srgbClr val="002060"/>
                </a:solidFill>
              </a:rPr>
            </a:br>
            <a:endParaRPr lang="ru-RU" sz="1400" dirty="0">
              <a:solidFill>
                <a:srgbClr val="002060"/>
              </a:solidFill>
            </a:endParaRPr>
          </a:p>
        </p:txBody>
      </p:sp>
      <p:pic>
        <p:nvPicPr>
          <p:cNvPr id="5" name="Содержимое 4"/>
          <p:cNvPicPr>
            <a:picLocks noGrp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57200" y="2214457"/>
            <a:ext cx="4038600" cy="329744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Содержимое 5"/>
          <p:cNvPicPr>
            <a:picLocks noGrp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4797136" y="2081274"/>
            <a:ext cx="3740727" cy="356381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Управляющая кнопка: назад 6">
            <a:hlinkClick r:id="" action="ppaction://hlinkshowjump?jump=firstslide" highlightClick="1"/>
          </p:cNvPr>
          <p:cNvSpPr/>
          <p:nvPr/>
        </p:nvSpPr>
        <p:spPr>
          <a:xfrm>
            <a:off x="8676456" y="6364264"/>
            <a:ext cx="467544" cy="493736"/>
          </a:xfrm>
          <a:prstGeom prst="actionButtonBackPrevious">
            <a:avLst/>
          </a:prstGeom>
          <a:solidFill>
            <a:schemeClr val="bg2">
              <a:lumMod val="7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143000"/>
          </a:xfrm>
        </p:spPr>
        <p:txBody>
          <a:bodyPr>
            <a:noAutofit/>
          </a:bodyPr>
          <a:lstStyle/>
          <a:p>
            <a:r>
              <a:rPr lang="ru-RU" sz="1800" dirty="0" smtClean="0">
                <a:solidFill>
                  <a:srgbClr val="002060"/>
                </a:solidFill>
              </a:rPr>
              <a:t>Самый громогласный зверь – </a:t>
            </a:r>
            <a:r>
              <a:rPr lang="ru-RU" sz="1800" b="1" dirty="0" smtClean="0">
                <a:solidFill>
                  <a:srgbClr val="002060"/>
                </a:solidFill>
              </a:rPr>
              <a:t>обезьяна ревун</a:t>
            </a:r>
            <a:r>
              <a:rPr lang="ru-RU" sz="1800" dirty="0" smtClean="0">
                <a:solidFill>
                  <a:srgbClr val="002060"/>
                </a:solidFill>
              </a:rPr>
              <a:t>. Соберутся ревуны в кружок и вопят, кричат, ухают – за пять километров слышно. Эти крики для них и разговор,  и песня, и угроза врагам, чтобы не подходили. </a:t>
            </a:r>
            <a:br>
              <a:rPr lang="ru-RU" sz="1800" dirty="0" smtClean="0">
                <a:solidFill>
                  <a:srgbClr val="002060"/>
                </a:solidFill>
              </a:rPr>
            </a:br>
            <a:r>
              <a:rPr lang="ru-RU" sz="1800" dirty="0" smtClean="0">
                <a:solidFill>
                  <a:srgbClr val="002060"/>
                </a:solidFill>
              </a:rPr>
              <a:t>А ящер </a:t>
            </a:r>
            <a:r>
              <a:rPr lang="ru-RU" sz="1800" b="1" dirty="0" smtClean="0">
                <a:solidFill>
                  <a:srgbClr val="002060"/>
                </a:solidFill>
              </a:rPr>
              <a:t>панголин</a:t>
            </a:r>
            <a:r>
              <a:rPr lang="ru-RU" sz="1800" dirty="0" smtClean="0">
                <a:solidFill>
                  <a:srgbClr val="002060"/>
                </a:solidFill>
              </a:rPr>
              <a:t> молчалив. Никаких звуков не произносит. Молча ест муравьёв, молча встречается с родственниками, такими же ящерами,  молча дерётся с врагами. Вот уж действительно тихоня!</a:t>
            </a:r>
            <a:br>
              <a:rPr lang="ru-RU" sz="1800" dirty="0" smtClean="0">
                <a:solidFill>
                  <a:srgbClr val="002060"/>
                </a:solidFill>
              </a:rPr>
            </a:br>
            <a:endParaRPr lang="ru-RU" sz="1800" dirty="0">
              <a:solidFill>
                <a:srgbClr val="002060"/>
              </a:solidFill>
            </a:endParaRPr>
          </a:p>
        </p:txBody>
      </p:sp>
      <p:pic>
        <p:nvPicPr>
          <p:cNvPr id="5" name="Содержимое 4"/>
          <p:cNvPicPr>
            <a:picLocks noGrp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681369" y="3266833"/>
            <a:ext cx="1590261" cy="11926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Содержимое 5"/>
          <p:cNvPicPr>
            <a:picLocks noGrp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5772978" y="3266833"/>
            <a:ext cx="1789043" cy="11926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Управляющая кнопка: назад 6">
            <a:hlinkClick r:id="" action="ppaction://hlinkshowjump?jump=firstslide" highlightClick="1"/>
          </p:cNvPr>
          <p:cNvSpPr/>
          <p:nvPr/>
        </p:nvSpPr>
        <p:spPr>
          <a:xfrm>
            <a:off x="8676456" y="6364264"/>
            <a:ext cx="467544" cy="493736"/>
          </a:xfrm>
          <a:prstGeom prst="actionButtonBackPrevious">
            <a:avLst/>
          </a:prstGeom>
          <a:solidFill>
            <a:schemeClr val="bg2">
              <a:lumMod val="7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1143000"/>
          </a:xfrm>
        </p:spPr>
        <p:txBody>
          <a:bodyPr>
            <a:noAutofit/>
          </a:bodyPr>
          <a:lstStyle/>
          <a:p>
            <a:r>
              <a:rPr lang="ru-RU" sz="1800" dirty="0" smtClean="0">
                <a:solidFill>
                  <a:srgbClr val="002060"/>
                </a:solidFill>
              </a:rPr>
              <a:t>Не зря говорят: «Вырядился как попугай». Посмотри на попугая </a:t>
            </a:r>
            <a:r>
              <a:rPr lang="ru-RU" sz="1800" b="1" dirty="0" smtClean="0">
                <a:solidFill>
                  <a:srgbClr val="002060"/>
                </a:solidFill>
              </a:rPr>
              <a:t>ара</a:t>
            </a:r>
            <a:r>
              <a:rPr lang="ru-RU" sz="1800" dirty="0" smtClean="0">
                <a:solidFill>
                  <a:srgbClr val="002060"/>
                </a:solidFill>
              </a:rPr>
              <a:t>. Он переливается всеми цветами. </a:t>
            </a:r>
            <a:br>
              <a:rPr lang="ru-RU" sz="1800" dirty="0" smtClean="0">
                <a:solidFill>
                  <a:srgbClr val="002060"/>
                </a:solidFill>
              </a:rPr>
            </a:br>
            <a:r>
              <a:rPr lang="ru-RU" sz="1800" dirty="0" smtClean="0">
                <a:solidFill>
                  <a:srgbClr val="002060"/>
                </a:solidFill>
              </a:rPr>
              <a:t>Но среди попугаев можно найти самую неприметную птичку. Это </a:t>
            </a:r>
            <a:r>
              <a:rPr lang="ru-RU" sz="1800" b="1" dirty="0" smtClean="0">
                <a:solidFill>
                  <a:srgbClr val="002060"/>
                </a:solidFill>
              </a:rPr>
              <a:t>земляной попугайчик</a:t>
            </a:r>
            <a:r>
              <a:rPr lang="ru-RU" sz="1800" dirty="0" smtClean="0">
                <a:solidFill>
                  <a:srgbClr val="002060"/>
                </a:solidFill>
              </a:rPr>
              <a:t>.  У него неяркое серовато-зелёное оперение. Благодаря такой окраске он незаметен.</a:t>
            </a:r>
            <a:br>
              <a:rPr lang="ru-RU" sz="1800" dirty="0" smtClean="0">
                <a:solidFill>
                  <a:srgbClr val="002060"/>
                </a:solidFill>
              </a:rPr>
            </a:br>
            <a:endParaRPr lang="ru-RU" sz="1800" dirty="0">
              <a:solidFill>
                <a:srgbClr val="002060"/>
              </a:solidFill>
            </a:endParaRPr>
          </a:p>
        </p:txBody>
      </p:sp>
      <p:pic>
        <p:nvPicPr>
          <p:cNvPr id="5" name="Содержимое 4"/>
          <p:cNvPicPr>
            <a:picLocks noGrp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57200" y="2288865"/>
            <a:ext cx="4038600" cy="314863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Содержимое 5"/>
          <p:cNvPicPr>
            <a:picLocks noGrp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4648200" y="2649880"/>
            <a:ext cx="4038600" cy="24266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Управляющая кнопка: назад 6">
            <a:hlinkClick r:id="" action="ppaction://hlinkshowjump?jump=firstslide" highlightClick="1"/>
          </p:cNvPr>
          <p:cNvSpPr/>
          <p:nvPr/>
        </p:nvSpPr>
        <p:spPr>
          <a:xfrm>
            <a:off x="8676456" y="6364264"/>
            <a:ext cx="467544" cy="493736"/>
          </a:xfrm>
          <a:prstGeom prst="actionButtonBackPrevious">
            <a:avLst/>
          </a:prstGeom>
          <a:solidFill>
            <a:schemeClr val="bg2">
              <a:lumMod val="7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123</TotalTime>
  <Words>269</Words>
  <Application>Microsoft Office PowerPoint</Application>
  <PresentationFormat>Экран (4:3)</PresentationFormat>
  <Paragraphs>37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Самые-самые  или  антонимы в животном мире</vt:lpstr>
      <vt:lpstr>Очень много зубов у некоторых дельфинов. Их даже пересчитать бывает трудно – почти триста штук.  А у нарвала-единорога чаще всего один зуб. Но какой! Длиной три метра, закручен как штопор, острый, прочный, торчит прямо сквозь верхнюю губу вперёд. В северных морях, если льды затянут полыньи, старый Нарва-вожак пробьёт с разгону лёд своим зубом-бивнем, и вся стая по очереди дышит через это отверстие.</vt:lpstr>
      <vt:lpstr> Самый высоченный зверь – жираф. Ноги у него высокие, шея длинная. Жирафу очень просто обедать листья с самых высоких деревьев. Самый крошечный зверёк – карликовая белозубка. Ростом с ноготок, вместе с хвостиком  поместится на твоём мизинце. С высоты жирафьего роста, наверное, нелегко разглядеть карликовую белозубку.  </vt:lpstr>
      <vt:lpstr>Вот сокол, конечно бы, разглядел. Он самый зоркий. С огромной высоты замечает сокол самые мелкие предметы.  А крот ничего не видит. Он живёт под землёй, роет там длинные подземные ходы и норы. Роет, роет, а потом выберется наверх воздухом подышать и не различит – день сейчас или ночь. </vt:lpstr>
      <vt:lpstr>Самый быстроногий верь – гепард. Как пуля, вылетает он из засады и несётся огромными лёгкими прыжками. Любого зверя перегонит. Пока гепард пробежит сто метров, маленький, похожий на обезьянку зверёк – потто едва успеет пошевелиться. Он очень медлительный.  Не зря на его родине – острове Мадагаскаре -  слово «потто означает «еле-еле». </vt:lpstr>
      <vt:lpstr> Длинный-предлинный хвост у японского петуха. Если бы этот Петух взлетел на высокую берёзу, то хвост всё равно бы доставал до земли. Правда с таким хвостом не то что летать, но и ходить без чужой помощи трудно. А чомга совсем без хвоста. Он ей не нужен. Ведь птичий хвост при плаванье и нырянье не помощник, скорее помеха. Чомга – водоплавающая птица. Всю жизнь она проводит на воде. Даже гнездо для птенцов строит плавучее, из водных растений. </vt:lpstr>
      <vt:lpstr>Больше всех пьёт воды – верблюд. После тяжёлого многодневного перехода через жаркую безводную пустыню верблюд может выпить сразу десять вёдер, почти половину своего веса.  А медвежонку коала совсем не нужна вода. Его имя – коала – так и переводится – «не пьёт». Коала ест много листьев эвкалипта, и их сок заменяет ему воду. </vt:lpstr>
      <vt:lpstr>Самый громогласный зверь – обезьяна ревун. Соберутся ревуны в кружок и вопят, кричат, ухают – за пять километров слышно. Эти крики для них и разговор,  и песня, и угроза врагам, чтобы не подходили.  А ящер панголин молчалив. Никаких звуков не произносит. Молча ест муравьёв, молча встречается с родственниками, такими же ящерами,  молча дерётся с врагами. Вот уж действительно тихоня! </vt:lpstr>
      <vt:lpstr>Не зря говорят: «Вырядился как попугай». Посмотри на попугая ара. Он переливается всеми цветами.  Но среди попугаев можно найти самую неприметную птичку. Это земляной попугайчик.  У него неяркое серовато-зелёное оперение. Благодаря такой окраске он незаметен. </vt:lpstr>
      <vt:lpstr>Самая большая птица – страус. Страус такой тяжёлый, что летать не может. Но бегает так, что не догонишь.  А колибри – самая маленькая птичка. Она ходить и бегать совсем не может – коготки на пальцах мешают. Она только летает или сидит, уцепившись за ветку. Но летает колибри замечательно. </vt:lpstr>
      <vt:lpstr>Антонимы</vt:lpstr>
      <vt:lpstr>Ресурсы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Очень много зубов у некоторых дельфинов. Их даже пересчитать бывает трудно – почти триста штук.  А у нарвала-единорога чаще всего один зуб. Но какой! Длиной три метра, закручен как штопор, острый, прочный, торчит прямо сквозь верхнюю губу вперёд. В северных морях, если льды затянут полыньи, старый Нарва-вожак пробьёт с разгону лёд своим зубом-бивнем, и вся стая по очереди дышит через это отверстие.</dc:title>
  <dc:creator>воспитатель</dc:creator>
  <cp:lastModifiedBy>VikiV</cp:lastModifiedBy>
  <cp:revision>23</cp:revision>
  <dcterms:created xsi:type="dcterms:W3CDTF">2014-11-26T06:10:44Z</dcterms:created>
  <dcterms:modified xsi:type="dcterms:W3CDTF">2015-02-19T18:15:11Z</dcterms:modified>
</cp:coreProperties>
</file>