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udio/unknown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D71"/>
    <a:srgbClr val="19AE12"/>
    <a:srgbClr val="200AC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50" autoAdjust="0"/>
  </p:normalViewPr>
  <p:slideViewPr>
    <p:cSldViewPr>
      <p:cViewPr varScale="1">
        <p:scale>
          <a:sx n="65" d="100"/>
          <a:sy n="65" d="100"/>
        </p:scale>
        <p:origin x="-14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D35F-B961-4EC4-8AA9-09860E9B8962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CCA656-4D4A-46BD-A812-682BEBEDE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lus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D35F-B961-4EC4-8AA9-09860E9B8962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A656-4D4A-46BD-A812-682BEBEDE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D35F-B961-4EC4-8AA9-09860E9B8962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A656-4D4A-46BD-A812-682BEBEDE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C3D35F-B961-4EC4-8AA9-09860E9B8962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3CCA656-4D4A-46BD-A812-682BEBEDE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plus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D35F-B961-4EC4-8AA9-09860E9B8962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A656-4D4A-46BD-A812-682BEBEDE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lus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D35F-B961-4EC4-8AA9-09860E9B8962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A656-4D4A-46BD-A812-682BEBEDE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plus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A656-4D4A-46BD-A812-682BEBEDE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D35F-B961-4EC4-8AA9-09860E9B8962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lus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D35F-B961-4EC4-8AA9-09860E9B8962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A656-4D4A-46BD-A812-682BEBEDE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plus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D35F-B961-4EC4-8AA9-09860E9B8962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A656-4D4A-46BD-A812-682BEBEDE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C3D35F-B961-4EC4-8AA9-09860E9B8962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3CCA656-4D4A-46BD-A812-682BEBEDE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lus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D35F-B961-4EC4-8AA9-09860E9B8962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CCA656-4D4A-46BD-A812-682BEBEDE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lus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DC3D35F-B961-4EC4-8AA9-09860E9B8962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3CCA656-4D4A-46BD-A812-682BEBEDE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lus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file:///C:\Users\&#1040;&#1076;&#1084;&#1080;&#1085;\Desktop\Skoraya_pomosch%20(mp3cut.ru).mp3" TargetMode="External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audio" Target="file:///C:\Users\&#1040;&#1076;&#1084;&#1080;&#1085;\Desktop\Policciya%20(mp3cut.ru).mp3" TargetMode="External"/><Relationship Id="rId1" Type="http://schemas.openxmlformats.org/officeDocument/2006/relationships/audio" Target="file:///C:\Users\&#1040;&#1076;&#1084;&#1080;&#1085;\Desktop\Pozharnaya_mashina%20(mp3cut.ru).mp3" TargetMode="Externa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audio" Target="../media/audio1.bin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2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4.jpeg"/><Relationship Id="rId7" Type="http://schemas.openxmlformats.org/officeDocument/2006/relationships/image" Target="../media/image22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0;&#1076;&#1084;&#1080;&#1085;\Desktop\&#1052;&#1072;&#1084;&#1080;&#1085;&#1086;%20&#1089;&#1086;&#1083;&#1085;&#1099;&#1096;&#1082;&#1086;%20-%20&#1056;&#1072;&#1073;&#1086;&#1095;&#1080;&#1077;%20&#1052;&#1072;&#1096;&#1080;&#1085;&#1099;%20(online-video-cutter.com).mp4" TargetMode="Externa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124744"/>
            <a:ext cx="8305800" cy="19812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Транспорт »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://thumbs.gograph.com/gg5543862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548680"/>
            <a:ext cx="1619250" cy="1619251"/>
          </a:xfrm>
          <a:prstGeom prst="rect">
            <a:avLst/>
          </a:prstGeom>
          <a:noFill/>
        </p:spPr>
      </p:pic>
      <p:pic>
        <p:nvPicPr>
          <p:cNvPr id="35854" name="Picture 14" descr="http://www.smolensk2.ru/images/img_3587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3284984"/>
            <a:ext cx="4320480" cy="32403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27240"/>
          </a:xfrm>
        </p:spPr>
        <p:txBody>
          <a:bodyPr/>
          <a:lstStyle/>
          <a:p>
            <a:r>
              <a:rPr lang="ru-RU" dirty="0" smtClean="0">
                <a:solidFill>
                  <a:srgbClr val="200AC6"/>
                </a:solidFill>
              </a:rPr>
              <a:t> </a:t>
            </a:r>
            <a:r>
              <a:rPr lang="ru-RU" dirty="0" err="1" smtClean="0">
                <a:solidFill>
                  <a:srgbClr val="200AC6"/>
                </a:solidFill>
              </a:rPr>
              <a:t>Би-би-бик</a:t>
            </a:r>
            <a:r>
              <a:rPr lang="ru-RU" dirty="0" smtClean="0">
                <a:solidFill>
                  <a:srgbClr val="200AC6"/>
                </a:solidFill>
              </a:rPr>
              <a:t>! Видишь, едет грузовик.</a:t>
            </a:r>
            <a:br>
              <a:rPr lang="ru-RU" dirty="0" smtClean="0">
                <a:solidFill>
                  <a:srgbClr val="200AC6"/>
                </a:solidFill>
              </a:rPr>
            </a:br>
            <a:r>
              <a:rPr lang="ru-RU" dirty="0" smtClean="0">
                <a:solidFill>
                  <a:srgbClr val="200AC6"/>
                </a:solidFill>
              </a:rPr>
              <a:t>Он сигналы подает, Потому что груз везет.</a:t>
            </a:r>
          </a:p>
          <a:p>
            <a:endParaRPr lang="ru-RU" dirty="0">
              <a:solidFill>
                <a:srgbClr val="200AC6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89492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ГРУЗОВОЙ ТРАНСПОРТ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8919" name="Picture 7" descr="http://3d-area.ru/images4/3D_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09120"/>
            <a:ext cx="3744416" cy="2031976"/>
          </a:xfrm>
          <a:prstGeom prst="rect">
            <a:avLst/>
          </a:prstGeom>
          <a:noFill/>
          <a:ln w="57150">
            <a:solidFill>
              <a:srgbClr val="200AC6"/>
            </a:solidFill>
          </a:ln>
        </p:spPr>
      </p:pic>
      <p:pic>
        <p:nvPicPr>
          <p:cNvPr id="38925" name="Picture 13" descr="http://www.buratinki.ru/images_products/000239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437112"/>
            <a:ext cx="3703860" cy="2178174"/>
          </a:xfrm>
          <a:prstGeom prst="rect">
            <a:avLst/>
          </a:prstGeom>
          <a:noFill/>
          <a:ln w="57150">
            <a:solidFill>
              <a:srgbClr val="200AC6"/>
            </a:solidFill>
          </a:ln>
        </p:spPr>
      </p:pic>
      <p:pic>
        <p:nvPicPr>
          <p:cNvPr id="8" name="Picture 7" descr="C:\Users\Админ\Desktop\Безымянный.png"/>
          <p:cNvPicPr>
            <a:picLocks noChangeAspect="1" noChangeArrowheads="1"/>
          </p:cNvPicPr>
          <p:nvPr/>
        </p:nvPicPr>
        <p:blipFill>
          <a:blip r:embed="rId5" cstate="print"/>
          <a:srcRect l="3526" r="19310" b="30764"/>
          <a:stretch>
            <a:fillRect/>
          </a:stretch>
        </p:blipFill>
        <p:spPr bwMode="auto">
          <a:xfrm>
            <a:off x="1979712" y="2276872"/>
            <a:ext cx="4536504" cy="1967226"/>
          </a:xfrm>
          <a:prstGeom prst="rect">
            <a:avLst/>
          </a:prstGeom>
          <a:noFill/>
          <a:ln w="57150">
            <a:solidFill>
              <a:srgbClr val="200AC6"/>
            </a:solidFill>
          </a:ln>
        </p:spPr>
      </p:pic>
    </p:spTree>
  </p:cSld>
  <p:clrMapOvr>
    <a:masterClrMapping/>
  </p:clrMapOvr>
  <p:transition spd="slow">
    <p:plu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524000"/>
            <a:ext cx="8686800" cy="533400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200AC6"/>
                </a:solidFill>
              </a:rPr>
              <a:t>Быстрокрылый самолет</a:t>
            </a:r>
            <a:br>
              <a:rPr lang="ru-RU" b="1" dirty="0" smtClean="0">
                <a:solidFill>
                  <a:srgbClr val="200AC6"/>
                </a:solidFill>
              </a:rPr>
            </a:br>
            <a:r>
              <a:rPr lang="ru-RU" b="1" dirty="0" smtClean="0">
                <a:solidFill>
                  <a:srgbClr val="200AC6"/>
                </a:solidFill>
              </a:rPr>
              <a:t>Отправляется в полет.</a:t>
            </a:r>
            <a:endParaRPr lang="ru-RU" b="1" dirty="0">
              <a:solidFill>
                <a:srgbClr val="200AC6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6693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ВОЗДУШНЫЙ ТРАНСПОРТ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C:\Users\Админ\Desktop\856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549328"/>
            <a:ext cx="3528392" cy="3413719"/>
          </a:xfrm>
          <a:prstGeom prst="rect">
            <a:avLst/>
          </a:prstGeom>
          <a:noFill/>
          <a:ln w="57150">
            <a:solidFill>
              <a:srgbClr val="200AC6"/>
            </a:solidFill>
          </a:ln>
        </p:spPr>
      </p:pic>
      <p:pic>
        <p:nvPicPr>
          <p:cNvPr id="41988" name="Picture 4" descr="http://www.anapacity.com/Images/Objects/Big/695_8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140968"/>
            <a:ext cx="3528392" cy="3438055"/>
          </a:xfrm>
          <a:prstGeom prst="rect">
            <a:avLst/>
          </a:prstGeom>
          <a:noFill/>
          <a:ln w="57150">
            <a:solidFill>
              <a:srgbClr val="200AC6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355976" y="134076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200AC6"/>
                </a:solidFill>
                <a:latin typeface="Times New Roman" pitchFamily="18" charset="0"/>
                <a:cs typeface="Times New Roman" pitchFamily="18" charset="0"/>
              </a:rPr>
              <a:t>Летит над нами вертолёт,</a:t>
            </a:r>
            <a:r>
              <a:rPr lang="ru-RU" sz="2400" b="1" dirty="0" smtClean="0">
                <a:solidFill>
                  <a:srgbClr val="200AC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200AC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200AC6"/>
                </a:solidFill>
                <a:latin typeface="Times New Roman" pitchFamily="18" charset="0"/>
                <a:cs typeface="Times New Roman" pitchFamily="18" charset="0"/>
              </a:rPr>
              <a:t>Внутри него сидит пилот,</a:t>
            </a:r>
            <a:r>
              <a:rPr lang="ru-RU" sz="2400" b="1" dirty="0" smtClean="0">
                <a:solidFill>
                  <a:srgbClr val="200AC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200AC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200AC6"/>
                </a:solidFill>
                <a:latin typeface="Times New Roman" pitchFamily="18" charset="0"/>
                <a:cs typeface="Times New Roman" pitchFamily="18" charset="0"/>
              </a:rPr>
              <a:t>Исправно вертолёт ведёт, </a:t>
            </a:r>
            <a:r>
              <a:rPr lang="ru-RU" sz="2400" b="1" dirty="0" smtClean="0">
                <a:solidFill>
                  <a:srgbClr val="200AC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200AC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200AC6"/>
                </a:solidFill>
                <a:latin typeface="Times New Roman" pitchFamily="18" charset="0"/>
                <a:cs typeface="Times New Roman" pitchFamily="18" charset="0"/>
              </a:rPr>
              <a:t>Чтоб был устойчивым полёт.</a:t>
            </a:r>
          </a:p>
        </p:txBody>
      </p:sp>
    </p:spTree>
  </p:cSld>
  <p:clrMapOvr>
    <a:masterClrMapping/>
  </p:clrMapOvr>
  <p:transition spd="slow">
    <p:plu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/>
          <a:lstStyle/>
          <a:p>
            <a:r>
              <a:rPr lang="ru-RU" dirty="0" smtClean="0">
                <a:solidFill>
                  <a:srgbClr val="200AC6"/>
                </a:solidFill>
              </a:rPr>
              <a:t>Едет весело автобус,</a:t>
            </a:r>
            <a:br>
              <a:rPr lang="ru-RU" dirty="0" smtClean="0">
                <a:solidFill>
                  <a:srgbClr val="200AC6"/>
                </a:solidFill>
              </a:rPr>
            </a:br>
            <a:r>
              <a:rPr lang="ru-RU" dirty="0" smtClean="0">
                <a:solidFill>
                  <a:srgbClr val="200AC6"/>
                </a:solidFill>
              </a:rPr>
              <a:t>Много у него забот:</a:t>
            </a:r>
            <a:br>
              <a:rPr lang="ru-RU" dirty="0" smtClean="0">
                <a:solidFill>
                  <a:srgbClr val="200AC6"/>
                </a:solidFill>
              </a:rPr>
            </a:br>
            <a:r>
              <a:rPr lang="ru-RU" dirty="0" smtClean="0">
                <a:solidFill>
                  <a:srgbClr val="200AC6"/>
                </a:solidFill>
              </a:rPr>
              <a:t>На вокзал, в кино и школу</a:t>
            </a:r>
            <a:br>
              <a:rPr lang="ru-RU" dirty="0" smtClean="0">
                <a:solidFill>
                  <a:srgbClr val="200AC6"/>
                </a:solidFill>
              </a:rPr>
            </a:br>
            <a:r>
              <a:rPr lang="ru-RU" dirty="0" smtClean="0">
                <a:solidFill>
                  <a:srgbClr val="200AC6"/>
                </a:solidFill>
              </a:rPr>
              <a:t>Пассажиров он везет.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200AC6"/>
                </a:solidFill>
              </a:rPr>
              <a:t>  На спине - не для красы -             Вот по рельсам  </a:t>
            </a:r>
            <a:r>
              <a:rPr lang="ru-RU" dirty="0" err="1" smtClean="0">
                <a:solidFill>
                  <a:srgbClr val="200AC6"/>
                </a:solidFill>
              </a:rPr>
              <a:t>ай,ай,ай</a:t>
            </a:r>
            <a:r>
              <a:rPr lang="ru-RU" dirty="0" smtClean="0">
                <a:solidFill>
                  <a:srgbClr val="200AC6"/>
                </a:solidFill>
              </a:rPr>
              <a:t/>
            </a:r>
            <a:br>
              <a:rPr lang="ru-RU" dirty="0" smtClean="0">
                <a:solidFill>
                  <a:srgbClr val="200AC6"/>
                </a:solidFill>
              </a:rPr>
            </a:br>
            <a:r>
              <a:rPr lang="ru-RU" dirty="0" smtClean="0">
                <a:solidFill>
                  <a:srgbClr val="200AC6"/>
                </a:solidFill>
              </a:rPr>
              <a:t>У троллейбуса усы.                         Едет новенький трамвай</a:t>
            </a:r>
            <a:endParaRPr lang="ru-RU" dirty="0">
              <a:solidFill>
                <a:srgbClr val="200AC6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9492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ПАССАЖИРСКИЙ ТРАНСПОРТ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7" name="Picture 1" descr="C:\Users\Админ\Desktop\news-637x956-0-506d37d7248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980728"/>
            <a:ext cx="3033713" cy="2033588"/>
          </a:xfrm>
          <a:prstGeom prst="rect">
            <a:avLst/>
          </a:prstGeom>
          <a:noFill/>
          <a:ln w="57150">
            <a:solidFill>
              <a:srgbClr val="200AC6"/>
            </a:solidFill>
          </a:ln>
        </p:spPr>
      </p:pic>
      <p:pic>
        <p:nvPicPr>
          <p:cNvPr id="39945" name="Picture 9" descr="http://t2.ftcdn.net/jpg/00/02/83/43/400_F_2834363_4jyLMNtHIJKqDEFmHJJKrEOPvIohia.jpg"/>
          <p:cNvPicPr>
            <a:picLocks noChangeAspect="1" noChangeArrowheads="1"/>
          </p:cNvPicPr>
          <p:nvPr/>
        </p:nvPicPr>
        <p:blipFill>
          <a:blip r:embed="rId4" cstate="print"/>
          <a:srcRect t="53157" r="12903" b="5689"/>
          <a:stretch>
            <a:fillRect/>
          </a:stretch>
        </p:blipFill>
        <p:spPr bwMode="auto">
          <a:xfrm>
            <a:off x="4932040" y="3284984"/>
            <a:ext cx="3888432" cy="2016224"/>
          </a:xfrm>
          <a:prstGeom prst="rect">
            <a:avLst/>
          </a:prstGeom>
          <a:noFill/>
          <a:ln w="57150">
            <a:solidFill>
              <a:srgbClr val="200AC6"/>
            </a:solidFill>
          </a:ln>
        </p:spPr>
      </p:pic>
      <p:pic>
        <p:nvPicPr>
          <p:cNvPr id="39947" name="Picture 11" descr="http://www.chelsi.ru/uploads/posts/2012-04/1333340212_trollebu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645024"/>
            <a:ext cx="3528392" cy="1681723"/>
          </a:xfrm>
          <a:prstGeom prst="rect">
            <a:avLst/>
          </a:prstGeom>
          <a:noFill/>
          <a:ln w="57150">
            <a:solidFill>
              <a:srgbClr val="200AC6"/>
            </a:solidFill>
          </a:ln>
        </p:spPr>
      </p:pic>
    </p:spTree>
  </p:cSld>
  <p:clrMapOvr>
    <a:masterClrMapping/>
  </p:clrMapOvr>
  <p:transition spd="slow">
    <p:plu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СПЕЦИАЛИЗИРОВАННЫЙ ТРАНСПОРТ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323528" y="1412776"/>
            <a:ext cx="4680520" cy="1656184"/>
          </a:xfrm>
        </p:spPr>
        <p:txBody>
          <a:bodyPr/>
          <a:lstStyle/>
          <a:p>
            <a:r>
              <a:rPr lang="ru-RU" sz="2800" dirty="0" smtClean="0">
                <a:solidFill>
                  <a:srgbClr val="200AC6"/>
                </a:solidFill>
                <a:latin typeface="Times New Roman" pitchFamily="18" charset="0"/>
                <a:cs typeface="Times New Roman" pitchFamily="18" charset="0"/>
              </a:rPr>
              <a:t>Транспорт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rgbClr val="200AC6"/>
                </a:solidFill>
                <a:latin typeface="Times New Roman" pitchFamily="18" charset="0"/>
                <a:cs typeface="Times New Roman" pitchFamily="18" charset="0"/>
              </a:rPr>
              <a:t>едет перед нами, он с сигнальными огнями   </a:t>
            </a:r>
          </a:p>
          <a:p>
            <a:endParaRPr lang="ru-RU" sz="2800" dirty="0">
              <a:solidFill>
                <a:srgbClr val="200AC6"/>
              </a:solidFill>
            </a:endParaRPr>
          </a:p>
        </p:txBody>
      </p:sp>
      <p:pic>
        <p:nvPicPr>
          <p:cNvPr id="40961" name="Picture 1" descr="C:\Users\Админ\Desktop\rc12551_1_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1556792"/>
            <a:ext cx="3096344" cy="2136287"/>
          </a:xfrm>
          <a:prstGeom prst="rect">
            <a:avLst/>
          </a:prstGeom>
          <a:noFill/>
          <a:ln w="57150">
            <a:solidFill>
              <a:srgbClr val="200AC6"/>
            </a:solidFill>
          </a:ln>
        </p:spPr>
      </p:pic>
      <p:pic>
        <p:nvPicPr>
          <p:cNvPr id="40962" name="Picture 2" descr="C:\Users\Админ\Desktop\b_CT10-026-7_1.jpg"/>
          <p:cNvPicPr>
            <a:picLocks noChangeAspect="1" noChangeArrowheads="1"/>
          </p:cNvPicPr>
          <p:nvPr/>
        </p:nvPicPr>
        <p:blipFill>
          <a:blip r:embed="rId7" cstate="print"/>
          <a:srcRect t="3125" r="4688" b="18750"/>
          <a:stretch>
            <a:fillRect/>
          </a:stretch>
        </p:blipFill>
        <p:spPr bwMode="auto">
          <a:xfrm>
            <a:off x="251520" y="3645024"/>
            <a:ext cx="3601840" cy="2952328"/>
          </a:xfrm>
          <a:prstGeom prst="rect">
            <a:avLst/>
          </a:prstGeom>
          <a:noFill/>
          <a:ln w="57150">
            <a:solidFill>
              <a:srgbClr val="200AC6"/>
            </a:solidFill>
          </a:ln>
        </p:spPr>
      </p:pic>
      <p:pic>
        <p:nvPicPr>
          <p:cNvPr id="40963" name="Picture 3" descr="C:\Users\Админ\Desktop\x_4d63f33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4221088"/>
            <a:ext cx="3816424" cy="2370386"/>
          </a:xfrm>
          <a:prstGeom prst="rect">
            <a:avLst/>
          </a:prstGeom>
          <a:noFill/>
          <a:ln w="57150">
            <a:solidFill>
              <a:srgbClr val="200AC6"/>
            </a:solidFill>
          </a:ln>
        </p:spPr>
      </p:pic>
      <p:pic>
        <p:nvPicPr>
          <p:cNvPr id="3074" name="Picture 2" descr="http://im7-tub-ru.yandex.net/i?id=189980600-68-72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7744" y="2348880"/>
            <a:ext cx="2016224" cy="1145582"/>
          </a:xfrm>
          <a:prstGeom prst="rect">
            <a:avLst/>
          </a:prstGeom>
          <a:noFill/>
          <a:ln w="38100">
            <a:solidFill>
              <a:srgbClr val="200AC6"/>
            </a:solidFill>
          </a:ln>
        </p:spPr>
      </p:pic>
      <p:pic>
        <p:nvPicPr>
          <p:cNvPr id="9" name="Pozharnaya_mashina (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5940152" y="1772816"/>
            <a:ext cx="288032" cy="288032"/>
          </a:xfrm>
          <a:prstGeom prst="rect">
            <a:avLst/>
          </a:prstGeom>
        </p:spPr>
      </p:pic>
      <p:pic>
        <p:nvPicPr>
          <p:cNvPr id="10" name="Policciya (mp3cut.ru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print"/>
          <a:stretch>
            <a:fillRect/>
          </a:stretch>
        </p:blipFill>
        <p:spPr>
          <a:xfrm>
            <a:off x="683568" y="4077072"/>
            <a:ext cx="304800" cy="304800"/>
          </a:xfrm>
          <a:prstGeom prst="rect">
            <a:avLst/>
          </a:prstGeom>
        </p:spPr>
      </p:pic>
      <p:pic>
        <p:nvPicPr>
          <p:cNvPr id="11" name="Skoraya_pomosch (mp3cut.ru)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 cstate="print"/>
          <a:stretch>
            <a:fillRect/>
          </a:stretch>
        </p:blipFill>
        <p:spPr>
          <a:xfrm>
            <a:off x="8100392" y="4437112"/>
            <a:ext cx="288032" cy="288032"/>
          </a:xfrm>
          <a:prstGeom prst="rect">
            <a:avLst/>
          </a:prstGeom>
        </p:spPr>
      </p:pic>
    </p:spTree>
  </p:cSld>
  <p:clrMapOvr>
    <a:masterClrMapping/>
  </p:clrMapOvr>
  <p:transition spd="slow">
    <p:plus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31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7376" y="0"/>
            <a:ext cx="5616624" cy="75091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Отгадай загадки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C:\Users\Админ\Desktop\8565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061" t="18984" b="17735"/>
          <a:stretch>
            <a:fillRect/>
          </a:stretch>
        </p:blipFill>
        <p:spPr bwMode="auto">
          <a:xfrm>
            <a:off x="1907704" y="1340768"/>
            <a:ext cx="1656184" cy="2160240"/>
          </a:xfrm>
          <a:prstGeom prst="rect">
            <a:avLst/>
          </a:prstGeom>
          <a:noFill/>
          <a:ln w="57150">
            <a:noFill/>
          </a:ln>
        </p:spPr>
      </p:pic>
      <p:pic>
        <p:nvPicPr>
          <p:cNvPr id="13" name="Picture 2" descr="C:\Users\Админ\Desktop\8565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703" r="44898" b="18117"/>
          <a:stretch>
            <a:fillRect/>
          </a:stretch>
        </p:blipFill>
        <p:spPr bwMode="auto">
          <a:xfrm>
            <a:off x="0" y="1556792"/>
            <a:ext cx="1944216" cy="1944216"/>
          </a:xfrm>
          <a:prstGeom prst="rect">
            <a:avLst/>
          </a:prstGeom>
          <a:noFill/>
          <a:ln w="57150">
            <a:noFill/>
          </a:ln>
        </p:spPr>
      </p:pic>
      <p:sp>
        <p:nvSpPr>
          <p:cNvPr id="18" name="Прямоугольник 17"/>
          <p:cNvSpPr/>
          <p:nvPr/>
        </p:nvSpPr>
        <p:spPr>
          <a:xfrm>
            <a:off x="3581128" y="836712"/>
            <a:ext cx="5562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00AC6"/>
                </a:solidFill>
                <a:latin typeface="Times New Roman" pitchFamily="18" charset="0"/>
                <a:cs typeface="Times New Roman" pitchFamily="18" charset="0"/>
              </a:rPr>
              <a:t>Спешит автомобиль </a:t>
            </a:r>
            <a:r>
              <a:rPr lang="ru-RU" b="1" dirty="0" smtClean="0">
                <a:solidFill>
                  <a:srgbClr val="200AC6"/>
                </a:solidFill>
                <a:latin typeface="Times New Roman" pitchFamily="18" charset="0"/>
                <a:cs typeface="Times New Roman" pitchFamily="18" charset="0"/>
              </a:rPr>
              <a:t>не выключая фар</a:t>
            </a:r>
          </a:p>
          <a:p>
            <a:r>
              <a:rPr lang="ru-RU" b="1" dirty="0" smtClean="0">
                <a:solidFill>
                  <a:srgbClr val="200AC6"/>
                </a:solidFill>
                <a:latin typeface="Times New Roman" pitchFamily="18" charset="0"/>
                <a:cs typeface="Times New Roman" pitchFamily="18" charset="0"/>
              </a:rPr>
              <a:t>На службу на опасную, спешит тушить пожар?</a:t>
            </a:r>
            <a:endParaRPr lang="ru-RU" b="1" dirty="0">
              <a:solidFill>
                <a:srgbClr val="200AC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3326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200AC6"/>
                </a:solidFill>
                <a:latin typeface="Times New Roman" pitchFamily="18" charset="0"/>
                <a:cs typeface="Times New Roman" pitchFamily="18" charset="0"/>
              </a:rPr>
              <a:t>Смело в небе проплывает,</a:t>
            </a:r>
            <a:br>
              <a:rPr lang="ru-RU" b="1" dirty="0" smtClean="0">
                <a:solidFill>
                  <a:srgbClr val="200AC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200AC6"/>
                </a:solidFill>
                <a:latin typeface="Times New Roman" pitchFamily="18" charset="0"/>
                <a:cs typeface="Times New Roman" pitchFamily="18" charset="0"/>
              </a:rPr>
              <a:t>Обгоняя птиц полет. </a:t>
            </a:r>
            <a:br>
              <a:rPr lang="ru-RU" b="1" dirty="0" smtClean="0">
                <a:solidFill>
                  <a:srgbClr val="200AC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200AC6"/>
                </a:solidFill>
                <a:latin typeface="Times New Roman" pitchFamily="18" charset="0"/>
                <a:cs typeface="Times New Roman" pitchFamily="18" charset="0"/>
              </a:rPr>
              <a:t>Человек им управляет, </a:t>
            </a:r>
            <a:br>
              <a:rPr lang="ru-RU" b="1" dirty="0" smtClean="0">
                <a:solidFill>
                  <a:srgbClr val="200AC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200AC6"/>
                </a:solidFill>
                <a:latin typeface="Times New Roman" pitchFamily="18" charset="0"/>
                <a:cs typeface="Times New Roman" pitchFamily="18" charset="0"/>
              </a:rPr>
              <a:t>Что же это?-...</a:t>
            </a:r>
            <a:endParaRPr lang="ru-RU" b="1" dirty="0">
              <a:solidFill>
                <a:srgbClr val="200AC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5445224"/>
            <a:ext cx="30957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00AC6"/>
                </a:solidFill>
                <a:latin typeface="Times New Roman" pitchFamily="18" charset="0"/>
                <a:cs typeface="Times New Roman" pitchFamily="18" charset="0"/>
              </a:rPr>
              <a:t>Он по рельсам едет звонко  </a:t>
            </a:r>
          </a:p>
          <a:p>
            <a:r>
              <a:rPr lang="ru-RU" b="1" dirty="0" smtClean="0">
                <a:solidFill>
                  <a:srgbClr val="200AC6"/>
                </a:solidFill>
                <a:latin typeface="Times New Roman" pitchFamily="18" charset="0"/>
                <a:cs typeface="Times New Roman" pitchFamily="18" charset="0"/>
              </a:rPr>
              <a:t>И звенит : Эх не зевай! </a:t>
            </a:r>
          </a:p>
          <a:p>
            <a:r>
              <a:rPr lang="ru-RU" b="1" dirty="0" smtClean="0">
                <a:solidFill>
                  <a:srgbClr val="200AC6"/>
                </a:solidFill>
                <a:latin typeface="Times New Roman" pitchFamily="18" charset="0"/>
                <a:cs typeface="Times New Roman" pitchFamily="18" charset="0"/>
              </a:rPr>
              <a:t>Отдохнёт на остановке </a:t>
            </a:r>
          </a:p>
          <a:p>
            <a:r>
              <a:rPr lang="ru-RU" b="1" dirty="0" smtClean="0">
                <a:solidFill>
                  <a:srgbClr val="200AC6"/>
                </a:solidFill>
                <a:latin typeface="Times New Roman" pitchFamily="18" charset="0"/>
                <a:cs typeface="Times New Roman" pitchFamily="18" charset="0"/>
              </a:rPr>
              <a:t>И поедет вновь ……?</a:t>
            </a:r>
            <a:endParaRPr lang="ru-RU" b="1" dirty="0">
              <a:solidFill>
                <a:srgbClr val="200AC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40152" y="3501008"/>
            <a:ext cx="28863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00AC6"/>
                </a:solidFill>
                <a:latin typeface="Times New Roman" pitchFamily="18" charset="0"/>
                <a:cs typeface="Times New Roman" pitchFamily="18" charset="0"/>
              </a:rPr>
              <a:t>Богатырь идёт железный,</a:t>
            </a:r>
          </a:p>
          <a:p>
            <a:r>
              <a:rPr lang="ru-RU" b="1" dirty="0" smtClean="0">
                <a:solidFill>
                  <a:srgbClr val="200AC6"/>
                </a:solidFill>
                <a:latin typeface="Times New Roman" pitchFamily="18" charset="0"/>
                <a:cs typeface="Times New Roman" pitchFamily="18" charset="0"/>
              </a:rPr>
              <a:t>но работник он полезный</a:t>
            </a:r>
          </a:p>
          <a:p>
            <a:r>
              <a:rPr lang="ru-RU" b="1" dirty="0" smtClean="0">
                <a:solidFill>
                  <a:srgbClr val="200AC6"/>
                </a:solidFill>
                <a:latin typeface="Times New Roman" pitchFamily="18" charset="0"/>
                <a:cs typeface="Times New Roman" pitchFamily="18" charset="0"/>
              </a:rPr>
              <a:t>Тащит грузы  за собой ,</a:t>
            </a:r>
          </a:p>
          <a:p>
            <a:r>
              <a:rPr lang="ru-RU" b="1" dirty="0" smtClean="0">
                <a:solidFill>
                  <a:srgbClr val="200AC6"/>
                </a:solidFill>
                <a:latin typeface="Times New Roman" pitchFamily="18" charset="0"/>
                <a:cs typeface="Times New Roman" pitchFamily="18" charset="0"/>
              </a:rPr>
              <a:t>словно сказочный герой?</a:t>
            </a:r>
            <a:endParaRPr lang="ru-RU" b="1" dirty="0">
              <a:solidFill>
                <a:srgbClr val="200AC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1" descr="C:\Users\Админ\Desktop\rc12551_1_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116"/>
          <a:stretch>
            <a:fillRect/>
          </a:stretch>
        </p:blipFill>
        <p:spPr bwMode="auto">
          <a:xfrm>
            <a:off x="6372200" y="1556792"/>
            <a:ext cx="1512168" cy="2136287"/>
          </a:xfrm>
          <a:prstGeom prst="rect">
            <a:avLst/>
          </a:prstGeom>
          <a:noFill/>
          <a:ln w="57150">
            <a:noFill/>
          </a:ln>
        </p:spPr>
      </p:pic>
      <p:pic>
        <p:nvPicPr>
          <p:cNvPr id="27" name="Picture 1" descr="C:\Users\Админ\Desktop\rc12551_1_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4884"/>
          <a:stretch>
            <a:fillRect/>
          </a:stretch>
        </p:blipFill>
        <p:spPr bwMode="auto">
          <a:xfrm>
            <a:off x="4139952" y="1556792"/>
            <a:ext cx="2304255" cy="2136287"/>
          </a:xfrm>
          <a:prstGeom prst="rect">
            <a:avLst/>
          </a:prstGeom>
          <a:noFill/>
          <a:ln w="57150">
            <a:noFill/>
          </a:ln>
        </p:spPr>
      </p:pic>
      <p:pic>
        <p:nvPicPr>
          <p:cNvPr id="28" name="Picture 9" descr="http://t2.ftcdn.net/jpg/00/02/83/43/400_F_2834363_4jyLMNtHIJKqDEFmHJJKrEOPvIohi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291" t="55901" r="16129" b="12548"/>
          <a:stretch>
            <a:fillRect/>
          </a:stretch>
        </p:blipFill>
        <p:spPr bwMode="auto">
          <a:xfrm>
            <a:off x="2699792" y="3645024"/>
            <a:ext cx="1008112" cy="1656184"/>
          </a:xfrm>
          <a:prstGeom prst="rect">
            <a:avLst/>
          </a:prstGeom>
          <a:noFill/>
          <a:ln w="57150">
            <a:noFill/>
          </a:ln>
        </p:spPr>
      </p:pic>
      <p:pic>
        <p:nvPicPr>
          <p:cNvPr id="29" name="Picture 9" descr="http://t2.ftcdn.net/jpg/00/02/83/43/400_F_2834363_4jyLMNtHIJKqDEFmHJJKrEOPvIohi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901" r="38710" b="11176"/>
          <a:stretch>
            <a:fillRect/>
          </a:stretch>
        </p:blipFill>
        <p:spPr bwMode="auto">
          <a:xfrm>
            <a:off x="0" y="3645024"/>
            <a:ext cx="2736304" cy="1728192"/>
          </a:xfrm>
          <a:prstGeom prst="rect">
            <a:avLst/>
          </a:prstGeom>
          <a:noFill/>
          <a:ln w="57150">
            <a:noFill/>
          </a:ln>
        </p:spPr>
      </p:pic>
      <p:pic>
        <p:nvPicPr>
          <p:cNvPr id="30" name="Picture 7" descr="C:\Users\Админ\Desktop\Безымянный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237" r="19310" b="30764"/>
          <a:stretch>
            <a:fillRect/>
          </a:stretch>
        </p:blipFill>
        <p:spPr bwMode="auto">
          <a:xfrm>
            <a:off x="7452320" y="4619677"/>
            <a:ext cx="1368152" cy="2238323"/>
          </a:xfrm>
          <a:prstGeom prst="rect">
            <a:avLst/>
          </a:prstGeom>
          <a:noFill/>
        </p:spPr>
      </p:pic>
      <p:pic>
        <p:nvPicPr>
          <p:cNvPr id="31" name="Picture 7" descr="C:\Users\Админ\Desktop\Безымянный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26" r="39763" b="30764"/>
          <a:stretch>
            <a:fillRect/>
          </a:stretch>
        </p:blipFill>
        <p:spPr bwMode="auto">
          <a:xfrm>
            <a:off x="3981569" y="4725144"/>
            <a:ext cx="3614767" cy="21328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509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 для кого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какой транспорт?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1" descr="C:\Users\Админ\Desktop\rc12551_1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2304255" cy="1589794"/>
          </a:xfrm>
          <a:prstGeom prst="rect">
            <a:avLst/>
          </a:prstGeom>
          <a:noFill/>
          <a:ln w="57150">
            <a:solidFill>
              <a:srgbClr val="200AC6"/>
            </a:solidFill>
          </a:ln>
        </p:spPr>
      </p:pic>
      <p:pic>
        <p:nvPicPr>
          <p:cNvPr id="24" name="Picture 2" descr="C:\Users\Админ\Desktop\b_CT10-026-7_1.jpg"/>
          <p:cNvPicPr>
            <a:picLocks noChangeAspect="1" noChangeArrowheads="1"/>
          </p:cNvPicPr>
          <p:nvPr/>
        </p:nvPicPr>
        <p:blipFill>
          <a:blip r:embed="rId4" cstate="print"/>
          <a:srcRect t="3125" r="4688" b="18750"/>
          <a:stretch>
            <a:fillRect/>
          </a:stretch>
        </p:blipFill>
        <p:spPr bwMode="auto">
          <a:xfrm>
            <a:off x="6300192" y="1124745"/>
            <a:ext cx="2376264" cy="1728192"/>
          </a:xfrm>
          <a:prstGeom prst="rect">
            <a:avLst/>
          </a:prstGeom>
          <a:noFill/>
          <a:ln w="57150">
            <a:solidFill>
              <a:srgbClr val="200AC6"/>
            </a:solidFill>
          </a:ln>
        </p:spPr>
      </p:pic>
      <p:pic>
        <p:nvPicPr>
          <p:cNvPr id="25" name="Picture 3" descr="C:\Users\Админ\Desktop\x_4d63f3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196752"/>
            <a:ext cx="2520280" cy="1565349"/>
          </a:xfrm>
          <a:prstGeom prst="rect">
            <a:avLst/>
          </a:prstGeom>
          <a:noFill/>
          <a:ln w="57150">
            <a:solidFill>
              <a:srgbClr val="200AC6"/>
            </a:solidFill>
          </a:ln>
        </p:spPr>
      </p:pic>
      <p:pic>
        <p:nvPicPr>
          <p:cNvPr id="1048" name="Picture 24" descr="C:\Users\Админ\Desktop\776fb076f607.jpg"/>
          <p:cNvPicPr>
            <a:picLocks noChangeAspect="1" noChangeArrowheads="1"/>
          </p:cNvPicPr>
          <p:nvPr/>
        </p:nvPicPr>
        <p:blipFill>
          <a:blip r:embed="rId6" cstate="print"/>
          <a:srcRect b="5671"/>
          <a:stretch>
            <a:fillRect/>
          </a:stretch>
        </p:blipFill>
        <p:spPr bwMode="auto">
          <a:xfrm>
            <a:off x="683568" y="4581128"/>
            <a:ext cx="1584176" cy="1890077"/>
          </a:xfrm>
          <a:prstGeom prst="rect">
            <a:avLst/>
          </a:prstGeom>
          <a:noFill/>
          <a:ln w="57150">
            <a:solidFill>
              <a:srgbClr val="200AC6"/>
            </a:solidFill>
          </a:ln>
        </p:spPr>
      </p:pic>
      <p:pic>
        <p:nvPicPr>
          <p:cNvPr id="1049" name="Picture 25" descr="C:\Users\Админ\Desktop\0013-012-Pozharni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4869160"/>
            <a:ext cx="1702864" cy="1678621"/>
          </a:xfrm>
          <a:prstGeom prst="rect">
            <a:avLst/>
          </a:prstGeom>
          <a:noFill/>
          <a:ln w="57150">
            <a:solidFill>
              <a:srgbClr val="200AC6"/>
            </a:solidFill>
          </a:ln>
        </p:spPr>
      </p:pic>
      <p:pic>
        <p:nvPicPr>
          <p:cNvPr id="1050" name="Picture 26" descr="C:\Users\Админ\Desktop\29f7d1f3aed1f8a5fb4dc83c9c9e4f35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4581128"/>
            <a:ext cx="1616968" cy="2021210"/>
          </a:xfrm>
          <a:prstGeom prst="rect">
            <a:avLst/>
          </a:prstGeom>
          <a:noFill/>
          <a:ln w="57150">
            <a:solidFill>
              <a:srgbClr val="200AC6"/>
            </a:solidFill>
          </a:ln>
        </p:spPr>
      </p:pic>
    </p:spTree>
  </p:cSld>
  <p:clrMapOvr>
    <a:masterClrMapping/>
  </p:clrMapOvr>
  <p:transition spd="slow">
    <p:plu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6 -0.16945 C 0.31597 -0.17593 0.51424 -0.18241 0.6151 -0.19445 C 0.71615 -0.20672 0.70608 -0.23519 0.72431 -0.24283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C -0.01719 -0.00787 -0.03039 -0.02732 -0.04792 -0.03472 C -0.05573 -0.04537 -0.06475 -0.05255 -0.07396 -0.06088 C -0.08976 -0.075 -0.07205 -0.06597 -0.08698 -0.07246 C -0.07622 -0.07755 -0.06528 -0.08218 -0.05435 -0.08704 C -0.05191 -0.0882 -0.05018 -0.09121 -0.04792 -0.09283 C -0.04202 -0.09676 -0.03455 -0.09885 -0.0283 -0.10139 C -0.02622 -0.10324 -0.02414 -0.10556 -0.02188 -0.10718 C -0.0198 -0.10857 -0.01737 -0.10857 -0.01528 -0.11019 C -0.00226 -0.11991 -0.0052 -0.1213 0.00642 -0.12755 C 0.0106 -0.12986 0.0151 -0.13148 0.01944 -0.13334 C 0.02171 -0.13426 0.02605 -0.13635 0.02605 -0.13611 C 0.02205 -0.15139 0.01563 -0.15139 0.00434 -0.15648 C -0.00138 -0.15903 -0.01024 -0.16088 -0.01528 -0.16528 C -0.01754 -0.16713 -0.01945 -0.16968 -0.02188 -0.17107 C -0.03282 -0.17755 -0.04532 -0.18056 -0.0566 -0.18542 C -0.0481 -0.19283 -0.04254 -0.20162 -0.03264 -0.20579 C -0.0224 -0.21968 -0.00903 -0.23195 0.00434 -0.24051 " pathEditMode="relative" rAng="0" ptsTypes="fffffffffffffffffA">
                                      <p:cBhvr>
                                        <p:cTn id="10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-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25 -0.11667 C -0.12396 -0.04121 -0.28281 0.03449 -0.3908 0.01088 C -0.49878 -0.01273 -0.57569 -0.21389 -0.61267 -0.2588 " pathEditMode="relative" rAng="0" ptsTypes="aaA">
                                      <p:cBhvr>
                                        <p:cTn id="14" dur="2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Мамино солнышко - Рабочие Машины (online-video-cutter.co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51920" y="0"/>
            <a:ext cx="4111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РАЗВИВАЮЩИЙ 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МУЛЬТФИЛЬМ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lus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lu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</TotalTime>
  <Words>100</Words>
  <Application>Microsoft Office PowerPoint</Application>
  <PresentationFormat>Экран (4:3)</PresentationFormat>
  <Paragraphs>32</Paragraphs>
  <Slides>9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Презентация     « Транспорт »</vt:lpstr>
      <vt:lpstr>ГРУЗОВОЙ ТРАНСПОРТ</vt:lpstr>
      <vt:lpstr>ВОЗДУШНЫЙ ТРАНСПОРТ</vt:lpstr>
      <vt:lpstr>ПАССАЖИРСКИЙ ТРАНСПОРТ</vt:lpstr>
      <vt:lpstr>СПЕЦИАЛИЗИРОВАННЫЙ ТРАНСПОРТ</vt:lpstr>
      <vt:lpstr>Отгадай загадки</vt:lpstr>
      <vt:lpstr>Отгадай для кого какой транспорт?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Пользователь Windows</cp:lastModifiedBy>
  <cp:revision>51</cp:revision>
  <dcterms:created xsi:type="dcterms:W3CDTF">2013-11-18T15:59:36Z</dcterms:created>
  <dcterms:modified xsi:type="dcterms:W3CDTF">2015-02-23T11:35:31Z</dcterms:modified>
</cp:coreProperties>
</file>