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4"/>
  </p:notesMasterIdLst>
  <p:handoutMasterIdLst>
    <p:handoutMasterId r:id="rId25"/>
  </p:handoutMasterIdLst>
  <p:sldIdLst>
    <p:sldId id="325" r:id="rId2"/>
    <p:sldId id="357" r:id="rId3"/>
    <p:sldId id="258" r:id="rId4"/>
    <p:sldId id="311" r:id="rId5"/>
    <p:sldId id="378" r:id="rId6"/>
    <p:sldId id="380" r:id="rId7"/>
    <p:sldId id="376" r:id="rId8"/>
    <p:sldId id="377" r:id="rId9"/>
    <p:sldId id="379" r:id="rId10"/>
    <p:sldId id="313" r:id="rId11"/>
    <p:sldId id="341" r:id="rId12"/>
    <p:sldId id="364" r:id="rId13"/>
    <p:sldId id="374" r:id="rId14"/>
    <p:sldId id="371" r:id="rId15"/>
    <p:sldId id="363" r:id="rId16"/>
    <p:sldId id="359" r:id="rId17"/>
    <p:sldId id="372" r:id="rId18"/>
    <p:sldId id="304" r:id="rId19"/>
    <p:sldId id="382" r:id="rId20"/>
    <p:sldId id="381" r:id="rId21"/>
    <p:sldId id="319" r:id="rId22"/>
    <p:sldId id="306" r:id="rId2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FF"/>
    <a:srgbClr val="7ABC32"/>
    <a:srgbClr val="006600"/>
    <a:srgbClr val="99CCFF"/>
    <a:srgbClr val="33CC33"/>
    <a:srgbClr val="00CCFF"/>
    <a:srgbClr val="FFBF09"/>
    <a:srgbClr val="FF6699"/>
    <a:srgbClr val="00CC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58" autoAdjust="0"/>
  </p:normalViewPr>
  <p:slideViewPr>
    <p:cSldViewPr>
      <p:cViewPr>
        <p:scale>
          <a:sx n="70" d="100"/>
          <a:sy n="70" d="100"/>
        </p:scale>
        <p:origin x="-2814" y="-9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AD01B65-7E16-494F-BF5B-ADE3F35335F5}" type="slidenum">
              <a:rPr lang="en-US"/>
              <a:pPr/>
              <a:t>‹#›</a:t>
            </a:fld>
            <a:endParaRPr lang="en-US"/>
          </a:p>
        </p:txBody>
      </p:sp>
    </p:spTree>
    <p:extLst>
      <p:ext uri="{BB962C8B-B14F-4D97-AF65-F5344CB8AC3E}">
        <p14:creationId xmlns="" xmlns:p14="http://schemas.microsoft.com/office/powerpoint/2010/main" val="3942025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BA6F220-D224-4E63-9310-E16460FC5588}" type="slidenum">
              <a:rPr lang="en-US"/>
              <a:pPr/>
              <a:t>‹#›</a:t>
            </a:fld>
            <a:endParaRPr lang="en-US"/>
          </a:p>
        </p:txBody>
      </p:sp>
    </p:spTree>
    <p:extLst>
      <p:ext uri="{BB962C8B-B14F-4D97-AF65-F5344CB8AC3E}">
        <p14:creationId xmlns="" xmlns:p14="http://schemas.microsoft.com/office/powerpoint/2010/main" val="826239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A6F220-D224-4E63-9310-E16460FC5588}" type="slidenum">
              <a:rPr lang="en-US" smtClean="0">
                <a:solidFill>
                  <a:prstClr val="black"/>
                </a:solidFill>
              </a:rPr>
              <a:pPr/>
              <a:t>12</a:t>
            </a:fld>
            <a:endParaRPr lang="en-US">
              <a:solidFill>
                <a:prstClr val="black"/>
              </a:solidFill>
            </a:endParaRPr>
          </a:p>
        </p:txBody>
      </p:sp>
    </p:spTree>
    <p:extLst>
      <p:ext uri="{BB962C8B-B14F-4D97-AF65-F5344CB8AC3E}">
        <p14:creationId xmlns="" xmlns:p14="http://schemas.microsoft.com/office/powerpoint/2010/main" val="86240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A6F220-D224-4E63-9310-E16460FC5588}" type="slidenum">
              <a:rPr lang="en-US" smtClean="0">
                <a:solidFill>
                  <a:prstClr val="black"/>
                </a:solidFill>
              </a:rPr>
              <a:pPr/>
              <a:t>13</a:t>
            </a:fld>
            <a:endParaRPr lang="en-US">
              <a:solidFill>
                <a:prstClr val="black"/>
              </a:solidFill>
            </a:endParaRPr>
          </a:p>
        </p:txBody>
      </p:sp>
    </p:spTree>
    <p:extLst>
      <p:ext uri="{BB962C8B-B14F-4D97-AF65-F5344CB8AC3E}">
        <p14:creationId xmlns="" xmlns:p14="http://schemas.microsoft.com/office/powerpoint/2010/main" val="86240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A6F220-D224-4E63-9310-E16460FC5588}" type="slidenum">
              <a:rPr lang="en-US" smtClean="0">
                <a:solidFill>
                  <a:prstClr val="black"/>
                </a:solidFill>
              </a:rPr>
              <a:pPr/>
              <a:t>14</a:t>
            </a:fld>
            <a:endParaRPr lang="en-US">
              <a:solidFill>
                <a:prstClr val="black"/>
              </a:solidFill>
            </a:endParaRPr>
          </a:p>
        </p:txBody>
      </p:sp>
    </p:spTree>
    <p:extLst>
      <p:ext uri="{BB962C8B-B14F-4D97-AF65-F5344CB8AC3E}">
        <p14:creationId xmlns="" xmlns:p14="http://schemas.microsoft.com/office/powerpoint/2010/main" val="86240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A6F220-D224-4E63-9310-E16460FC5588}" type="slidenum">
              <a:rPr lang="en-US" smtClean="0">
                <a:solidFill>
                  <a:prstClr val="black"/>
                </a:solidFill>
              </a:rPr>
              <a:pPr/>
              <a:t>15</a:t>
            </a:fld>
            <a:endParaRPr lang="en-US">
              <a:solidFill>
                <a:prstClr val="black"/>
              </a:solidFill>
            </a:endParaRPr>
          </a:p>
        </p:txBody>
      </p:sp>
    </p:spTree>
    <p:extLst>
      <p:ext uri="{BB962C8B-B14F-4D97-AF65-F5344CB8AC3E}">
        <p14:creationId xmlns="" xmlns:p14="http://schemas.microsoft.com/office/powerpoint/2010/main" val="86240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2ECB092-AC6F-4871-9778-9F242812B4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DA608-A794-4CFC-A8FD-28D06B8981C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D9397-86BC-4BFA-8011-97DDDDAA804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893A8DCB-386A-4F0D-80F3-EB0F6BE90C8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BEBF3-D7E2-4507-AFBA-9E068CB18C9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73461-C4C8-4CDE-9136-C482A4E85C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679C7-E73C-47C2-AC72-F592F370D11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5002E-2875-4645-963A-4DE88BCA487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FE248-40CC-4521-80BC-8205354249B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40AF4-5BED-474E-B36C-10C79D08F4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41798-2576-442E-B45D-925904B26B2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4AFAEDF-4400-4846-AE11-7472693E5EE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A9CEBD-0320-4C4E-9608-800274FAD89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1089;&#1083;&#1086;&#1074;&#1077;&#1089;&#1085;&#1099;&#1077;%20&#1080;&#1075;&#1088;&#1099;.docx"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1087;&#1077;&#1088;&#1089;&#1087;&#1077;&#1082;&#1090;&#1080;&#1074;&#1085;&#1099;&#1081;%20&#1087;&#1083;&#1072;&#1085;.docx"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1087;&#1083;&#1072;&#1085;%20&#1088;&#1077;&#1072;&#1083;&#1080;&#1079;&#1072;&#1094;&#1080;&#1080;%20&#1087;&#1088;&#1086;&#1077;&#1082;&#1090;&#1072;.docx" TargetMode="Externa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1089;&#1086;&#1074;&#1077;&#1090;&#1099;%20&#1087;&#1077;&#1076;&#1072;&#1075;&#1086;&#1075;&#1072;&#1084;.docx"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1086;&#1088;&#1072;&#1079;&#1094;&#1099;%20&#1076;&#1077;&#1090;&#1089;&#1082;&#1080;&#1093;%20&#1089;&#1080;&#1085;&#1082;&#1074;&#1077;&#1081;&#1085;&#1086;&#1074;%20&#1087;&#1086;%20&#1083;&#1077;&#1082;&#1089;&#1080;&#1095;&#1077;&#1089;&#1082;&#1080;&#1084;%20&#1090;&#1077;&#1084;&#1072;&#1084;.doc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93.0.0.186/99/70/ipk-mediawiki" TargetMode="External"/><Relationship Id="rId7"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center-sozvezdie.ru/" TargetMode="External"/><Relationship Id="rId5" Type="http://schemas.openxmlformats.org/officeDocument/2006/relationships/hyperlink" Target="http://doshvozrast.ru/" TargetMode="External"/><Relationship Id="rId4" Type="http://schemas.openxmlformats.org/officeDocument/2006/relationships/hyperlink" Target="http://toipkro.ucoz.ru/foru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6" descr="f_4a095a91a7dfd.jpg"/>
          <p:cNvPicPr>
            <a:picLocks noChangeAspect="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9" name="Содержимое 9"/>
          <p:cNvSpPr txBox="1">
            <a:spLocks/>
          </p:cNvSpPr>
          <p:nvPr/>
        </p:nvSpPr>
        <p:spPr bwMode="gray">
          <a:xfrm>
            <a:off x="0" y="3284538"/>
            <a:ext cx="5796135" cy="30247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ts val="400"/>
              </a:spcBef>
              <a:spcAft>
                <a:spcPct val="0"/>
              </a:spcAft>
              <a:buClrTx/>
              <a:buSzTx/>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ru-RU" sz="1600" b="1" i="0" u="none" strike="noStrike" kern="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Arial Black" pitchFamily="34" charset="0"/>
              <a:ea typeface="MS Gothic" charset="-128"/>
              <a:cs typeface="+mn-cs"/>
            </a:endParaRPr>
          </a:p>
          <a:p>
            <a:pPr marL="0" marR="0" lvl="0" indent="0" algn="ctr" defTabSz="914400" rtl="0" eaLnBrk="1" fontAlgn="base" latinLnBrk="0" hangingPunct="1">
              <a:lnSpc>
                <a:spcPct val="80000"/>
              </a:lnSpc>
              <a:spcBef>
                <a:spcPts val="400"/>
              </a:spcBef>
              <a:spcAft>
                <a:spcPct val="0"/>
              </a:spcAft>
              <a:buClrTx/>
              <a:buSzTx/>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ru-RU" sz="1600" b="1" i="0" u="none" strike="noStrike" kern="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Arial Black" pitchFamily="34" charset="0"/>
              <a:ea typeface="MS Gothic" charset="-128"/>
              <a:cs typeface="+mn-cs"/>
            </a:endParaRPr>
          </a:p>
          <a:p>
            <a:pPr marL="0" marR="0" lvl="0" indent="0" algn="ctr" defTabSz="914400" rtl="0" eaLnBrk="1" fontAlgn="base" latinLnBrk="0" hangingPunct="1">
              <a:lnSpc>
                <a:spcPct val="80000"/>
              </a:lnSpc>
              <a:spcBef>
                <a:spcPts val="400"/>
              </a:spcBef>
              <a:spcAft>
                <a:spcPct val="0"/>
              </a:spcAft>
              <a:buClrTx/>
              <a:buSzTx/>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ru-RU" sz="1600" b="1" i="0" u="none" strike="noStrike" kern="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Arial Black" pitchFamily="34" charset="0"/>
              <a:ea typeface="MS Gothic" charset="-128"/>
              <a:cs typeface="+mn-cs"/>
            </a:endParaRPr>
          </a:p>
          <a:p>
            <a:pPr marL="0" marR="0" lvl="0" indent="0" algn="ctr" defTabSz="914400" rtl="0" eaLnBrk="1" fontAlgn="base" latinLnBrk="0" hangingPunct="1">
              <a:lnSpc>
                <a:spcPct val="80000"/>
              </a:lnSpc>
              <a:spcBef>
                <a:spcPts val="400"/>
              </a:spcBef>
              <a:spcAft>
                <a:spcPct val="0"/>
              </a:spcAft>
              <a:buClrTx/>
              <a:buSzTx/>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sz="1600" b="1" kern="0" dirty="0" smtClean="0">
              <a:solidFill>
                <a:schemeClr val="tx2">
                  <a:lumMod val="60000"/>
                  <a:lumOff val="40000"/>
                </a:schemeClr>
              </a:solidFill>
              <a:effectLst>
                <a:outerShdw blurRad="38100" dist="38100" dir="2700000" algn="tl">
                  <a:srgbClr val="000000">
                    <a:alpha val="43137"/>
                  </a:srgbClr>
                </a:outerShdw>
              </a:effectLst>
              <a:latin typeface="Arial Black" pitchFamily="34" charset="0"/>
              <a:ea typeface="MS Gothic" charset="-128"/>
            </a:endParaRPr>
          </a:p>
          <a:p>
            <a:pPr marL="0" marR="0" lvl="0" indent="0" algn="ctr" defTabSz="914400" rtl="0" eaLnBrk="1" fontAlgn="base" latinLnBrk="0" hangingPunct="1">
              <a:lnSpc>
                <a:spcPct val="80000"/>
              </a:lnSpc>
              <a:spcBef>
                <a:spcPts val="400"/>
              </a:spcBef>
              <a:spcAft>
                <a:spcPct val="0"/>
              </a:spcAft>
              <a:buClrTx/>
              <a:buSzTx/>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ru-RU" sz="1600" b="1" i="0" u="none" strike="noStrike" kern="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Arial Black" pitchFamily="34" charset="0"/>
              <a:ea typeface="MS Gothic"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ru-RU" sz="1600" b="0" i="0" u="none" strike="noStrike" kern="0" cap="none" spc="0" normalizeH="0" baseline="0" noProof="0" dirty="0">
              <a:ln>
                <a:noFill/>
              </a:ln>
              <a:solidFill>
                <a:schemeClr val="tx2">
                  <a:lumMod val="60000"/>
                  <a:lumOff val="40000"/>
                </a:schemeClr>
              </a:solidFill>
              <a:effectLst/>
              <a:uLnTx/>
              <a:uFillTx/>
              <a:latin typeface="Times New Roman" pitchFamily="18" charset="0"/>
              <a:ea typeface="+mn-ea"/>
              <a:cs typeface="+mn-cs"/>
            </a:endParaRPr>
          </a:p>
        </p:txBody>
      </p:sp>
      <p:sp>
        <p:nvSpPr>
          <p:cNvPr id="19" name="Заголовок 8"/>
          <p:cNvSpPr>
            <a:spLocks noGrp="1"/>
          </p:cNvSpPr>
          <p:nvPr>
            <p:ph type="ctrTitle"/>
          </p:nvPr>
        </p:nvSpPr>
        <p:spPr>
          <a:xfrm>
            <a:off x="500002" y="1000108"/>
            <a:ext cx="8643998" cy="3071834"/>
          </a:xfrm>
          <a:noFill/>
        </p:spPr>
        <p:txBody>
          <a:bodyPr>
            <a:normAutofit fontScale="900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600" b="1"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b="1"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b="1"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b="1"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sz="3600"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x-none" sz="3600" i="1" smtClean="0">
                <a:solidFill>
                  <a:srgbClr val="FF0000"/>
                </a:solidFill>
              </a:rPr>
              <a:t>«Синквейн как средство развития творческих и коммуникативных способностей у детей с речевыми нарушениями»</a:t>
            </a:r>
            <a:r>
              <a:rPr lang="ru-RU" sz="3600" i="1" dirty="0" smtClean="0"/>
              <a:t/>
            </a:r>
            <a:br>
              <a:rPr lang="ru-RU" sz="3600" i="1" dirty="0" smtClean="0"/>
            </a:br>
            <a:r>
              <a:rPr lang="ru-RU" sz="2800" dirty="0" smtClean="0"/>
              <a:t/>
            </a:r>
            <a:br>
              <a:rPr lang="ru-RU" sz="2800" dirty="0" smtClean="0"/>
            </a:br>
            <a:r>
              <a:rPr lang="ru-RU" sz="3200" dirty="0" smtClean="0">
                <a:solidFill>
                  <a:srgbClr val="056B11"/>
                </a:solidFill>
                <a:effectLst>
                  <a:outerShdw blurRad="38100" dist="38100" dir="2700000" algn="tl">
                    <a:srgbClr val="000000">
                      <a:alpha val="43137"/>
                    </a:srgbClr>
                  </a:outerShdw>
                </a:effectLst>
                <a:latin typeface="Arial Black" pitchFamily="32" charset="0"/>
                <a:ea typeface="MS Gothic" charset="-128"/>
              </a:rPr>
              <a:t/>
            </a:r>
            <a:br>
              <a:rPr lang="ru-RU" sz="3200" dirty="0" smtClean="0">
                <a:solidFill>
                  <a:srgbClr val="056B11"/>
                </a:solidFill>
                <a:effectLst>
                  <a:outerShdw blurRad="38100" dist="38100" dir="2700000" algn="tl">
                    <a:srgbClr val="000000">
                      <a:alpha val="43137"/>
                    </a:srgbClr>
                  </a:outerShdw>
                </a:effectLst>
                <a:latin typeface="Arial Black" pitchFamily="32" charset="0"/>
                <a:ea typeface="MS Gothic" charset="-128"/>
              </a:rPr>
            </a:br>
            <a:r>
              <a:rPr lang="ru-RU" sz="3200" dirty="0" smtClean="0">
                <a:solidFill>
                  <a:srgbClr val="056B11"/>
                </a:solidFill>
                <a:effectLst>
                  <a:outerShdw blurRad="38100" dist="38100" dir="2700000" algn="tl">
                    <a:srgbClr val="000000">
                      <a:alpha val="43137"/>
                    </a:srgbClr>
                  </a:outerShdw>
                </a:effectLst>
                <a:latin typeface="Arial Black" pitchFamily="32" charset="0"/>
                <a:ea typeface="MS Gothic" charset="-128"/>
              </a:rPr>
              <a:t> </a:t>
            </a:r>
            <a:r>
              <a:rPr lang="ru-RU" sz="3000" b="1" dirty="0" smtClean="0">
                <a:solidFill>
                  <a:srgbClr val="056B11"/>
                </a:solidFill>
                <a:effectLst>
                  <a:outerShdw blurRad="38100" dist="38100" dir="2700000" algn="tl">
                    <a:srgbClr val="000000">
                      <a:alpha val="43137"/>
                    </a:srgbClr>
                  </a:outerShdw>
                </a:effectLst>
                <a:latin typeface="Arial Black" pitchFamily="32" charset="0"/>
                <a:ea typeface="MS Gothic" charset="-128"/>
              </a:rPr>
              <a:t/>
            </a:r>
            <a:br>
              <a:rPr lang="ru-RU" sz="3000" b="1" dirty="0" smtClean="0">
                <a:solidFill>
                  <a:srgbClr val="056B11"/>
                </a:solidFill>
                <a:effectLst>
                  <a:outerShdw blurRad="38100" dist="38100" dir="2700000" algn="tl">
                    <a:srgbClr val="000000">
                      <a:alpha val="43137"/>
                    </a:srgbClr>
                  </a:outerShdw>
                </a:effectLst>
                <a:latin typeface="Arial Black" pitchFamily="32" charset="0"/>
                <a:ea typeface="MS Gothic" charset="-128"/>
              </a:rPr>
            </a:br>
            <a:r>
              <a:rPr lang="ru-RU" sz="3000" b="1" dirty="0" smtClean="0">
                <a:solidFill>
                  <a:srgbClr val="056B11"/>
                </a:solidFill>
                <a:effectLst>
                  <a:outerShdw blurRad="38100" dist="38100" dir="2700000" algn="tl">
                    <a:srgbClr val="000000">
                      <a:alpha val="43137"/>
                    </a:srgbClr>
                  </a:outerShdw>
                </a:effectLst>
                <a:latin typeface="Arial Black" pitchFamily="32" charset="0"/>
                <a:ea typeface="MS Gothic" charset="-128"/>
              </a:rPr>
              <a:t/>
            </a:r>
            <a:br>
              <a:rPr lang="ru-RU" sz="3000" b="1" dirty="0" smtClean="0">
                <a:solidFill>
                  <a:srgbClr val="056B11"/>
                </a:solidFill>
                <a:effectLst>
                  <a:outerShdw blurRad="38100" dist="38100" dir="2700000" algn="tl">
                    <a:srgbClr val="000000">
                      <a:alpha val="43137"/>
                    </a:srgbClr>
                  </a:outerShdw>
                </a:effectLst>
                <a:latin typeface="Arial Black" pitchFamily="32" charset="0"/>
                <a:ea typeface="MS Gothic" charset="-128"/>
              </a:rPr>
            </a:br>
            <a:endParaRPr lang="ru-RU" dirty="0"/>
          </a:p>
        </p:txBody>
      </p:sp>
      <p:sp>
        <p:nvSpPr>
          <p:cNvPr id="20" name="Содержимое 9"/>
          <p:cNvSpPr>
            <a:spLocks noGrp="1"/>
          </p:cNvSpPr>
          <p:nvPr>
            <p:ph type="subTitle" idx="1"/>
          </p:nvPr>
        </p:nvSpPr>
        <p:spPr>
          <a:xfrm>
            <a:off x="4429124" y="2786058"/>
            <a:ext cx="4357116" cy="2357430"/>
          </a:xfrm>
          <a:noFill/>
        </p:spPr>
        <p:txBody>
          <a:bodyPr>
            <a:normAutofit/>
          </a:bodyPr>
          <a:lstStyle/>
          <a:p>
            <a:pPr algn="ctr">
              <a:lnSpc>
                <a:spcPct val="80000"/>
              </a:lnSpc>
              <a:spcBef>
                <a:spcPts val="400"/>
              </a:spcBef>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b="1" dirty="0" smtClean="0">
                <a:solidFill>
                  <a:schemeClr val="accent1">
                    <a:lumMod val="50000"/>
                  </a:schemeClr>
                </a:solidFill>
                <a:effectLst>
                  <a:outerShdw blurRad="38100" dist="38100" dir="2700000" algn="tl">
                    <a:srgbClr val="000000">
                      <a:alpha val="43137"/>
                    </a:srgbClr>
                  </a:outerShdw>
                </a:effectLst>
                <a:latin typeface="Arial" pitchFamily="34" charset="0"/>
                <a:ea typeface="MS Gothic" charset="-128"/>
                <a:cs typeface="Arial" pitchFamily="34" charset="0"/>
              </a:rPr>
              <a:t>Авторы проекта:</a:t>
            </a:r>
          </a:p>
          <a:p>
            <a:pPr algn="ctr">
              <a:lnSpc>
                <a:spcPct val="80000"/>
              </a:lnSpc>
              <a:spcBef>
                <a:spcPts val="400"/>
              </a:spcBef>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sz="2000" b="1" dirty="0" smtClean="0">
              <a:solidFill>
                <a:schemeClr val="accent1">
                  <a:lumMod val="50000"/>
                </a:schemeClr>
              </a:solidFill>
              <a:effectLst>
                <a:outerShdw blurRad="38100" dist="38100" dir="2700000" algn="tl">
                  <a:srgbClr val="000000">
                    <a:alpha val="43137"/>
                  </a:srgbClr>
                </a:outerShdw>
              </a:effectLst>
              <a:latin typeface="Arial" pitchFamily="34" charset="0"/>
              <a:ea typeface="MS Gothic" charset="-128"/>
              <a:cs typeface="Arial" pitchFamily="34" charset="0"/>
            </a:endParaRPr>
          </a:p>
          <a:p>
            <a:pPr algn="ctr">
              <a:lnSpc>
                <a:spcPct val="80000"/>
              </a:lnSpc>
              <a:spcBef>
                <a:spcPts val="400"/>
              </a:spcBef>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b="1" dirty="0" smtClean="0">
                <a:solidFill>
                  <a:schemeClr val="accent1">
                    <a:lumMod val="50000"/>
                  </a:schemeClr>
                </a:solidFill>
                <a:effectLst>
                  <a:outerShdw blurRad="38100" dist="38100" dir="2700000" algn="tl">
                    <a:srgbClr val="000000">
                      <a:alpha val="43137"/>
                    </a:srgbClr>
                  </a:outerShdw>
                </a:effectLst>
                <a:latin typeface="Arial" pitchFamily="34" charset="0"/>
                <a:ea typeface="MS Gothic" charset="-128"/>
                <a:cs typeface="Arial" pitchFamily="34" charset="0"/>
              </a:rPr>
              <a:t>Рязанова Татьяна Николаевна,</a:t>
            </a:r>
          </a:p>
          <a:p>
            <a:pPr algn="ctr">
              <a:lnSpc>
                <a:spcPct val="80000"/>
              </a:lnSpc>
              <a:spcBef>
                <a:spcPts val="400"/>
              </a:spcBef>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b="1" dirty="0" smtClean="0">
                <a:solidFill>
                  <a:schemeClr val="accent1">
                    <a:lumMod val="50000"/>
                  </a:schemeClr>
                </a:solidFill>
                <a:effectLst>
                  <a:outerShdw blurRad="38100" dist="38100" dir="2700000" algn="tl">
                    <a:srgbClr val="000000">
                      <a:alpha val="43137"/>
                    </a:srgbClr>
                  </a:outerShdw>
                </a:effectLst>
                <a:latin typeface="Arial" pitchFamily="34" charset="0"/>
                <a:ea typeface="MS Gothic" charset="-128"/>
                <a:cs typeface="Arial" pitchFamily="34" charset="0"/>
              </a:rPr>
              <a:t>Сергеева  </a:t>
            </a:r>
            <a:r>
              <a:rPr lang="ru-RU" sz="2000" b="1" smtClean="0">
                <a:solidFill>
                  <a:schemeClr val="accent1">
                    <a:lumMod val="50000"/>
                  </a:schemeClr>
                </a:solidFill>
                <a:effectLst>
                  <a:outerShdw blurRad="38100" dist="38100" dir="2700000" algn="tl">
                    <a:srgbClr val="000000">
                      <a:alpha val="43137"/>
                    </a:srgbClr>
                  </a:outerShdw>
                </a:effectLst>
                <a:latin typeface="Arial" pitchFamily="34" charset="0"/>
                <a:ea typeface="MS Gothic" charset="-128"/>
                <a:cs typeface="Arial" pitchFamily="34" charset="0"/>
              </a:rPr>
              <a:t>Юлия Викторовна,</a:t>
            </a:r>
            <a:endParaRPr lang="ru-RU" sz="2000" b="1" dirty="0" smtClean="0">
              <a:solidFill>
                <a:schemeClr val="accent1">
                  <a:lumMod val="50000"/>
                </a:schemeClr>
              </a:solidFill>
              <a:effectLst>
                <a:outerShdw blurRad="38100" dist="38100" dir="2700000" algn="tl">
                  <a:srgbClr val="000000">
                    <a:alpha val="43137"/>
                  </a:srgbClr>
                </a:outerShdw>
              </a:effectLst>
              <a:latin typeface="Arial" pitchFamily="34" charset="0"/>
              <a:ea typeface="MS Gothic" charset="-128"/>
              <a:cs typeface="Arial" pitchFamily="34" charset="0"/>
            </a:endParaRPr>
          </a:p>
          <a:p>
            <a:pPr algn="ctr">
              <a:lnSpc>
                <a:spcPct val="80000"/>
              </a:lnSpc>
              <a:spcBef>
                <a:spcPts val="400"/>
              </a:spcBef>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b="1" dirty="0" smtClean="0">
                <a:solidFill>
                  <a:schemeClr val="accent1">
                    <a:lumMod val="50000"/>
                  </a:schemeClr>
                </a:solidFill>
                <a:effectLst>
                  <a:outerShdw blurRad="38100" dist="38100" dir="2700000" algn="tl">
                    <a:srgbClr val="000000">
                      <a:alpha val="43137"/>
                    </a:srgbClr>
                  </a:outerShdw>
                </a:effectLst>
                <a:latin typeface="Arial" pitchFamily="34" charset="0"/>
                <a:ea typeface="MS Gothic" charset="-128"/>
                <a:cs typeface="Arial" pitchFamily="34" charset="0"/>
              </a:rPr>
              <a:t>воспитатели</a:t>
            </a:r>
          </a:p>
          <a:p>
            <a:pPr algn="ctr">
              <a:lnSpc>
                <a:spcPct val="80000"/>
              </a:lnSpc>
              <a:spcBef>
                <a:spcPts val="400"/>
              </a:spcBef>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b="1" dirty="0" smtClean="0">
                <a:solidFill>
                  <a:schemeClr val="accent1">
                    <a:lumMod val="50000"/>
                  </a:schemeClr>
                </a:solidFill>
                <a:effectLst>
                  <a:outerShdw blurRad="38100" dist="38100" dir="2700000" algn="tl">
                    <a:srgbClr val="000000">
                      <a:alpha val="43137"/>
                    </a:srgbClr>
                  </a:outerShdw>
                </a:effectLst>
                <a:latin typeface="Arial" pitchFamily="34" charset="0"/>
                <a:ea typeface="MS Gothic" charset="-128"/>
                <a:cs typeface="Arial" pitchFamily="34" charset="0"/>
              </a:rPr>
              <a:t>МБДОУ детского сада</a:t>
            </a:r>
          </a:p>
          <a:p>
            <a:pPr algn="ctr">
              <a:lnSpc>
                <a:spcPct val="80000"/>
              </a:lnSpc>
              <a:spcBef>
                <a:spcPts val="400"/>
              </a:spcBef>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b="1" dirty="0" smtClean="0">
                <a:solidFill>
                  <a:schemeClr val="accent1">
                    <a:lumMod val="50000"/>
                  </a:schemeClr>
                </a:solidFill>
                <a:effectLst>
                  <a:outerShdw blurRad="38100" dist="38100" dir="2700000" algn="tl">
                    <a:srgbClr val="000000">
                      <a:alpha val="43137"/>
                    </a:srgbClr>
                  </a:outerShdw>
                </a:effectLst>
                <a:latin typeface="Arial" pitchFamily="34" charset="0"/>
                <a:ea typeface="MS Gothic" charset="-128"/>
                <a:cs typeface="Arial" pitchFamily="34" charset="0"/>
              </a:rPr>
              <a:t> №69 «Мальвина» г. Тамбов</a:t>
            </a:r>
            <a:endParaRPr lang="ru-RU" sz="2000" b="1" dirty="0" smtClean="0">
              <a:solidFill>
                <a:schemeClr val="accent1">
                  <a:lumMod val="50000"/>
                </a:schemeClr>
              </a:solidFill>
              <a:latin typeface="Arial" pitchFamily="34" charset="0"/>
              <a:cs typeface="Arial" pitchFamily="34" charset="0"/>
            </a:endParaRPr>
          </a:p>
          <a:p>
            <a:pPr>
              <a:defRPr/>
            </a:pPr>
            <a:endParaRPr lang="ru-RU" sz="2800" dirty="0"/>
          </a:p>
        </p:txBody>
      </p:sp>
      <p:pic>
        <p:nvPicPr>
          <p:cNvPr id="6146" name="Picture 2"/>
          <p:cNvPicPr>
            <a:picLocks noChangeAspect="1" noChangeArrowheads="1"/>
          </p:cNvPicPr>
          <p:nvPr/>
        </p:nvPicPr>
        <p:blipFill>
          <a:blip r:embed="rId3" cstate="print"/>
          <a:srcRect/>
          <a:stretch>
            <a:fillRect/>
          </a:stretch>
        </p:blipFill>
        <p:spPr bwMode="auto">
          <a:xfrm>
            <a:off x="785786" y="1857364"/>
            <a:ext cx="3357586" cy="42148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3643306" y="6215082"/>
            <a:ext cx="2286016" cy="369332"/>
          </a:xfrm>
          <a:prstGeom prst="rect">
            <a:avLst/>
          </a:prstGeom>
          <a:noFill/>
        </p:spPr>
        <p:txBody>
          <a:bodyPr wrap="square" rtlCol="0">
            <a:spAutoFit/>
          </a:bodyPr>
          <a:lstStyle/>
          <a:p>
            <a:r>
              <a:rPr lang="ru-RU" b="1" dirty="0" smtClean="0">
                <a:solidFill>
                  <a:schemeClr val="tx2">
                    <a:lumMod val="25000"/>
                  </a:schemeClr>
                </a:solidFill>
              </a:rPr>
              <a:t>Тамбов, 2014</a:t>
            </a:r>
            <a:endParaRPr lang="ru-RU" b="1" dirty="0">
              <a:solidFill>
                <a:schemeClr val="tx2">
                  <a:lumMod val="25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innashine.narod.ru/green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AutoShape 4"/>
          <p:cNvSpPr>
            <a:spLocks noChangeArrowheads="1"/>
          </p:cNvSpPr>
          <p:nvPr/>
        </p:nvSpPr>
        <p:spPr bwMode="gray">
          <a:xfrm>
            <a:off x="0" y="928670"/>
            <a:ext cx="8786842" cy="1500198"/>
          </a:xfrm>
          <a:prstGeom prst="roundRect">
            <a:avLst>
              <a:gd name="adj" fmla="val 16667"/>
            </a:avLst>
          </a:prstGeom>
          <a:solidFill>
            <a:srgbClr val="A8D02A"/>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chemeClr val="accent1">
                  <a:lumMod val="50000"/>
                </a:schemeClr>
              </a:solidFill>
              <a:effectLst/>
              <a:uLnTx/>
              <a:uFillTx/>
              <a:cs typeface="Arial"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chemeClr val="accent1">
                    <a:lumMod val="50000"/>
                  </a:schemeClr>
                </a:solidFill>
                <a:effectLst/>
                <a:uLnTx/>
                <a:uFillTx/>
                <a:cs typeface="Arial" charset="0"/>
              </a:rPr>
              <a:t>Положительная динамика развития</a:t>
            </a:r>
          </a:p>
          <a:p>
            <a:pPr marL="0" marR="0" lvl="0" indent="0" algn="l"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chemeClr val="accent1">
                    <a:lumMod val="50000"/>
                  </a:schemeClr>
                </a:solidFill>
                <a:effectLst/>
                <a:uLnTx/>
                <a:uFillTx/>
                <a:cs typeface="Arial" charset="0"/>
              </a:rPr>
              <a:t> </a:t>
            </a:r>
            <a:r>
              <a:rPr lang="ru-RU" sz="2800" b="1" kern="0" dirty="0" smtClean="0">
                <a:solidFill>
                  <a:schemeClr val="accent1">
                    <a:lumMod val="50000"/>
                  </a:schemeClr>
                </a:solidFill>
                <a:cs typeface="Arial" charset="0"/>
              </a:rPr>
              <a:t>грамматического </a:t>
            </a:r>
            <a:r>
              <a:rPr kumimoji="0" lang="ru-RU" sz="2800" b="1" i="0" u="none" strike="noStrike" kern="0" cap="none" spc="0" normalizeH="0" baseline="0" noProof="0" dirty="0" smtClean="0">
                <a:ln>
                  <a:noFill/>
                </a:ln>
                <a:solidFill>
                  <a:schemeClr val="accent1">
                    <a:lumMod val="50000"/>
                  </a:schemeClr>
                </a:solidFill>
                <a:effectLst/>
                <a:uLnTx/>
                <a:uFillTx/>
                <a:cs typeface="Arial" charset="0"/>
              </a:rPr>
              <a:t>строя речи дошкольников</a:t>
            </a:r>
          </a:p>
          <a:p>
            <a:pPr marL="0" marR="0" lvl="0" indent="0" algn="l"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chemeClr val="accent1">
                    <a:lumMod val="50000"/>
                  </a:schemeClr>
                </a:solidFill>
                <a:effectLst/>
                <a:uLnTx/>
                <a:uFillTx/>
                <a:cs typeface="Arial" charset="0"/>
              </a:rPr>
              <a:t> посредством составления «</a:t>
            </a:r>
            <a:r>
              <a:rPr kumimoji="0" lang="ru-RU" sz="2800" b="1" i="0" u="none" strike="noStrike" kern="0" cap="none" spc="0" normalizeH="0" baseline="0" noProof="0" dirty="0" err="1" smtClean="0">
                <a:ln>
                  <a:noFill/>
                </a:ln>
                <a:solidFill>
                  <a:schemeClr val="accent1">
                    <a:lumMod val="50000"/>
                  </a:schemeClr>
                </a:solidFill>
                <a:effectLst/>
                <a:uLnTx/>
                <a:uFillTx/>
                <a:cs typeface="Arial" charset="0"/>
              </a:rPr>
              <a:t>синквейнов</a:t>
            </a:r>
            <a:r>
              <a:rPr kumimoji="0" lang="ru-RU" sz="2800" b="1" i="0" u="none" strike="noStrike" kern="0" cap="none" spc="0" normalizeH="0" baseline="0" noProof="0" dirty="0" smtClean="0">
                <a:ln>
                  <a:noFill/>
                </a:ln>
                <a:solidFill>
                  <a:schemeClr val="accent1">
                    <a:lumMod val="50000"/>
                  </a:schemeClr>
                </a:solidFill>
                <a:effectLst/>
                <a:uLnTx/>
                <a:uFillTx/>
                <a:cs typeface="Arial" charset="0"/>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2400" b="1" i="0" u="none" strike="noStrike" kern="0" cap="none" spc="0" normalizeH="0" baseline="0" noProof="0" dirty="0">
              <a:ln>
                <a:noFill/>
              </a:ln>
              <a:solidFill>
                <a:srgbClr val="006600"/>
              </a:solidFill>
              <a:effectLst/>
              <a:uLnTx/>
              <a:uFillTx/>
              <a:cs typeface="Arial" charset="0"/>
            </a:endParaRPr>
          </a:p>
        </p:txBody>
      </p:sp>
      <p:sp>
        <p:nvSpPr>
          <p:cNvPr id="6" name="AutoShape 4"/>
          <p:cNvSpPr>
            <a:spLocks noChangeArrowheads="1"/>
          </p:cNvSpPr>
          <p:nvPr/>
        </p:nvSpPr>
        <p:spPr bwMode="gray">
          <a:xfrm>
            <a:off x="0" y="2571744"/>
            <a:ext cx="8858280" cy="1285884"/>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ru-RU" sz="2800" b="1" kern="0" dirty="0" smtClean="0">
                <a:solidFill>
                  <a:schemeClr val="accent1">
                    <a:lumMod val="50000"/>
                  </a:schemeClr>
                </a:solidFill>
                <a:latin typeface="Arial" pitchFamily="34" charset="0"/>
                <a:cs typeface="Arial" pitchFamily="34" charset="0"/>
              </a:rPr>
              <a:t>Формирование коммуникативных способностей </a:t>
            </a:r>
          </a:p>
          <a:p>
            <a:pPr marL="0" marR="0" lvl="0" indent="0" algn="l" defTabSz="914400" eaLnBrk="1" fontAlgn="auto" latinLnBrk="0" hangingPunct="1">
              <a:lnSpc>
                <a:spcPct val="100000"/>
              </a:lnSpc>
              <a:spcBef>
                <a:spcPts val="0"/>
              </a:spcBef>
              <a:spcAft>
                <a:spcPts val="0"/>
              </a:spcAft>
              <a:buClrTx/>
              <a:buSzTx/>
              <a:buFontTx/>
              <a:buNone/>
              <a:tabLst/>
              <a:defRPr/>
            </a:pPr>
            <a:r>
              <a:rPr lang="ru-RU" sz="2800" b="1" kern="0" dirty="0" smtClean="0">
                <a:solidFill>
                  <a:schemeClr val="accent1">
                    <a:lumMod val="50000"/>
                  </a:schemeClr>
                </a:solidFill>
                <a:latin typeface="Arial" pitchFamily="34" charset="0"/>
                <a:cs typeface="Arial" pitchFamily="34" charset="0"/>
              </a:rPr>
              <a:t>дошкольников в разных видах деятельности.</a:t>
            </a:r>
            <a:endParaRPr lang="ru-RU" sz="2800" b="1" kern="0" dirty="0">
              <a:solidFill>
                <a:schemeClr val="accent1">
                  <a:lumMod val="50000"/>
                </a:schemeClr>
              </a:solidFill>
              <a:latin typeface="Arial" pitchFamily="34" charset="0"/>
              <a:cs typeface="Arial" pitchFamily="34" charset="0"/>
            </a:endParaRPr>
          </a:p>
        </p:txBody>
      </p:sp>
      <p:sp>
        <p:nvSpPr>
          <p:cNvPr id="7" name="AutoShape 4"/>
          <p:cNvSpPr>
            <a:spLocks noChangeArrowheads="1"/>
          </p:cNvSpPr>
          <p:nvPr/>
        </p:nvSpPr>
        <p:spPr bwMode="gray">
          <a:xfrm>
            <a:off x="0" y="4000504"/>
            <a:ext cx="8786842" cy="1214446"/>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lvl="0" algn="l">
              <a:spcBef>
                <a:spcPts val="0"/>
              </a:spcBef>
              <a:spcAft>
                <a:spcPts val="0"/>
              </a:spcAft>
              <a:buClr>
                <a:srgbClr val="D77C01"/>
              </a:buClr>
              <a:buSzPct val="130000"/>
            </a:pPr>
            <a:r>
              <a:rPr kumimoji="0" lang="ru-RU" sz="2800" b="1"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Повышение уровня коммуникативной </a:t>
            </a:r>
          </a:p>
          <a:p>
            <a:pPr lvl="0" algn="l">
              <a:spcBef>
                <a:spcPts val="0"/>
              </a:spcBef>
              <a:spcAft>
                <a:spcPts val="0"/>
              </a:spcAft>
              <a:buClr>
                <a:srgbClr val="D77C01"/>
              </a:buClr>
              <a:buSzPct val="130000"/>
            </a:pPr>
            <a:r>
              <a:rPr kumimoji="0" lang="ru-RU" sz="2800" b="1"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компетенции педагогов и родителей.</a:t>
            </a:r>
            <a:endParaRPr kumimoji="0" lang="ru-RU" sz="2800" b="1" i="0" u="none" strike="noStrike" kern="0" cap="none" spc="0" normalizeH="0" baseline="0" noProof="0" dirty="0">
              <a:ln>
                <a:noFill/>
              </a:ln>
              <a:solidFill>
                <a:schemeClr val="accent1">
                  <a:lumMod val="50000"/>
                </a:schemeClr>
              </a:solidFill>
              <a:effectLst/>
              <a:uLnTx/>
              <a:uFillTx/>
              <a:latin typeface="Arial" pitchFamily="34" charset="0"/>
              <a:cs typeface="Arial" pitchFamily="34" charset="0"/>
            </a:endParaRPr>
          </a:p>
        </p:txBody>
      </p:sp>
      <p:grpSp>
        <p:nvGrpSpPr>
          <p:cNvPr id="13" name="Group 9"/>
          <p:cNvGrpSpPr>
            <a:grpSpLocks/>
          </p:cNvGrpSpPr>
          <p:nvPr/>
        </p:nvGrpSpPr>
        <p:grpSpPr bwMode="auto">
          <a:xfrm>
            <a:off x="928662" y="2285992"/>
            <a:ext cx="187325" cy="601663"/>
            <a:chOff x="960" y="1764"/>
            <a:chExt cx="130" cy="418"/>
          </a:xfrm>
        </p:grpSpPr>
        <p:sp>
          <p:nvSpPr>
            <p:cNvPr id="14" name="Oval 10"/>
            <p:cNvSpPr>
              <a:spLocks noChangeArrowheads="1"/>
            </p:cNvSpPr>
            <p:nvPr/>
          </p:nvSpPr>
          <p:spPr bwMode="gray">
            <a:xfrm>
              <a:off x="960" y="1764"/>
              <a:ext cx="126" cy="120"/>
            </a:xfrm>
            <a:prstGeom prst="ellipse">
              <a:avLst/>
            </a:prstGeom>
            <a:solidFill>
              <a:srgbClr val="FFFFFF"/>
            </a:solidFill>
            <a:ln w="38100" algn="ctr">
              <a:solidFill>
                <a:srgbClr val="808080"/>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15" name="Oval 11"/>
            <p:cNvSpPr>
              <a:spLocks noChangeArrowheads="1"/>
            </p:cNvSpPr>
            <p:nvPr/>
          </p:nvSpPr>
          <p:spPr bwMode="gray">
            <a:xfrm>
              <a:off x="964" y="2062"/>
              <a:ext cx="126" cy="120"/>
            </a:xfrm>
            <a:prstGeom prst="ellipse">
              <a:avLst/>
            </a:prstGeom>
            <a:solidFill>
              <a:srgbClr val="FFFFFF"/>
            </a:solidFill>
            <a:ln w="38100" algn="ctr">
              <a:solidFill>
                <a:srgbClr val="808080"/>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16" name="AutoShape 12"/>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grpSp>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58214" y="3714752"/>
            <a:ext cx="225425"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0" y="0"/>
            <a:ext cx="9144000" cy="769441"/>
          </a:xfrm>
          <a:prstGeom prst="rect">
            <a:avLst/>
          </a:prstGeom>
          <a:noFill/>
        </p:spPr>
        <p:txBody>
          <a:bodyPr wrap="square" rtlCol="0">
            <a:spAutoFit/>
          </a:bodyPr>
          <a:lstStyle/>
          <a:p>
            <a:r>
              <a:rPr lang="ru-RU" sz="4400" b="1" dirty="0" smtClean="0">
                <a:solidFill>
                  <a:srgbClr val="FF0000"/>
                </a:solidFill>
                <a:latin typeface="Arial Black" pitchFamily="34" charset="0"/>
              </a:rPr>
              <a:t>ОЖИДАЕМЫЕ РЕЗУЛЬТАТЫ</a:t>
            </a:r>
            <a:endParaRPr lang="ru-RU" sz="4400" b="1" dirty="0">
              <a:solidFill>
                <a:srgbClr val="FF0000"/>
              </a:solidFill>
              <a:latin typeface="Arial Black" pitchFamily="34" charset="0"/>
            </a:endParaRPr>
          </a:p>
        </p:txBody>
      </p:sp>
      <p:sp>
        <p:nvSpPr>
          <p:cNvPr id="18" name="AutoShape 4"/>
          <p:cNvSpPr>
            <a:spLocks noChangeArrowheads="1"/>
          </p:cNvSpPr>
          <p:nvPr/>
        </p:nvSpPr>
        <p:spPr bwMode="gray">
          <a:xfrm>
            <a:off x="0" y="5357826"/>
            <a:ext cx="8786842" cy="1500174"/>
          </a:xfrm>
          <a:prstGeom prst="roundRect">
            <a:avLst>
              <a:gd name="adj" fmla="val 39256"/>
            </a:avLst>
          </a:prstGeom>
          <a:ln w="28575" algn="ctr">
            <a:solidFill>
              <a:srgbClr val="FCFCFC"/>
            </a:solidFill>
            <a:round/>
            <a:headEnd/>
            <a:tailEnd/>
          </a:ln>
          <a:effectLst>
            <a:outerShdw dist="35921" dir="2700000" algn="ctr" rotWithShape="0">
              <a:srgbClr val="001D3A">
                <a:alpha val="50000"/>
              </a:srgbClr>
            </a:outerShdw>
          </a:effectLst>
        </p:spPr>
        <p:style>
          <a:lnRef idx="0">
            <a:scrgbClr r="0" g="0" b="0"/>
          </a:lnRef>
          <a:fillRef idx="1002">
            <a:schemeClr val="lt2"/>
          </a:fillRef>
          <a:effectRef idx="0">
            <a:scrgbClr r="0" g="0" b="0"/>
          </a:effectRef>
          <a:fontRef idx="major"/>
        </p:style>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ru-RU" sz="2800" b="1" dirty="0" smtClean="0"/>
              <a:t>Совершенствовать способность к обобщению, </a:t>
            </a:r>
          </a:p>
          <a:p>
            <a:pPr marL="0" marR="0" lvl="0" indent="0" algn="l" defTabSz="914400" eaLnBrk="1" fontAlgn="auto" latinLnBrk="0" hangingPunct="1">
              <a:lnSpc>
                <a:spcPct val="100000"/>
              </a:lnSpc>
              <a:spcBef>
                <a:spcPts val="0"/>
              </a:spcBef>
              <a:spcAft>
                <a:spcPts val="0"/>
              </a:spcAft>
              <a:buClrTx/>
              <a:buSzTx/>
              <a:buFontTx/>
              <a:buNone/>
              <a:tabLst/>
              <a:defRPr/>
            </a:pPr>
            <a:r>
              <a:rPr lang="ru-RU" sz="2800" b="1" dirty="0" smtClean="0"/>
              <a:t>расширяя и уточняя словарный запас,</a:t>
            </a:r>
          </a:p>
          <a:p>
            <a:pPr marL="0" marR="0" lvl="0" indent="0" algn="l" defTabSz="914400" eaLnBrk="1" fontAlgn="auto" latinLnBrk="0" hangingPunct="1">
              <a:lnSpc>
                <a:spcPct val="100000"/>
              </a:lnSpc>
              <a:spcBef>
                <a:spcPts val="0"/>
              </a:spcBef>
              <a:spcAft>
                <a:spcPts val="0"/>
              </a:spcAft>
              <a:buClrTx/>
              <a:buSzTx/>
              <a:buFontTx/>
              <a:buNone/>
              <a:tabLst/>
              <a:defRPr/>
            </a:pPr>
            <a:r>
              <a:rPr lang="ru-RU" sz="2800" b="1" dirty="0" smtClean="0"/>
              <a:t> работая с предложением.</a:t>
            </a:r>
            <a:endParaRPr kumimoji="0" lang="ru-RU" sz="2800" b="1" i="0" u="none" strike="noStrike" kern="0" cap="none" spc="0" normalizeH="0" baseline="0" noProof="0" dirty="0">
              <a:ln>
                <a:noFill/>
              </a:ln>
              <a:solidFill>
                <a:srgbClr val="006600"/>
              </a:solidFill>
              <a:effectLst/>
              <a:uLnTx/>
              <a:uFillTx/>
              <a:cs typeface="Arial" charset="0"/>
            </a:endParaRPr>
          </a:p>
        </p:txBody>
      </p:sp>
      <p:pic>
        <p:nvPicPr>
          <p:cNvPr id="19"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48" y="4929198"/>
            <a:ext cx="225425"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4689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6" descr="f_4a095a91a7df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2"/>
          <p:cNvSpPr>
            <a:spLocks noGrp="1" noChangeArrowheads="1"/>
          </p:cNvSpPr>
          <p:nvPr>
            <p:ph type="title"/>
          </p:nvPr>
        </p:nvSpPr>
        <p:spPr>
          <a:xfrm>
            <a:off x="5070" y="500042"/>
            <a:ext cx="9138929" cy="1500198"/>
          </a:xfrm>
        </p:spPr>
        <p:txBody>
          <a:bodyPr>
            <a:normAutofit fontScale="90000"/>
          </a:bodyPr>
          <a:lstStyle/>
          <a:p>
            <a:pPr algn="ctr"/>
            <a: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t/>
            </a:r>
            <a:br>
              <a:rPr lang="ru-RU" dirty="0" smtClean="0">
                <a:solidFill>
                  <a:srgbClr val="FFFF00"/>
                </a:solidFill>
                <a:effectLst>
                  <a:outerShdw blurRad="38100" dist="38100" dir="2700000" algn="tl">
                    <a:srgbClr val="000000">
                      <a:alpha val="43137"/>
                    </a:srgbClr>
                  </a:outerShdw>
                </a:effectLst>
                <a:latin typeface="Arial Black" pitchFamily="32" charset="0"/>
                <a:ea typeface="MS Gothic" charset="-128"/>
              </a:rPr>
            </a:br>
            <a:r>
              <a:rPr lang="ru-RU" sz="6000" dirty="0" smtClean="0">
                <a:solidFill>
                  <a:srgbClr val="FF0000"/>
                </a:solidFill>
                <a:effectLst>
                  <a:outerShdw blurRad="38100" dist="38100" dir="2700000" algn="tl">
                    <a:srgbClr val="000000">
                      <a:alpha val="43137"/>
                    </a:srgbClr>
                  </a:outerShdw>
                </a:effectLst>
                <a:latin typeface="Arial Black" pitchFamily="32" charset="0"/>
                <a:ea typeface="MS Gothic" charset="-128"/>
              </a:rPr>
              <a:t>ПОДГОТОВИТЕЛЬНЫЙ ЭТАП</a:t>
            </a:r>
            <a:endParaRPr lang="en-US" sz="6000" dirty="0">
              <a:solidFill>
                <a:srgbClr val="FF0000"/>
              </a:solidFill>
            </a:endParaRPr>
          </a:p>
        </p:txBody>
      </p:sp>
      <p:grpSp>
        <p:nvGrpSpPr>
          <p:cNvPr id="6" name="Group 3"/>
          <p:cNvGrpSpPr>
            <a:grpSpLocks/>
          </p:cNvGrpSpPr>
          <p:nvPr/>
        </p:nvGrpSpPr>
        <p:grpSpPr bwMode="auto">
          <a:xfrm>
            <a:off x="689542" y="2436472"/>
            <a:ext cx="2370290" cy="3921368"/>
            <a:chOff x="720" y="1295"/>
            <a:chExt cx="1363" cy="2553"/>
          </a:xfrm>
        </p:grpSpPr>
        <p:sp>
          <p:nvSpPr>
            <p:cNvPr id="7"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8" name="AutoShape 5"/>
            <p:cNvSpPr>
              <a:spLocks noChangeArrowheads="1"/>
            </p:cNvSpPr>
            <p:nvPr/>
          </p:nvSpPr>
          <p:spPr bwMode="gray">
            <a:xfrm>
              <a:off x="741" y="1495"/>
              <a:ext cx="1322" cy="2353"/>
            </a:xfrm>
            <a:prstGeom prst="roundRect">
              <a:avLst>
                <a:gd name="adj" fmla="val 16667"/>
              </a:avLst>
            </a:prstGeom>
            <a:solidFill>
              <a:srgbClr val="3CA1E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9" name="AutoShape 6"/>
            <p:cNvSpPr>
              <a:spLocks noChangeArrowheads="1"/>
            </p:cNvSpPr>
            <p:nvPr/>
          </p:nvSpPr>
          <p:spPr bwMode="gray">
            <a:xfrm>
              <a:off x="752" y="2795"/>
              <a:ext cx="1304" cy="728"/>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rgbClr val="000000"/>
                </a:solidFill>
                <a:effectLst/>
                <a:uLnTx/>
                <a:uFillTx/>
                <a:cs typeface="Arial" charset="0"/>
              </a:endParaRPr>
            </a:p>
          </p:txBody>
        </p:sp>
        <p:sp>
          <p:nvSpPr>
            <p:cNvPr id="10"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grpSp>
          <p:nvGrpSpPr>
            <p:cNvPr id="11" name="Group 10"/>
            <p:cNvGrpSpPr>
              <a:grpSpLocks/>
            </p:cNvGrpSpPr>
            <p:nvPr/>
          </p:nvGrpSpPr>
          <p:grpSpPr bwMode="auto">
            <a:xfrm>
              <a:off x="1188" y="1295"/>
              <a:ext cx="405" cy="405"/>
              <a:chOff x="1289" y="581"/>
              <a:chExt cx="669" cy="667"/>
            </a:xfrm>
          </p:grpSpPr>
          <p:sp>
            <p:nvSpPr>
              <p:cNvPr id="14" name="Oval 11"/>
              <p:cNvSpPr>
                <a:spLocks noChangeArrowheads="1"/>
              </p:cNvSpPr>
              <p:nvPr/>
            </p:nvSpPr>
            <p:spPr bwMode="gray">
              <a:xfrm>
                <a:off x="1289" y="581"/>
                <a:ext cx="669" cy="667"/>
              </a:xfrm>
              <a:prstGeom prst="ellipse">
                <a:avLst/>
              </a:prstGeom>
              <a:solidFill>
                <a:srgbClr val="333333"/>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15" name="Oval 12"/>
              <p:cNvSpPr>
                <a:spLocks noChangeArrowheads="1"/>
              </p:cNvSpPr>
              <p:nvPr/>
            </p:nvSpPr>
            <p:spPr bwMode="gray">
              <a:xfrm>
                <a:off x="1296" y="587"/>
                <a:ext cx="647" cy="647"/>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16" name="Oval 13"/>
              <p:cNvSpPr>
                <a:spLocks noChangeArrowheads="1"/>
              </p:cNvSpPr>
              <p:nvPr/>
            </p:nvSpPr>
            <p:spPr bwMode="gray">
              <a:xfrm>
                <a:off x="1306" y="591"/>
                <a:ext cx="632" cy="63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17" name="Oval 14"/>
              <p:cNvSpPr>
                <a:spLocks noChangeArrowheads="1"/>
              </p:cNvSpPr>
              <p:nvPr/>
            </p:nvSpPr>
            <p:spPr bwMode="gray">
              <a:xfrm>
                <a:off x="1312" y="598"/>
                <a:ext cx="601" cy="58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18" name="Oval 15"/>
              <p:cNvSpPr>
                <a:spLocks noChangeArrowheads="1"/>
              </p:cNvSpPr>
              <p:nvPr/>
            </p:nvSpPr>
            <p:spPr bwMode="gray">
              <a:xfrm>
                <a:off x="1346" y="614"/>
                <a:ext cx="534" cy="47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grpSp>
        <p:sp>
          <p:nvSpPr>
            <p:cNvPr id="12" name="Text Box 16"/>
            <p:cNvSpPr txBox="1">
              <a:spLocks noChangeArrowheads="1"/>
            </p:cNvSpPr>
            <p:nvPr/>
          </p:nvSpPr>
          <p:spPr bwMode="gray">
            <a:xfrm>
              <a:off x="1276" y="1354"/>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cs typeface="Arial" charset="0"/>
                </a:rPr>
                <a:t>1</a:t>
              </a:r>
              <a:endParaRPr kumimoji="0" lang="en-US" sz="18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13" name="Text Box 17"/>
            <p:cNvSpPr txBox="1">
              <a:spLocks noChangeArrowheads="1"/>
            </p:cNvSpPr>
            <p:nvPr/>
          </p:nvSpPr>
          <p:spPr bwMode="gray">
            <a:xfrm>
              <a:off x="775" y="1789"/>
              <a:ext cx="1233" cy="1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fontAlgn="auto">
                <a:spcBef>
                  <a:spcPts val="0"/>
                </a:spcBef>
                <a:spcAft>
                  <a:spcPts val="0"/>
                </a:spcAft>
              </a:pPr>
              <a:r>
                <a:rPr lang="ru-RU" sz="2800" b="1" kern="0" dirty="0">
                  <a:solidFill>
                    <a:schemeClr val="accent1">
                      <a:lumMod val="50000"/>
                    </a:schemeClr>
                  </a:solidFill>
                </a:rPr>
                <a:t>Изучение </a:t>
              </a:r>
              <a:r>
                <a:rPr lang="ru-RU" sz="2800" b="1" kern="0" dirty="0" smtClean="0">
                  <a:solidFill>
                    <a:schemeClr val="accent1">
                      <a:lumMod val="50000"/>
                    </a:schemeClr>
                  </a:solidFill>
                </a:rPr>
                <a:t>    проблемы   </a:t>
              </a:r>
              <a:r>
                <a:rPr lang="ru-RU" sz="2800" b="1" kern="0" dirty="0">
                  <a:solidFill>
                    <a:schemeClr val="accent1">
                      <a:lumMod val="50000"/>
                    </a:schemeClr>
                  </a:solidFill>
                </a:rPr>
                <a:t>развития </a:t>
              </a:r>
              <a:r>
                <a:rPr lang="ru-RU" sz="2800" b="1" kern="0" dirty="0" err="1" smtClean="0">
                  <a:solidFill>
                    <a:schemeClr val="accent1">
                      <a:lumMod val="50000"/>
                    </a:schemeClr>
                  </a:solidFill>
                  <a:latin typeface="Arial" pitchFamily="34" charset="0"/>
                  <a:cs typeface="Arial" pitchFamily="34" charset="0"/>
                </a:rPr>
                <a:t>граммати</a:t>
              </a:r>
              <a:r>
                <a:rPr lang="ru-RU" sz="2800" b="1" kern="0" dirty="0" smtClean="0">
                  <a:solidFill>
                    <a:schemeClr val="accent1">
                      <a:lumMod val="50000"/>
                    </a:schemeClr>
                  </a:solidFill>
                  <a:latin typeface="Arial" pitchFamily="34" charset="0"/>
                  <a:cs typeface="Arial" pitchFamily="34" charset="0"/>
                </a:rPr>
                <a:t>-</a:t>
              </a:r>
            </a:p>
            <a:p>
              <a:pPr lvl="0" fontAlgn="auto">
                <a:spcBef>
                  <a:spcPts val="0"/>
                </a:spcBef>
                <a:spcAft>
                  <a:spcPts val="0"/>
                </a:spcAft>
              </a:pPr>
              <a:r>
                <a:rPr lang="ru-RU" sz="2800" b="1" kern="0" dirty="0" err="1" smtClean="0">
                  <a:solidFill>
                    <a:schemeClr val="accent1">
                      <a:lumMod val="50000"/>
                    </a:schemeClr>
                  </a:solidFill>
                </a:rPr>
                <a:t>ческого</a:t>
              </a:r>
              <a:r>
                <a:rPr lang="ru-RU" sz="2800" b="1" kern="0" dirty="0" smtClean="0">
                  <a:solidFill>
                    <a:schemeClr val="accent1">
                      <a:lumMod val="50000"/>
                    </a:schemeClr>
                  </a:solidFill>
                </a:rPr>
                <a:t> строя речи</a:t>
              </a:r>
              <a:endParaRPr lang="ru-RU" sz="2800" b="1" kern="0" dirty="0">
                <a:solidFill>
                  <a:schemeClr val="accent1">
                    <a:lumMod val="50000"/>
                  </a:schemeClr>
                </a:solidFill>
              </a:endParaRPr>
            </a:p>
          </p:txBody>
        </p:sp>
      </p:grpSp>
      <p:grpSp>
        <p:nvGrpSpPr>
          <p:cNvPr id="19" name="Group 18"/>
          <p:cNvGrpSpPr>
            <a:grpSpLocks/>
          </p:cNvGrpSpPr>
          <p:nvPr/>
        </p:nvGrpSpPr>
        <p:grpSpPr bwMode="auto">
          <a:xfrm>
            <a:off x="3286116" y="2357430"/>
            <a:ext cx="2472144" cy="4000528"/>
            <a:chOff x="2159" y="1296"/>
            <a:chExt cx="1427" cy="1994"/>
          </a:xfrm>
        </p:grpSpPr>
        <p:sp>
          <p:nvSpPr>
            <p:cNvPr id="20"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21" name="AutoShape 20"/>
            <p:cNvSpPr>
              <a:spLocks noChangeArrowheads="1"/>
            </p:cNvSpPr>
            <p:nvPr/>
          </p:nvSpPr>
          <p:spPr bwMode="gray">
            <a:xfrm>
              <a:off x="2229" y="1495"/>
              <a:ext cx="1322" cy="1766"/>
            </a:xfrm>
            <a:prstGeom prst="roundRect">
              <a:avLst>
                <a:gd name="adj" fmla="val 16667"/>
              </a:avLst>
            </a:prstGeom>
            <a:solidFill>
              <a:srgbClr val="73E77E"/>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22"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23"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24" name="Oval 23"/>
            <p:cNvSpPr>
              <a:spLocks noChangeArrowheads="1"/>
            </p:cNvSpPr>
            <p:nvPr/>
          </p:nvSpPr>
          <p:spPr bwMode="gray">
            <a:xfrm>
              <a:off x="2677" y="1296"/>
              <a:ext cx="405" cy="405"/>
            </a:xfrm>
            <a:prstGeom prst="ellipse">
              <a:avLst/>
            </a:prstGeom>
            <a:solidFill>
              <a:srgbClr val="333333"/>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25"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26" name="Oval 25"/>
            <p:cNvSpPr>
              <a:spLocks noChangeArrowheads="1"/>
            </p:cNvSpPr>
            <p:nvPr/>
          </p:nvSpPr>
          <p:spPr bwMode="gray">
            <a:xfrm>
              <a:off x="2686" y="1301"/>
              <a:ext cx="383" cy="315"/>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27"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28"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29" name="Text Box 28"/>
            <p:cNvSpPr txBox="1">
              <a:spLocks noChangeArrowheads="1"/>
            </p:cNvSpPr>
            <p:nvPr/>
          </p:nvSpPr>
          <p:spPr bwMode="gray">
            <a:xfrm>
              <a:off x="2764" y="1354"/>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srgbClr val="000000"/>
                  </a:solidFill>
                  <a:effectLst/>
                  <a:uLnTx/>
                  <a:uFillTx/>
                  <a:latin typeface="Arial" charset="0"/>
                  <a:cs typeface="Arial" charset="0"/>
                </a:rPr>
                <a:t>2</a:t>
              </a:r>
              <a:endParaRPr kumimoji="0" lang="en-US"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30" name="Text Box 29"/>
            <p:cNvSpPr txBox="1">
              <a:spLocks noChangeArrowheads="1"/>
            </p:cNvSpPr>
            <p:nvPr/>
          </p:nvSpPr>
          <p:spPr bwMode="gray">
            <a:xfrm>
              <a:off x="2159" y="1767"/>
              <a:ext cx="1427" cy="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90000"/>
                </a:lnSpc>
                <a:spcBef>
                  <a:spcPts val="0"/>
                </a:spcBef>
                <a:spcAft>
                  <a:spcPts val="0"/>
                </a:spcAft>
                <a:buClrTx/>
                <a:buSzTx/>
                <a:buFontTx/>
                <a:buNone/>
                <a:tabLst/>
                <a:defRPr/>
              </a:pPr>
              <a:r>
                <a:rPr lang="ru-RU" sz="2800" b="1" kern="0" dirty="0" smtClean="0">
                  <a:solidFill>
                    <a:schemeClr val="accent1">
                      <a:lumMod val="50000"/>
                    </a:schemeClr>
                  </a:solidFill>
                </a:rPr>
                <a:t>Анализ </a:t>
              </a:r>
              <a:r>
                <a:rPr lang="ru-RU" sz="2800" b="1" kern="0" dirty="0" err="1" smtClean="0">
                  <a:solidFill>
                    <a:schemeClr val="accent1">
                      <a:lumMod val="50000"/>
                    </a:schemeClr>
                  </a:solidFill>
                </a:rPr>
                <a:t>методи-ческой</a:t>
              </a:r>
              <a:r>
                <a:rPr lang="ru-RU" sz="2800" b="1" kern="0" dirty="0" smtClean="0">
                  <a:solidFill>
                    <a:schemeClr val="accent1">
                      <a:lumMod val="50000"/>
                    </a:schemeClr>
                  </a:solidFill>
                </a:rPr>
                <a:t> литературы</a:t>
              </a:r>
              <a:endParaRPr kumimoji="0" lang="ru-RU" sz="2800" b="1" i="0" u="none" strike="noStrike" kern="0" cap="none" spc="0" normalizeH="0" baseline="0" noProof="0" dirty="0" smtClean="0">
                <a:ln>
                  <a:noFill/>
                </a:ln>
                <a:solidFill>
                  <a:schemeClr val="accent1">
                    <a:lumMod val="50000"/>
                  </a:schemeClr>
                </a:solidFill>
                <a:effectLst/>
                <a:uLnTx/>
                <a:uFillTx/>
              </a:endParaRPr>
            </a:p>
          </p:txBody>
        </p:sp>
      </p:grpSp>
      <p:grpSp>
        <p:nvGrpSpPr>
          <p:cNvPr id="44" name="Group 32"/>
          <p:cNvGrpSpPr>
            <a:grpSpLocks/>
          </p:cNvGrpSpPr>
          <p:nvPr/>
        </p:nvGrpSpPr>
        <p:grpSpPr bwMode="auto">
          <a:xfrm>
            <a:off x="6000760" y="2285992"/>
            <a:ext cx="2432007" cy="4071966"/>
            <a:chOff x="3696" y="1296"/>
            <a:chExt cx="1363" cy="1994"/>
          </a:xfrm>
        </p:grpSpPr>
        <p:sp>
          <p:nvSpPr>
            <p:cNvPr id="4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46" name="AutoShape 34"/>
            <p:cNvSpPr>
              <a:spLocks noChangeArrowheads="1"/>
            </p:cNvSpPr>
            <p:nvPr/>
          </p:nvSpPr>
          <p:spPr bwMode="gray">
            <a:xfrm>
              <a:off x="3717" y="1495"/>
              <a:ext cx="1322" cy="1766"/>
            </a:xfrm>
            <a:prstGeom prst="roundRect">
              <a:avLst>
                <a:gd name="adj" fmla="val 16667"/>
              </a:avLst>
            </a:prstGeom>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grpSp>
          <p:nvGrpSpPr>
            <p:cNvPr id="49" name="Group 37"/>
            <p:cNvGrpSpPr>
              <a:grpSpLocks/>
            </p:cNvGrpSpPr>
            <p:nvPr/>
          </p:nvGrpSpPr>
          <p:grpSpPr bwMode="auto">
            <a:xfrm>
              <a:off x="4165" y="1296"/>
              <a:ext cx="405" cy="405"/>
              <a:chOff x="1289" y="582"/>
              <a:chExt cx="668" cy="668"/>
            </a:xfrm>
          </p:grpSpPr>
          <p:sp>
            <p:nvSpPr>
              <p:cNvPr id="52" name="Oval 38"/>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53"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54"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55" name="Oval 41"/>
              <p:cNvSpPr>
                <a:spLocks noChangeArrowheads="1"/>
              </p:cNvSpPr>
              <p:nvPr/>
            </p:nvSpPr>
            <p:spPr bwMode="gray">
              <a:xfrm>
                <a:off x="1311" y="597"/>
                <a:ext cx="600" cy="50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sp>
            <p:nvSpPr>
              <p:cNvPr id="56"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000000"/>
                  </a:solidFill>
                  <a:effectLst/>
                  <a:uLnTx/>
                  <a:uFillTx/>
                  <a:cs typeface="Arial" charset="0"/>
                </a:endParaRPr>
              </a:p>
            </p:txBody>
          </p:sp>
        </p:grpSp>
        <p:sp>
          <p:nvSpPr>
            <p:cNvPr id="50" name="Text Box 43"/>
            <p:cNvSpPr txBox="1">
              <a:spLocks noChangeArrowheads="1"/>
            </p:cNvSpPr>
            <p:nvPr/>
          </p:nvSpPr>
          <p:spPr bwMode="gray">
            <a:xfrm>
              <a:off x="4252" y="1354"/>
              <a:ext cx="223" cy="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cs typeface="Arial" charset="0"/>
                </a:rPr>
                <a:t>3</a:t>
              </a:r>
              <a:endParaRPr kumimoji="0" lang="en-US" sz="18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51" name="Text Box 44"/>
            <p:cNvSpPr txBox="1">
              <a:spLocks noChangeArrowheads="1"/>
            </p:cNvSpPr>
            <p:nvPr/>
          </p:nvSpPr>
          <p:spPr bwMode="gray">
            <a:xfrm>
              <a:off x="3744" y="1776"/>
              <a:ext cx="1296" cy="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eaLnBrk="1" fontAlgn="auto" latinLnBrk="0" hangingPunct="1">
                <a:lnSpc>
                  <a:spcPct val="9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rgbClr val="000000"/>
                </a:solidFill>
                <a:effectLst/>
                <a:uLnTx/>
                <a:uFillTx/>
                <a:latin typeface="Arial" charset="0"/>
                <a:cs typeface="Arial" charset="0"/>
              </a:endParaRPr>
            </a:p>
          </p:txBody>
        </p:sp>
      </p:grpSp>
      <p:sp>
        <p:nvSpPr>
          <p:cNvPr id="4" name="Прямоугольник 3"/>
          <p:cNvSpPr/>
          <p:nvPr/>
        </p:nvSpPr>
        <p:spPr>
          <a:xfrm>
            <a:off x="5786446" y="3176713"/>
            <a:ext cx="2786082" cy="3108543"/>
          </a:xfrm>
          <a:prstGeom prst="rect">
            <a:avLst/>
          </a:prstGeom>
        </p:spPr>
        <p:txBody>
          <a:bodyPr wrap="square">
            <a:spAutoFit/>
          </a:bodyPr>
          <a:lstStyle/>
          <a:p>
            <a:r>
              <a:rPr lang="ru-RU" sz="2800" b="1" dirty="0" smtClean="0">
                <a:solidFill>
                  <a:schemeClr val="accent1">
                    <a:lumMod val="50000"/>
                  </a:schemeClr>
                </a:solidFill>
              </a:rPr>
              <a:t>Оценка</a:t>
            </a:r>
          </a:p>
          <a:p>
            <a:r>
              <a:rPr lang="ru-RU" sz="2800" b="1" dirty="0" smtClean="0">
                <a:solidFill>
                  <a:schemeClr val="accent1">
                    <a:lumMod val="50000"/>
                  </a:schemeClr>
                </a:solidFill>
              </a:rPr>
              <a:t> и</a:t>
            </a:r>
          </a:p>
          <a:p>
            <a:r>
              <a:rPr lang="ru-RU" sz="2800" b="1" dirty="0" smtClean="0">
                <a:solidFill>
                  <a:schemeClr val="accent1">
                    <a:lumMod val="50000"/>
                  </a:schemeClr>
                </a:solidFill>
              </a:rPr>
              <a:t> создание </a:t>
            </a:r>
          </a:p>
          <a:p>
            <a:r>
              <a:rPr lang="ru-RU" sz="2800" b="1" dirty="0" smtClean="0">
                <a:solidFill>
                  <a:schemeClr val="accent1">
                    <a:lumMod val="50000"/>
                  </a:schemeClr>
                </a:solidFill>
              </a:rPr>
              <a:t>ресурсной</a:t>
            </a:r>
          </a:p>
          <a:p>
            <a:r>
              <a:rPr lang="ru-RU" sz="2800" b="1" dirty="0" smtClean="0">
                <a:solidFill>
                  <a:schemeClr val="accent1">
                    <a:lumMod val="50000"/>
                  </a:schemeClr>
                </a:solidFill>
              </a:rPr>
              <a:t>базы для </a:t>
            </a:r>
          </a:p>
          <a:p>
            <a:r>
              <a:rPr lang="ru-RU" sz="2800" b="1" dirty="0" smtClean="0">
                <a:solidFill>
                  <a:schemeClr val="accent1">
                    <a:lumMod val="50000"/>
                  </a:schemeClr>
                </a:solidFill>
              </a:rPr>
              <a:t> реализации </a:t>
            </a:r>
          </a:p>
          <a:p>
            <a:r>
              <a:rPr lang="ru-RU" sz="2800" b="1" dirty="0" smtClean="0">
                <a:solidFill>
                  <a:schemeClr val="accent1">
                    <a:lumMod val="50000"/>
                  </a:schemeClr>
                </a:solidFill>
              </a:rPr>
              <a:t>проекта</a:t>
            </a:r>
            <a:endParaRPr lang="ru-RU" sz="2800" b="1" dirty="0">
              <a:solidFill>
                <a:schemeClr val="accent1">
                  <a:lumMod val="50000"/>
                </a:schemeClr>
              </a:solidFill>
            </a:endParaRPr>
          </a:p>
        </p:txBody>
      </p:sp>
    </p:spTree>
    <p:extLst>
      <p:ext uri="{BB962C8B-B14F-4D97-AF65-F5344CB8AC3E}">
        <p14:creationId xmlns="" xmlns:p14="http://schemas.microsoft.com/office/powerpoint/2010/main" val="106902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1000"/>
                            </p:stCondLst>
                            <p:childTnLst>
                              <p:par>
                                <p:cTn id="9" presetID="20" presetClass="entr" presetSubtype="0"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wedge">
                                      <p:cBhvr>
                                        <p:cTn id="11" dur="500"/>
                                        <p:tgtEl>
                                          <p:spTgt spid="19"/>
                                        </p:tgtEl>
                                      </p:cBhvr>
                                    </p:animEffect>
                                  </p:childTnLst>
                                </p:cTn>
                              </p:par>
                            </p:childTnLst>
                          </p:cTn>
                        </p:par>
                        <p:par>
                          <p:cTn id="12" fill="hold">
                            <p:stCondLst>
                              <p:cond delay="2000"/>
                            </p:stCondLst>
                            <p:childTnLst>
                              <p:par>
                                <p:cTn id="13" presetID="20" presetClass="entr" presetSubtype="0" fill="hold" nodeType="afterEffect">
                                  <p:stCondLst>
                                    <p:cond delay="500"/>
                                  </p:stCondLst>
                                  <p:childTnLst>
                                    <p:set>
                                      <p:cBhvr>
                                        <p:cTn id="14" dur="1" fill="hold">
                                          <p:stCondLst>
                                            <p:cond delay="0"/>
                                          </p:stCondLst>
                                        </p:cTn>
                                        <p:tgtEl>
                                          <p:spTgt spid="44"/>
                                        </p:tgtEl>
                                        <p:attrNameLst>
                                          <p:attrName>style.visibility</p:attrName>
                                        </p:attrNameLst>
                                      </p:cBhvr>
                                      <p:to>
                                        <p:strVal val="visible"/>
                                      </p:to>
                                    </p:set>
                                    <p:animEffect transition="in" filter="wedge">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innashine.narod.ru/green3.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 name="Text Box 13"/>
          <p:cNvSpPr txBox="1">
            <a:spLocks noChangeArrowheads="1"/>
          </p:cNvSpPr>
          <p:nvPr/>
        </p:nvSpPr>
        <p:spPr bwMode="black">
          <a:xfrm>
            <a:off x="323528" y="980727"/>
            <a:ext cx="8610922" cy="523220"/>
          </a:xfrm>
          <a:prstGeom prst="rect">
            <a:avLst/>
          </a:prstGeom>
          <a:noFill/>
          <a:ln w="9525">
            <a:noFill/>
            <a:miter lim="800000"/>
            <a:headEnd/>
            <a:tailEnd/>
          </a:ln>
          <a:effectLst/>
        </p:spPr>
        <p:txBody>
          <a:bodyPr wrap="square">
            <a:spAutoFit/>
          </a:bodyPr>
          <a:lstStyle/>
          <a:p>
            <a:pPr marL="120650" indent="-120650" algn="l" eaLnBrk="0" hangingPunct="0">
              <a:buFont typeface="Wingdings" pitchFamily="2" charset="2"/>
              <a:buNone/>
            </a:pPr>
            <a:r>
              <a:rPr lang="ru-RU" sz="2800" b="1" dirty="0" smtClean="0">
                <a:solidFill>
                  <a:schemeClr val="accent1">
                    <a:lumMod val="50000"/>
                  </a:schemeClr>
                </a:solidFill>
                <a:latin typeface="Arial Black" pitchFamily="34" charset="0"/>
              </a:rPr>
              <a:t>Обогащение пространственной среды</a:t>
            </a:r>
            <a:endParaRPr lang="en-US" sz="2400" b="1" dirty="0">
              <a:solidFill>
                <a:schemeClr val="accent1">
                  <a:lumMod val="50000"/>
                </a:schemeClr>
              </a:solidFill>
              <a:latin typeface="Arial Black" pitchFamily="34" charset="0"/>
            </a:endParaRPr>
          </a:p>
        </p:txBody>
      </p:sp>
      <p:sp>
        <p:nvSpPr>
          <p:cNvPr id="14" name="Text Box 14"/>
          <p:cNvSpPr txBox="1">
            <a:spLocks noChangeArrowheads="1"/>
          </p:cNvSpPr>
          <p:nvPr/>
        </p:nvSpPr>
        <p:spPr bwMode="black">
          <a:xfrm>
            <a:off x="-14052" y="2940494"/>
            <a:ext cx="4009988" cy="338554"/>
          </a:xfrm>
          <a:prstGeom prst="rect">
            <a:avLst/>
          </a:prstGeom>
          <a:noFill/>
          <a:ln w="9525">
            <a:noFill/>
            <a:miter lim="800000"/>
            <a:headEnd/>
            <a:tailEnd/>
          </a:ln>
          <a:effectLst/>
        </p:spPr>
        <p:txBody>
          <a:bodyPr wrap="square">
            <a:spAutoFit/>
          </a:bodyPr>
          <a:lstStyle/>
          <a:p>
            <a:pPr marL="120650" indent="-120650" algn="l" eaLnBrk="0" hangingPunct="0">
              <a:buFont typeface="Wingdings" pitchFamily="2" charset="2"/>
              <a:buNone/>
            </a:pPr>
            <a:r>
              <a:rPr lang="en-US" sz="1600" b="1" dirty="0">
                <a:solidFill>
                  <a:srgbClr val="FF6161"/>
                </a:solidFill>
              </a:rPr>
              <a:t> </a:t>
            </a:r>
            <a:endParaRPr lang="en-US" sz="1600" b="1" dirty="0">
              <a:solidFill>
                <a:srgbClr val="FFC319"/>
              </a:solidFill>
            </a:endParaRPr>
          </a:p>
        </p:txBody>
      </p:sp>
      <p:sp>
        <p:nvSpPr>
          <p:cNvPr id="15" name="Заголовок 1"/>
          <p:cNvSpPr>
            <a:spLocks noGrp="1"/>
          </p:cNvSpPr>
          <p:nvPr>
            <p:ph type="title"/>
          </p:nvPr>
        </p:nvSpPr>
        <p:spPr>
          <a:xfrm>
            <a:off x="11155" y="214290"/>
            <a:ext cx="8229600" cy="714380"/>
          </a:xfrm>
        </p:spPr>
        <p:txBody>
          <a:bodyPr>
            <a:normAutofit fontScale="90000"/>
          </a:bodyPr>
          <a:lstStyle/>
          <a:p>
            <a:pPr algn="ct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t> </a:t>
            </a:r>
            <a:r>
              <a:rPr lang="ru-RU" sz="6000" dirty="0" smtClean="0">
                <a:solidFill>
                  <a:srgbClr val="FF0000"/>
                </a:solidFill>
                <a:effectLst>
                  <a:outerShdw blurRad="38100" dist="38100" dir="2700000" algn="tl">
                    <a:srgbClr val="000000">
                      <a:alpha val="43137"/>
                    </a:srgbClr>
                  </a:outerShdw>
                </a:effectLst>
                <a:latin typeface="Arial Black" pitchFamily="34" charset="0"/>
                <a:ea typeface="MS Gothic" charset="-128"/>
              </a:rPr>
              <a:t>ОСНОВНОЙ  ЭТАП</a:t>
            </a:r>
            <a:endParaRPr lang="ru-RU" sz="6000" dirty="0">
              <a:solidFill>
                <a:srgbClr val="FF0000"/>
              </a:solidFill>
            </a:endParaRPr>
          </a:p>
        </p:txBody>
      </p:sp>
      <p:pic>
        <p:nvPicPr>
          <p:cNvPr id="4098" name="Picture 2" descr="C:\Users\user\Desktop\фото Таня\S7004350.JPG"/>
          <p:cNvPicPr>
            <a:picLocks noChangeAspect="1" noChangeArrowheads="1"/>
          </p:cNvPicPr>
          <p:nvPr/>
        </p:nvPicPr>
        <p:blipFill>
          <a:blip r:embed="rId4" cstate="print"/>
          <a:srcRect/>
          <a:stretch>
            <a:fillRect/>
          </a:stretch>
        </p:blipFill>
        <p:spPr bwMode="auto">
          <a:xfrm>
            <a:off x="285720" y="1500174"/>
            <a:ext cx="3214710" cy="2411033"/>
          </a:xfrm>
          <a:prstGeom prst="rect">
            <a:avLst/>
          </a:prstGeom>
          <a:noFill/>
          <a:ln w="28575">
            <a:solidFill>
              <a:schemeClr val="bg1"/>
            </a:solidFill>
          </a:ln>
        </p:spPr>
      </p:pic>
      <p:pic>
        <p:nvPicPr>
          <p:cNvPr id="4100" name="Picture 4">
            <a:hlinkClick r:id="rId5" action="ppaction://hlinkfile"/>
          </p:cNvPr>
          <p:cNvPicPr>
            <a:picLocks noChangeAspect="1" noChangeArrowheads="1"/>
          </p:cNvPicPr>
          <p:nvPr/>
        </p:nvPicPr>
        <p:blipFill>
          <a:blip r:embed="rId6" cstate="print"/>
          <a:srcRect/>
          <a:stretch>
            <a:fillRect/>
          </a:stretch>
        </p:blipFill>
        <p:spPr bwMode="auto">
          <a:xfrm>
            <a:off x="3214678" y="2643182"/>
            <a:ext cx="3214710" cy="2214578"/>
          </a:xfrm>
          <a:prstGeom prst="rect">
            <a:avLst/>
          </a:prstGeom>
          <a:noFill/>
          <a:ln w="28575">
            <a:solidFill>
              <a:schemeClr val="bg1"/>
            </a:solidFill>
            <a:miter lim="800000"/>
            <a:headEnd/>
            <a:tailEnd/>
          </a:ln>
          <a:effectLst/>
        </p:spPr>
      </p:pic>
      <p:pic>
        <p:nvPicPr>
          <p:cNvPr id="4101" name="Picture 5"/>
          <p:cNvPicPr>
            <a:picLocks noChangeAspect="1" noChangeArrowheads="1"/>
          </p:cNvPicPr>
          <p:nvPr/>
        </p:nvPicPr>
        <p:blipFill>
          <a:blip r:embed="rId7" cstate="print"/>
          <a:srcRect/>
          <a:stretch>
            <a:fillRect/>
          </a:stretch>
        </p:blipFill>
        <p:spPr bwMode="auto">
          <a:xfrm>
            <a:off x="6000728" y="4143380"/>
            <a:ext cx="3143272" cy="2357454"/>
          </a:xfrm>
          <a:prstGeom prst="rect">
            <a:avLst/>
          </a:prstGeom>
          <a:noFill/>
          <a:ln w="28575">
            <a:solidFill>
              <a:schemeClr val="bg1"/>
            </a:solidFill>
            <a:miter lim="800000"/>
            <a:headEnd/>
            <a:tailEnd/>
          </a:ln>
          <a:effectLst/>
        </p:spPr>
      </p:pic>
    </p:spTree>
    <p:extLst>
      <p:ext uri="{BB962C8B-B14F-4D97-AF65-F5344CB8AC3E}">
        <p14:creationId xmlns="" xmlns:p14="http://schemas.microsoft.com/office/powerpoint/2010/main" val="143539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innashine.narod.ru/green3.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 name="Text Box 13"/>
          <p:cNvSpPr txBox="1">
            <a:spLocks noChangeArrowheads="1"/>
          </p:cNvSpPr>
          <p:nvPr/>
        </p:nvSpPr>
        <p:spPr bwMode="black">
          <a:xfrm>
            <a:off x="323528" y="980727"/>
            <a:ext cx="8610922" cy="954107"/>
          </a:xfrm>
          <a:prstGeom prst="rect">
            <a:avLst/>
          </a:prstGeom>
          <a:noFill/>
          <a:ln w="9525">
            <a:noFill/>
            <a:miter lim="800000"/>
            <a:headEnd/>
            <a:tailEnd/>
          </a:ln>
          <a:effectLst/>
        </p:spPr>
        <p:txBody>
          <a:bodyPr wrap="square">
            <a:spAutoFit/>
          </a:bodyPr>
          <a:lstStyle/>
          <a:p>
            <a:pPr marL="120650" indent="-120650" eaLnBrk="0" hangingPunct="0"/>
            <a:r>
              <a:rPr lang="ru-RU" sz="2800" b="1" dirty="0" smtClean="0">
                <a:solidFill>
                  <a:schemeClr val="accent1">
                    <a:lumMod val="50000"/>
                  </a:schemeClr>
                </a:solidFill>
                <a:latin typeface="Arial Black" pitchFamily="34" charset="0"/>
              </a:rPr>
              <a:t>Разработка  программно-методического обеспечения</a:t>
            </a:r>
          </a:p>
        </p:txBody>
      </p:sp>
      <p:sp>
        <p:nvSpPr>
          <p:cNvPr id="14" name="Text Box 14"/>
          <p:cNvSpPr txBox="1">
            <a:spLocks noChangeArrowheads="1"/>
          </p:cNvSpPr>
          <p:nvPr/>
        </p:nvSpPr>
        <p:spPr bwMode="black">
          <a:xfrm>
            <a:off x="-14052" y="2940494"/>
            <a:ext cx="4009988" cy="338554"/>
          </a:xfrm>
          <a:prstGeom prst="rect">
            <a:avLst/>
          </a:prstGeom>
          <a:noFill/>
          <a:ln w="9525">
            <a:noFill/>
            <a:miter lim="800000"/>
            <a:headEnd/>
            <a:tailEnd/>
          </a:ln>
          <a:effectLst/>
        </p:spPr>
        <p:txBody>
          <a:bodyPr wrap="square">
            <a:spAutoFit/>
          </a:bodyPr>
          <a:lstStyle/>
          <a:p>
            <a:pPr marL="120650" indent="-120650" algn="l" eaLnBrk="0" hangingPunct="0">
              <a:buFont typeface="Wingdings" pitchFamily="2" charset="2"/>
              <a:buNone/>
            </a:pPr>
            <a:r>
              <a:rPr lang="en-US" sz="1600" b="1" dirty="0">
                <a:solidFill>
                  <a:srgbClr val="FF6161"/>
                </a:solidFill>
              </a:rPr>
              <a:t> </a:t>
            </a:r>
            <a:endParaRPr lang="en-US" sz="1600" b="1" dirty="0">
              <a:solidFill>
                <a:srgbClr val="FFC319"/>
              </a:solidFill>
            </a:endParaRPr>
          </a:p>
        </p:txBody>
      </p:sp>
      <p:sp>
        <p:nvSpPr>
          <p:cNvPr id="15" name="Заголовок 1"/>
          <p:cNvSpPr>
            <a:spLocks noGrp="1"/>
          </p:cNvSpPr>
          <p:nvPr>
            <p:ph type="title"/>
          </p:nvPr>
        </p:nvSpPr>
        <p:spPr>
          <a:xfrm>
            <a:off x="11155" y="214290"/>
            <a:ext cx="8229600" cy="714380"/>
          </a:xfrm>
        </p:spPr>
        <p:txBody>
          <a:bodyPr>
            <a:normAutofit fontScale="90000"/>
          </a:bodyPr>
          <a:lstStyle/>
          <a:p>
            <a:pPr algn="ct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t> </a:t>
            </a:r>
            <a:r>
              <a:rPr lang="ru-RU" sz="6000" b="1" dirty="0" smtClean="0">
                <a:solidFill>
                  <a:srgbClr val="FF0000"/>
                </a:solidFill>
                <a:effectLst>
                  <a:outerShdw blurRad="38100" dist="38100" dir="2700000" algn="tl">
                    <a:srgbClr val="000000">
                      <a:alpha val="43137"/>
                    </a:srgbClr>
                  </a:outerShdw>
                </a:effectLst>
                <a:latin typeface="Arial Black" pitchFamily="34" charset="0"/>
                <a:ea typeface="MS Gothic" charset="-128"/>
              </a:rPr>
              <a:t>ОСНОВНОЙ  ЭТАП</a:t>
            </a:r>
            <a:endParaRPr lang="ru-RU" sz="6000" b="1" dirty="0">
              <a:solidFill>
                <a:srgbClr val="FF0000"/>
              </a:solidFill>
            </a:endParaRPr>
          </a:p>
        </p:txBody>
      </p:sp>
      <p:pic>
        <p:nvPicPr>
          <p:cNvPr id="5122" name="Picture 2"/>
          <p:cNvPicPr>
            <a:picLocks noChangeAspect="1" noChangeArrowheads="1"/>
          </p:cNvPicPr>
          <p:nvPr/>
        </p:nvPicPr>
        <p:blipFill>
          <a:blip r:embed="rId4" cstate="print"/>
          <a:srcRect/>
          <a:stretch>
            <a:fillRect/>
          </a:stretch>
        </p:blipFill>
        <p:spPr bwMode="auto">
          <a:xfrm>
            <a:off x="285720" y="2000240"/>
            <a:ext cx="3524275" cy="2643206"/>
          </a:xfrm>
          <a:prstGeom prst="rect">
            <a:avLst/>
          </a:prstGeom>
          <a:noFill/>
          <a:ln w="28575">
            <a:solidFill>
              <a:schemeClr val="bg1"/>
            </a:solid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4857752" y="1928802"/>
            <a:ext cx="3929058" cy="2946794"/>
          </a:xfrm>
          <a:prstGeom prst="rect">
            <a:avLst/>
          </a:prstGeom>
          <a:noFill/>
          <a:ln w="28575">
            <a:solidFill>
              <a:schemeClr val="bg1"/>
            </a:solidFill>
            <a:miter lim="800000"/>
            <a:headEnd/>
            <a:tailEnd/>
          </a:ln>
          <a:effectLst/>
        </p:spPr>
      </p:pic>
      <p:pic>
        <p:nvPicPr>
          <p:cNvPr id="5123" name="Picture 3">
            <a:hlinkClick r:id="rId6" action="ppaction://hlinkfile"/>
          </p:cNvPr>
          <p:cNvPicPr>
            <a:picLocks noChangeAspect="1" noChangeArrowheads="1"/>
          </p:cNvPicPr>
          <p:nvPr/>
        </p:nvPicPr>
        <p:blipFill>
          <a:blip r:embed="rId7" cstate="print"/>
          <a:srcRect/>
          <a:stretch>
            <a:fillRect/>
          </a:stretch>
        </p:blipFill>
        <p:spPr bwMode="auto">
          <a:xfrm>
            <a:off x="2571736" y="3786190"/>
            <a:ext cx="3695696" cy="2771772"/>
          </a:xfrm>
          <a:prstGeom prst="rect">
            <a:avLst/>
          </a:prstGeom>
          <a:noFill/>
          <a:ln w="28575">
            <a:solidFill>
              <a:srgbClr val="FFFFFF"/>
            </a:solidFill>
            <a:miter lim="800000"/>
            <a:headEnd/>
            <a:tailEnd/>
          </a:ln>
          <a:effectLst/>
        </p:spPr>
      </p:pic>
    </p:spTree>
    <p:extLst>
      <p:ext uri="{BB962C8B-B14F-4D97-AF65-F5344CB8AC3E}">
        <p14:creationId xmlns="" xmlns:p14="http://schemas.microsoft.com/office/powerpoint/2010/main" val="143539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nnashine.narod.ru/green3.gif"/>
          <p:cNvPicPr>
            <a:picLocks noChangeAspect="1" noChangeArrowheads="1"/>
          </p:cNvPicPr>
          <p:nvPr/>
        </p:nvPicPr>
        <p:blipFill>
          <a:blip r:embed="rId3" cstate="print"/>
          <a:srcRect/>
          <a:stretch>
            <a:fillRect/>
          </a:stretch>
        </p:blipFill>
        <p:spPr bwMode="auto">
          <a:xfrm>
            <a:off x="0" y="0"/>
            <a:ext cx="9144000" cy="7000900"/>
          </a:xfrm>
          <a:prstGeom prst="rect">
            <a:avLst/>
          </a:prstGeom>
          <a:noFill/>
          <a:ln w="9525">
            <a:noFill/>
            <a:miter lim="800000"/>
            <a:headEnd/>
            <a:tailEnd/>
          </a:ln>
        </p:spPr>
      </p:pic>
      <p:sp>
        <p:nvSpPr>
          <p:cNvPr id="12" name="Text Box 13">
            <a:hlinkClick r:id="rId4" action="ppaction://hlinksldjump"/>
          </p:cNvPr>
          <p:cNvSpPr txBox="1">
            <a:spLocks noChangeArrowheads="1"/>
          </p:cNvSpPr>
          <p:nvPr/>
        </p:nvSpPr>
        <p:spPr bwMode="black">
          <a:xfrm>
            <a:off x="0" y="980727"/>
            <a:ext cx="9144000" cy="523220"/>
          </a:xfrm>
          <a:prstGeom prst="rect">
            <a:avLst/>
          </a:prstGeom>
          <a:noFill/>
          <a:ln w="9525">
            <a:noFill/>
            <a:miter lim="800000"/>
            <a:headEnd/>
            <a:tailEnd/>
          </a:ln>
          <a:effectLst/>
        </p:spPr>
        <p:txBody>
          <a:bodyPr wrap="square">
            <a:spAutoFit/>
          </a:bodyPr>
          <a:lstStyle/>
          <a:p>
            <a:pPr marL="120650" indent="-120650" algn="l" eaLnBrk="0" hangingPunct="0">
              <a:buFont typeface="Wingdings" pitchFamily="2" charset="2"/>
              <a:buNone/>
            </a:pPr>
            <a:r>
              <a:rPr lang="ru-RU" sz="2800" b="1" dirty="0" smtClean="0">
                <a:solidFill>
                  <a:srgbClr val="33CC33"/>
                </a:solidFill>
                <a:latin typeface="Arial Black" pitchFamily="34" charset="0"/>
              </a:rPr>
              <a:t> </a:t>
            </a:r>
            <a:r>
              <a:rPr lang="ru-RU" sz="2800" b="1" dirty="0" smtClean="0">
                <a:solidFill>
                  <a:srgbClr val="33CC33"/>
                </a:solidFill>
                <a:latin typeface="Arial Black" pitchFamily="34" charset="0"/>
                <a:hlinkClick r:id="rId4" action="ppaction://hlinksldjump"/>
              </a:rPr>
              <a:t>Организация образовательного  процесса</a:t>
            </a:r>
            <a:endParaRPr lang="en-US" sz="2800" b="1" dirty="0">
              <a:solidFill>
                <a:srgbClr val="5CB1FE"/>
              </a:solidFill>
              <a:latin typeface="Arial Black" pitchFamily="34" charset="0"/>
            </a:endParaRPr>
          </a:p>
        </p:txBody>
      </p:sp>
      <p:sp>
        <p:nvSpPr>
          <p:cNvPr id="14" name="Text Box 14"/>
          <p:cNvSpPr txBox="1">
            <a:spLocks noChangeArrowheads="1"/>
          </p:cNvSpPr>
          <p:nvPr/>
        </p:nvSpPr>
        <p:spPr bwMode="black">
          <a:xfrm>
            <a:off x="-14052" y="2940494"/>
            <a:ext cx="4009988" cy="338554"/>
          </a:xfrm>
          <a:prstGeom prst="rect">
            <a:avLst/>
          </a:prstGeom>
          <a:noFill/>
          <a:ln w="9525">
            <a:noFill/>
            <a:miter lim="800000"/>
            <a:headEnd/>
            <a:tailEnd/>
          </a:ln>
          <a:effectLst/>
        </p:spPr>
        <p:txBody>
          <a:bodyPr wrap="square">
            <a:spAutoFit/>
          </a:bodyPr>
          <a:lstStyle/>
          <a:p>
            <a:pPr marL="120650" indent="-120650" algn="l" eaLnBrk="0" hangingPunct="0">
              <a:buFont typeface="Wingdings" pitchFamily="2" charset="2"/>
              <a:buNone/>
            </a:pPr>
            <a:r>
              <a:rPr lang="en-US" sz="1600" b="1" dirty="0">
                <a:solidFill>
                  <a:srgbClr val="FF6161"/>
                </a:solidFill>
              </a:rPr>
              <a:t> </a:t>
            </a:r>
            <a:endParaRPr lang="en-US" sz="1600" b="1" dirty="0">
              <a:solidFill>
                <a:srgbClr val="FFC319"/>
              </a:solidFill>
            </a:endParaRPr>
          </a:p>
        </p:txBody>
      </p:sp>
      <p:sp>
        <p:nvSpPr>
          <p:cNvPr id="15" name="Заголовок 1"/>
          <p:cNvSpPr>
            <a:spLocks noGrp="1"/>
          </p:cNvSpPr>
          <p:nvPr>
            <p:ph type="title"/>
          </p:nvPr>
        </p:nvSpPr>
        <p:spPr>
          <a:xfrm>
            <a:off x="11155" y="142852"/>
            <a:ext cx="8229600" cy="693860"/>
          </a:xfrm>
        </p:spPr>
        <p:txBody>
          <a:bodyPr>
            <a:normAutofit fontScale="90000"/>
          </a:bodyPr>
          <a:lstStyle/>
          <a:p>
            <a:pPr algn="ct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t> </a:t>
            </a:r>
            <a:r>
              <a:rPr lang="ru-RU" sz="6000" dirty="0" smtClean="0">
                <a:solidFill>
                  <a:srgbClr val="FF0000"/>
                </a:solidFill>
                <a:effectLst>
                  <a:outerShdw blurRad="38100" dist="38100" dir="2700000" algn="tl">
                    <a:srgbClr val="000000">
                      <a:alpha val="43137"/>
                    </a:srgbClr>
                  </a:outerShdw>
                </a:effectLst>
                <a:latin typeface="Arial Black" pitchFamily="34" charset="0"/>
                <a:ea typeface="MS Gothic" charset="-128"/>
              </a:rPr>
              <a:t>ОСНОВНОЙ  ЭТАП</a:t>
            </a:r>
            <a:endParaRPr lang="ru-RU" sz="6000" dirty="0">
              <a:solidFill>
                <a:srgbClr val="FF0000"/>
              </a:solidFill>
            </a:endParaRPr>
          </a:p>
        </p:txBody>
      </p:sp>
      <p:sp>
        <p:nvSpPr>
          <p:cNvPr id="7" name="Объект 2"/>
          <p:cNvSpPr>
            <a:spLocks noGrp="1"/>
          </p:cNvSpPr>
          <p:nvPr>
            <p:ph idx="1"/>
          </p:nvPr>
        </p:nvSpPr>
        <p:spPr>
          <a:xfrm>
            <a:off x="0" y="1647962"/>
            <a:ext cx="8588127" cy="4949390"/>
          </a:xfrm>
        </p:spPr>
        <p:txBody>
          <a:bodyPr>
            <a:noAutofit/>
          </a:bodyPr>
          <a:lstStyle/>
          <a:p>
            <a:pPr>
              <a:lnSpc>
                <a:spcPct val="150000"/>
              </a:lnSpc>
            </a:pPr>
            <a:r>
              <a:rPr lang="ru-RU" sz="2000" dirty="0" smtClean="0">
                <a:solidFill>
                  <a:schemeClr val="accent1">
                    <a:lumMod val="50000"/>
                  </a:schemeClr>
                </a:solidFill>
                <a:latin typeface="Arial Black" pitchFamily="34" charset="0"/>
              </a:rPr>
              <a:t>Непосредственно-образовательная деятельность   </a:t>
            </a:r>
          </a:p>
          <a:p>
            <a:pPr>
              <a:lnSpc>
                <a:spcPct val="150000"/>
              </a:lnSpc>
            </a:pPr>
            <a:r>
              <a:rPr lang="ru-RU" sz="2000" dirty="0" smtClean="0">
                <a:solidFill>
                  <a:schemeClr val="accent1">
                    <a:lumMod val="50000"/>
                  </a:schemeClr>
                </a:solidFill>
                <a:latin typeface="Arial Black" pitchFamily="34" charset="0"/>
              </a:rPr>
              <a:t>Самостоятельная </a:t>
            </a:r>
            <a:r>
              <a:rPr lang="ru-RU" sz="2000" dirty="0">
                <a:solidFill>
                  <a:schemeClr val="accent1">
                    <a:lumMod val="50000"/>
                  </a:schemeClr>
                </a:solidFill>
                <a:latin typeface="Arial Black" pitchFamily="34" charset="0"/>
              </a:rPr>
              <a:t>деятельность </a:t>
            </a:r>
            <a:endParaRPr lang="ru-RU" sz="2000" dirty="0" smtClean="0">
              <a:solidFill>
                <a:schemeClr val="accent1">
                  <a:lumMod val="50000"/>
                </a:schemeClr>
              </a:solidFill>
              <a:latin typeface="Arial Black" pitchFamily="34" charset="0"/>
            </a:endParaRPr>
          </a:p>
          <a:p>
            <a:pPr>
              <a:lnSpc>
                <a:spcPct val="150000"/>
              </a:lnSpc>
            </a:pPr>
            <a:r>
              <a:rPr lang="ru-RU" sz="2000" dirty="0" smtClean="0">
                <a:solidFill>
                  <a:schemeClr val="accent1">
                    <a:lumMod val="50000"/>
                  </a:schemeClr>
                </a:solidFill>
                <a:latin typeface="Arial Black" pitchFamily="34" charset="0"/>
              </a:rPr>
              <a:t>Совместная деятельность с детьми, осуществляемая в ходе режимных моментов</a:t>
            </a:r>
          </a:p>
          <a:p>
            <a:pPr marL="0" indent="0">
              <a:lnSpc>
                <a:spcPct val="150000"/>
              </a:lnSpc>
              <a:buNone/>
            </a:pPr>
            <a:r>
              <a:rPr lang="ru-RU" sz="2000" dirty="0" smtClean="0">
                <a:solidFill>
                  <a:schemeClr val="accent1">
                    <a:lumMod val="50000"/>
                  </a:schemeClr>
                </a:solidFill>
                <a:latin typeface="Arial Black" pitchFamily="34" charset="0"/>
              </a:rPr>
              <a:t>   детей</a:t>
            </a:r>
          </a:p>
          <a:p>
            <a:pPr>
              <a:lnSpc>
                <a:spcPct val="150000"/>
              </a:lnSpc>
            </a:pPr>
            <a:r>
              <a:rPr lang="ru-RU" sz="2000" dirty="0" smtClean="0">
                <a:solidFill>
                  <a:schemeClr val="accent1">
                    <a:lumMod val="50000"/>
                  </a:schemeClr>
                </a:solidFill>
                <a:latin typeface="Arial Black" pitchFamily="34" charset="0"/>
              </a:rPr>
              <a:t>Индивидуальная работа</a:t>
            </a:r>
          </a:p>
          <a:p>
            <a:pPr>
              <a:lnSpc>
                <a:spcPct val="150000"/>
              </a:lnSpc>
            </a:pPr>
            <a:r>
              <a:rPr lang="ru-RU" sz="2000" dirty="0" smtClean="0">
                <a:solidFill>
                  <a:schemeClr val="accent1">
                    <a:lumMod val="50000"/>
                  </a:schemeClr>
                </a:solidFill>
                <a:latin typeface="Arial Black" pitchFamily="34" charset="0"/>
              </a:rPr>
              <a:t>Групповая работа</a:t>
            </a:r>
            <a:endParaRPr lang="ru-RU" sz="2000" dirty="0">
              <a:solidFill>
                <a:schemeClr val="accent1">
                  <a:lumMod val="50000"/>
                </a:schemeClr>
              </a:solidFill>
              <a:latin typeface="Arial Black" pitchFamily="34" charset="0"/>
            </a:endParaRPr>
          </a:p>
        </p:txBody>
      </p:sp>
      <p:pic>
        <p:nvPicPr>
          <p:cNvPr id="9" name="Picture 2">
            <a:hlinkClick r:id="rId5" action="ppaction://hlinkfile"/>
          </p:cNvPr>
          <p:cNvPicPr>
            <a:picLocks noChangeAspect="1" noChangeArrowheads="1"/>
          </p:cNvPicPr>
          <p:nvPr/>
        </p:nvPicPr>
        <p:blipFill>
          <a:blip r:embed="rId6" cstate="print"/>
          <a:srcRect/>
          <a:stretch>
            <a:fillRect/>
          </a:stretch>
        </p:blipFill>
        <p:spPr bwMode="auto">
          <a:xfrm>
            <a:off x="4857752" y="3500439"/>
            <a:ext cx="3438168" cy="2786082"/>
          </a:xfrm>
          <a:prstGeom prst="rect">
            <a:avLst/>
          </a:prstGeom>
          <a:noFill/>
          <a:ln w="9525">
            <a:noFill/>
            <a:miter lim="800000"/>
            <a:headEnd/>
            <a:tailEnd/>
          </a:ln>
          <a:effectLst/>
        </p:spPr>
      </p:pic>
    </p:spTree>
    <p:extLst>
      <p:ext uri="{BB962C8B-B14F-4D97-AF65-F5344CB8AC3E}">
        <p14:creationId xmlns="" xmlns:p14="http://schemas.microsoft.com/office/powerpoint/2010/main" val="386468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nashine.narod.ru/green3.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 name="Text Box 13"/>
          <p:cNvSpPr txBox="1">
            <a:spLocks noChangeArrowheads="1"/>
          </p:cNvSpPr>
          <p:nvPr/>
        </p:nvSpPr>
        <p:spPr bwMode="black">
          <a:xfrm>
            <a:off x="323528" y="2214554"/>
            <a:ext cx="8610922" cy="584775"/>
          </a:xfrm>
          <a:prstGeom prst="rect">
            <a:avLst/>
          </a:prstGeom>
          <a:noFill/>
          <a:ln w="9525">
            <a:noFill/>
            <a:miter lim="800000"/>
            <a:headEnd/>
            <a:tailEnd/>
          </a:ln>
          <a:effectLst/>
        </p:spPr>
        <p:txBody>
          <a:bodyPr wrap="square">
            <a:spAutoFit/>
          </a:bodyPr>
          <a:lstStyle/>
          <a:p>
            <a:pPr marL="120650" indent="-120650" algn="l" eaLnBrk="0" hangingPunct="0">
              <a:buFont typeface="Wingdings" pitchFamily="2" charset="2"/>
              <a:buNone/>
            </a:pPr>
            <a:r>
              <a:rPr lang="ru-RU" sz="3200" b="1" dirty="0" smtClean="0">
                <a:solidFill>
                  <a:schemeClr val="accent1">
                    <a:lumMod val="50000"/>
                  </a:schemeClr>
                </a:solidFill>
                <a:latin typeface="Arial Black" pitchFamily="34" charset="0"/>
              </a:rPr>
              <a:t>Взаимодействие с педагогами</a:t>
            </a:r>
            <a:endParaRPr lang="en-US" sz="3200" b="1" dirty="0">
              <a:solidFill>
                <a:schemeClr val="accent1">
                  <a:lumMod val="50000"/>
                </a:schemeClr>
              </a:solidFill>
              <a:latin typeface="Arial Black" pitchFamily="34" charset="0"/>
            </a:endParaRPr>
          </a:p>
        </p:txBody>
      </p:sp>
      <p:sp>
        <p:nvSpPr>
          <p:cNvPr id="14" name="Text Box 14"/>
          <p:cNvSpPr txBox="1">
            <a:spLocks noChangeArrowheads="1"/>
          </p:cNvSpPr>
          <p:nvPr/>
        </p:nvSpPr>
        <p:spPr bwMode="black">
          <a:xfrm>
            <a:off x="-14052" y="2940494"/>
            <a:ext cx="4009988" cy="338554"/>
          </a:xfrm>
          <a:prstGeom prst="rect">
            <a:avLst/>
          </a:prstGeom>
          <a:noFill/>
          <a:ln w="9525">
            <a:noFill/>
            <a:miter lim="800000"/>
            <a:headEnd/>
            <a:tailEnd/>
          </a:ln>
          <a:effectLst/>
        </p:spPr>
        <p:txBody>
          <a:bodyPr wrap="square">
            <a:spAutoFit/>
          </a:bodyPr>
          <a:lstStyle/>
          <a:p>
            <a:pPr marL="120650" indent="-120650" algn="l" eaLnBrk="0" hangingPunct="0">
              <a:buFont typeface="Wingdings" pitchFamily="2" charset="2"/>
              <a:buNone/>
            </a:pPr>
            <a:r>
              <a:rPr lang="en-US" sz="1600" b="1" dirty="0">
                <a:solidFill>
                  <a:srgbClr val="FF6161"/>
                </a:solidFill>
              </a:rPr>
              <a:t> </a:t>
            </a:r>
            <a:endParaRPr lang="en-US" sz="1600" b="1" dirty="0">
              <a:solidFill>
                <a:srgbClr val="FFC319"/>
              </a:solidFill>
            </a:endParaRPr>
          </a:p>
        </p:txBody>
      </p:sp>
      <p:sp>
        <p:nvSpPr>
          <p:cNvPr id="15" name="Заголовок 1"/>
          <p:cNvSpPr>
            <a:spLocks noGrp="1"/>
          </p:cNvSpPr>
          <p:nvPr>
            <p:ph type="title"/>
          </p:nvPr>
        </p:nvSpPr>
        <p:spPr>
          <a:xfrm>
            <a:off x="-9522" y="1071546"/>
            <a:ext cx="8229600" cy="1143008"/>
          </a:xfrm>
        </p:spPr>
        <p:txBody>
          <a:bodyPr>
            <a:normAutofit fontScale="90000"/>
          </a:bodyPr>
          <a:lstStyle/>
          <a:p>
            <a:pPr algn="ctr"/>
            <a: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t>    </a:t>
            </a:r>
            <a:b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sz="4200"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r>
              <a:rPr lang="ru-RU" sz="6000" dirty="0" smtClean="0">
                <a:solidFill>
                  <a:srgbClr val="FF0000"/>
                </a:solidFill>
                <a:effectLst>
                  <a:outerShdw blurRad="38100" dist="38100" dir="2700000" algn="tl">
                    <a:srgbClr val="000000">
                      <a:alpha val="43137"/>
                    </a:srgbClr>
                  </a:outerShdw>
                </a:effectLst>
                <a:latin typeface="Arial Black" pitchFamily="34" charset="0"/>
                <a:ea typeface="MS Gothic" charset="-128"/>
              </a:rPr>
              <a:t>   ОСНОВНОЙ  ЭТАП</a:t>
            </a:r>
            <a:r>
              <a:rPr lang="ru-RU" sz="4400" dirty="0" smtClean="0">
                <a:solidFill>
                  <a:schemeClr val="bg1"/>
                </a:solidFill>
                <a:effectLst>
                  <a:outerShdw blurRad="38100" dist="38100" dir="2700000" algn="tl">
                    <a:srgbClr val="000000">
                      <a:alpha val="43137"/>
                    </a:srgbClr>
                  </a:outerShdw>
                </a:effectLst>
                <a:latin typeface="Arial Black" pitchFamily="34" charset="0"/>
                <a:ea typeface="MS Gothic" charset="-128"/>
              </a:rPr>
              <a:t/>
            </a:r>
            <a:br>
              <a:rPr lang="ru-RU" sz="4400" dirty="0" smtClean="0">
                <a:solidFill>
                  <a:schemeClr val="bg1"/>
                </a:solidFill>
                <a:effectLst>
                  <a:outerShdw blurRad="38100" dist="38100" dir="2700000" algn="tl">
                    <a:srgbClr val="000000">
                      <a:alpha val="43137"/>
                    </a:srgbClr>
                  </a:outerShdw>
                </a:effectLst>
                <a:latin typeface="Arial Black" pitchFamily="34" charset="0"/>
                <a:ea typeface="MS Gothic" charset="-128"/>
              </a:rPr>
            </a:br>
            <a:endParaRPr lang="ru-RU" sz="4200" dirty="0"/>
          </a:p>
        </p:txBody>
      </p:sp>
      <p:pic>
        <p:nvPicPr>
          <p:cNvPr id="3076" name="Picture 4"/>
          <p:cNvPicPr>
            <a:picLocks noChangeAspect="1" noChangeArrowheads="1"/>
          </p:cNvPicPr>
          <p:nvPr/>
        </p:nvPicPr>
        <p:blipFill>
          <a:blip r:embed="rId4" cstate="print"/>
          <a:srcRect/>
          <a:stretch>
            <a:fillRect/>
          </a:stretch>
        </p:blipFill>
        <p:spPr bwMode="auto">
          <a:xfrm>
            <a:off x="4572000" y="3357562"/>
            <a:ext cx="4267200" cy="3200400"/>
          </a:xfrm>
          <a:prstGeom prst="rect">
            <a:avLst/>
          </a:prstGeom>
          <a:noFill/>
          <a:ln w="9525">
            <a:noFill/>
            <a:miter lim="800000"/>
            <a:headEnd/>
            <a:tailEnd/>
          </a:ln>
          <a:effectLst/>
        </p:spPr>
      </p:pic>
    </p:spTree>
    <p:extLst>
      <p:ext uri="{BB962C8B-B14F-4D97-AF65-F5344CB8AC3E}">
        <p14:creationId xmlns="" xmlns:p14="http://schemas.microsoft.com/office/powerpoint/2010/main" val="143539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nnashine.narod.ru/green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1785926"/>
          </a:xfrm>
        </p:spPr>
        <p:txBody>
          <a:bodyPr>
            <a:noAutofit/>
          </a:bodyPr>
          <a:lstStyle/>
          <a:p>
            <a:pPr algn="ctr"/>
            <a:r>
              <a:rPr lang="ru-RU" sz="4000" dirty="0" smtClean="0">
                <a:solidFill>
                  <a:srgbClr val="FF0000"/>
                </a:solidFill>
                <a:latin typeface="Arial Black" pitchFamily="34" charset="0"/>
              </a:rPr>
              <a:t>Консультативно-просветительская работа с семьей</a:t>
            </a:r>
            <a:endParaRPr lang="ru-RU" sz="4000" dirty="0">
              <a:solidFill>
                <a:srgbClr val="FF0000"/>
              </a:solidFill>
              <a:latin typeface="Arial Black" pitchFamily="34" charset="0"/>
            </a:endParaRPr>
          </a:p>
        </p:txBody>
      </p:sp>
      <p:sp>
        <p:nvSpPr>
          <p:cNvPr id="3" name="Объект 2"/>
          <p:cNvSpPr>
            <a:spLocks noGrp="1"/>
          </p:cNvSpPr>
          <p:nvPr>
            <p:ph idx="1"/>
          </p:nvPr>
        </p:nvSpPr>
        <p:spPr>
          <a:xfrm>
            <a:off x="471314" y="1412776"/>
            <a:ext cx="8229600" cy="5256584"/>
          </a:xfrm>
        </p:spPr>
        <p:txBody>
          <a:bodyPr>
            <a:normAutofit fontScale="77500" lnSpcReduction="20000"/>
          </a:bodyPr>
          <a:lstStyle/>
          <a:p>
            <a:endParaRPr lang="ru-RU" sz="2400" dirty="0" smtClean="0">
              <a:latin typeface="Arial Black" pitchFamily="34" charset="0"/>
            </a:endParaRPr>
          </a:p>
          <a:p>
            <a:endParaRPr lang="ru-RU" sz="2400" dirty="0" smtClean="0">
              <a:solidFill>
                <a:schemeClr val="accent2">
                  <a:lumMod val="50000"/>
                </a:schemeClr>
              </a:solidFill>
              <a:latin typeface="Arial Black" pitchFamily="34" charset="0"/>
            </a:endParaRPr>
          </a:p>
          <a:p>
            <a:r>
              <a:rPr lang="ru-RU" sz="3000" b="1" dirty="0" smtClean="0">
                <a:solidFill>
                  <a:schemeClr val="accent2">
                    <a:lumMod val="50000"/>
                  </a:schemeClr>
                </a:solidFill>
                <a:latin typeface="Arial" pitchFamily="34" charset="0"/>
                <a:cs typeface="Arial" pitchFamily="34" charset="0"/>
              </a:rPr>
              <a:t>Калейдоскоп идей</a:t>
            </a:r>
          </a:p>
          <a:p>
            <a:r>
              <a:rPr lang="ru-RU" sz="3000" b="1" dirty="0" smtClean="0">
                <a:solidFill>
                  <a:schemeClr val="accent2">
                    <a:lumMod val="50000"/>
                  </a:schemeClr>
                </a:solidFill>
                <a:latin typeface="Arial" pitchFamily="34" charset="0"/>
                <a:cs typeface="Arial" pitchFamily="34" charset="0"/>
              </a:rPr>
              <a:t>Тренинг</a:t>
            </a:r>
          </a:p>
          <a:p>
            <a:r>
              <a:rPr lang="ru-RU" sz="3000" b="1" dirty="0" smtClean="0">
                <a:solidFill>
                  <a:schemeClr val="accent2">
                    <a:lumMod val="50000"/>
                  </a:schemeClr>
                </a:solidFill>
                <a:latin typeface="Arial" pitchFamily="34" charset="0"/>
                <a:cs typeface="Arial" pitchFamily="34" charset="0"/>
              </a:rPr>
              <a:t>Мастер-класс</a:t>
            </a:r>
          </a:p>
          <a:p>
            <a:r>
              <a:rPr lang="ru-RU" sz="3000" b="1" dirty="0" smtClean="0">
                <a:solidFill>
                  <a:schemeClr val="accent2">
                    <a:lumMod val="50000"/>
                  </a:schemeClr>
                </a:solidFill>
                <a:latin typeface="Arial" pitchFamily="34" charset="0"/>
                <a:cs typeface="Arial" pitchFamily="34" charset="0"/>
              </a:rPr>
              <a:t>Открытые НОД</a:t>
            </a:r>
          </a:p>
          <a:p>
            <a:r>
              <a:rPr lang="ru-RU" sz="3000" b="1" dirty="0" smtClean="0">
                <a:solidFill>
                  <a:schemeClr val="accent2">
                    <a:lumMod val="50000"/>
                  </a:schemeClr>
                </a:solidFill>
                <a:latin typeface="Arial" pitchFamily="34" charset="0"/>
                <a:cs typeface="Arial" pitchFamily="34" charset="0"/>
              </a:rPr>
              <a:t>Копилка </a:t>
            </a:r>
            <a:r>
              <a:rPr lang="ru-RU" sz="3000" b="1" dirty="0" err="1" smtClean="0">
                <a:solidFill>
                  <a:schemeClr val="accent2">
                    <a:lumMod val="50000"/>
                  </a:schemeClr>
                </a:solidFill>
                <a:latin typeface="Arial" pitchFamily="34" charset="0"/>
                <a:cs typeface="Arial" pitchFamily="34" charset="0"/>
              </a:rPr>
              <a:t>Синквейнов</a:t>
            </a:r>
            <a:endParaRPr lang="ru-RU" sz="3000" b="1" dirty="0" smtClean="0">
              <a:solidFill>
                <a:schemeClr val="accent2">
                  <a:lumMod val="50000"/>
                </a:schemeClr>
              </a:solidFill>
              <a:latin typeface="Arial" pitchFamily="34" charset="0"/>
              <a:cs typeface="Arial" pitchFamily="34" charset="0"/>
            </a:endParaRPr>
          </a:p>
          <a:p>
            <a:pPr marL="0" indent="0">
              <a:lnSpc>
                <a:spcPct val="150000"/>
              </a:lnSpc>
              <a:buNone/>
            </a:pPr>
            <a:r>
              <a:rPr lang="ru-RU" sz="2400" dirty="0" smtClean="0">
                <a:latin typeface="Arial Black" pitchFamily="34" charset="0"/>
              </a:rPr>
              <a:t>                                   </a:t>
            </a:r>
          </a:p>
          <a:p>
            <a:pPr marL="0" indent="0">
              <a:lnSpc>
                <a:spcPct val="150000"/>
              </a:lnSpc>
              <a:buNone/>
            </a:pPr>
            <a:r>
              <a:rPr lang="ru-RU" sz="2400" dirty="0">
                <a:latin typeface="Arial Black" pitchFamily="34" charset="0"/>
              </a:rPr>
              <a:t> </a:t>
            </a:r>
            <a:r>
              <a:rPr lang="ru-RU" sz="2400" dirty="0" smtClean="0">
                <a:latin typeface="Arial Black" pitchFamily="34" charset="0"/>
              </a:rPr>
              <a:t>                                          </a:t>
            </a:r>
          </a:p>
          <a:p>
            <a:pPr marL="0" indent="0">
              <a:lnSpc>
                <a:spcPct val="150000"/>
              </a:lnSpc>
              <a:buNone/>
            </a:pPr>
            <a:r>
              <a:rPr lang="ru-RU" sz="2400" dirty="0">
                <a:latin typeface="Arial Black" pitchFamily="34" charset="0"/>
              </a:rPr>
              <a:t> </a:t>
            </a:r>
            <a:r>
              <a:rPr lang="ru-RU" sz="2400" dirty="0" smtClean="0">
                <a:latin typeface="Arial Black" pitchFamily="34" charset="0"/>
              </a:rPr>
              <a:t>                                  </a:t>
            </a:r>
          </a:p>
          <a:p>
            <a:pPr marL="0" indent="0">
              <a:lnSpc>
                <a:spcPct val="120000"/>
              </a:lnSpc>
              <a:buNone/>
            </a:pPr>
            <a:r>
              <a:rPr lang="ru-RU" dirty="0" smtClean="0">
                <a:solidFill>
                  <a:schemeClr val="accent2">
                    <a:lumMod val="50000"/>
                  </a:schemeClr>
                </a:solidFill>
                <a:latin typeface="Arial Black" pitchFamily="34" charset="0"/>
              </a:rPr>
              <a:t>                                            </a:t>
            </a:r>
            <a:r>
              <a:rPr lang="ru-RU" sz="3000" b="1" dirty="0" smtClean="0">
                <a:solidFill>
                  <a:schemeClr val="accent2">
                    <a:lumMod val="50000"/>
                  </a:schemeClr>
                </a:solidFill>
                <a:latin typeface="Arial" pitchFamily="34" charset="0"/>
                <a:cs typeface="Arial" pitchFamily="34" charset="0"/>
              </a:rPr>
              <a:t>Родительская </a:t>
            </a:r>
            <a:r>
              <a:rPr lang="ru-RU" sz="3000" b="1" dirty="0" err="1" smtClean="0">
                <a:solidFill>
                  <a:schemeClr val="accent2">
                    <a:lumMod val="50000"/>
                  </a:schemeClr>
                </a:solidFill>
                <a:latin typeface="Arial" pitchFamily="34" charset="0"/>
                <a:cs typeface="Arial" pitchFamily="34" charset="0"/>
              </a:rPr>
              <a:t>гостинная</a:t>
            </a:r>
            <a:endParaRPr lang="ru-RU" sz="3000" b="1" dirty="0" smtClean="0">
              <a:solidFill>
                <a:schemeClr val="accent2">
                  <a:lumMod val="50000"/>
                </a:schemeClr>
              </a:solidFill>
              <a:latin typeface="Arial" pitchFamily="34" charset="0"/>
              <a:cs typeface="Arial" pitchFamily="34" charset="0"/>
            </a:endParaRPr>
          </a:p>
          <a:p>
            <a:pPr marL="0" indent="0">
              <a:lnSpc>
                <a:spcPct val="120000"/>
              </a:lnSpc>
              <a:buNone/>
            </a:pPr>
            <a:r>
              <a:rPr lang="ru-RU" sz="3000" b="1" dirty="0">
                <a:solidFill>
                  <a:schemeClr val="accent2">
                    <a:lumMod val="50000"/>
                  </a:schemeClr>
                </a:solidFill>
                <a:latin typeface="Arial" pitchFamily="34" charset="0"/>
                <a:cs typeface="Arial" pitchFamily="34" charset="0"/>
              </a:rPr>
              <a:t> </a:t>
            </a:r>
            <a:r>
              <a:rPr lang="ru-RU" sz="3000" b="1" dirty="0" smtClean="0">
                <a:solidFill>
                  <a:schemeClr val="accent2">
                    <a:lumMod val="50000"/>
                  </a:schemeClr>
                </a:solidFill>
                <a:latin typeface="Arial" pitchFamily="34" charset="0"/>
                <a:cs typeface="Arial" pitchFamily="34" charset="0"/>
              </a:rPr>
              <a:t>                                            Просмотр презентаций</a:t>
            </a:r>
          </a:p>
          <a:p>
            <a:pPr marL="0" indent="0">
              <a:lnSpc>
                <a:spcPct val="120000"/>
              </a:lnSpc>
              <a:buNone/>
            </a:pPr>
            <a:r>
              <a:rPr lang="ru-RU" sz="3000" b="1" dirty="0">
                <a:solidFill>
                  <a:schemeClr val="accent2">
                    <a:lumMod val="50000"/>
                  </a:schemeClr>
                </a:solidFill>
                <a:latin typeface="Arial" pitchFamily="34" charset="0"/>
                <a:cs typeface="Arial" pitchFamily="34" charset="0"/>
              </a:rPr>
              <a:t> </a:t>
            </a:r>
            <a:r>
              <a:rPr lang="ru-RU" sz="3000" b="1" dirty="0" smtClean="0">
                <a:solidFill>
                  <a:schemeClr val="accent2">
                    <a:lumMod val="50000"/>
                  </a:schemeClr>
                </a:solidFill>
                <a:latin typeface="Arial" pitchFamily="34" charset="0"/>
                <a:cs typeface="Arial" pitchFamily="34" charset="0"/>
              </a:rPr>
              <a:t>                                            Дни открытых дверей</a:t>
            </a:r>
            <a:endParaRPr lang="ru-RU" sz="3000" b="1" dirty="0">
              <a:solidFill>
                <a:schemeClr val="accent2">
                  <a:lumMod val="50000"/>
                </a:schemeClr>
              </a:solidFill>
              <a:latin typeface="Arial" pitchFamily="34" charset="0"/>
              <a:cs typeface="Arial" pitchFamily="34" charset="0"/>
            </a:endParaRPr>
          </a:p>
          <a:p>
            <a:pPr>
              <a:lnSpc>
                <a:spcPct val="150000"/>
              </a:lnSpc>
            </a:pPr>
            <a:endParaRPr lang="ru-RU" sz="2400" dirty="0">
              <a:latin typeface="Arial Black" pitchFamily="34" charset="0"/>
            </a:endParaRPr>
          </a:p>
          <a:p>
            <a:pPr>
              <a:lnSpc>
                <a:spcPct val="150000"/>
              </a:lnSpc>
            </a:pPr>
            <a:endParaRPr lang="ru-RU" sz="2400" dirty="0">
              <a:latin typeface="Arial Black" pitchFamily="34" charset="0"/>
            </a:endParaRPr>
          </a:p>
          <a:p>
            <a:pPr>
              <a:lnSpc>
                <a:spcPct val="150000"/>
              </a:lnSpc>
            </a:pPr>
            <a:endParaRPr lang="ru-RU" sz="2400" dirty="0">
              <a:latin typeface="Arial Black" pitchFamily="34" charset="0"/>
            </a:endParaRPr>
          </a:p>
          <a:p>
            <a:pPr>
              <a:lnSpc>
                <a:spcPct val="150000"/>
              </a:lnSpc>
            </a:pPr>
            <a:endParaRPr lang="ru-RU" sz="2400" dirty="0" smtClean="0">
              <a:latin typeface="Arial Black"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4214810" y="2071678"/>
            <a:ext cx="4312417" cy="2960691"/>
          </a:xfrm>
          <a:prstGeom prst="rect">
            <a:avLst/>
          </a:prstGeom>
          <a:noFill/>
          <a:ln w="28575">
            <a:solidFill>
              <a:srgbClr val="FFFFFF"/>
            </a:solidFill>
            <a:miter lim="800000"/>
            <a:headEnd/>
            <a:tailEnd/>
          </a:ln>
          <a:effectLst/>
        </p:spPr>
      </p:pic>
    </p:spTree>
    <p:extLst>
      <p:ext uri="{BB962C8B-B14F-4D97-AF65-F5344CB8AC3E}">
        <p14:creationId xmlns="" xmlns:p14="http://schemas.microsoft.com/office/powerpoint/2010/main" val="990889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http://innashine.narod.ru/green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AutoShape 42"/>
          <p:cNvSpPr>
            <a:spLocks noChangeArrowheads="1"/>
          </p:cNvSpPr>
          <p:nvPr/>
        </p:nvSpPr>
        <p:spPr bwMode="ltGray">
          <a:xfrm rot="5400000" flipH="1">
            <a:off x="-2016918" y="1534318"/>
            <a:ext cx="4032250" cy="3929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FF6161">
              <a:alpha val="36078"/>
            </a:srgbClr>
          </a:solidFill>
          <a:ln>
            <a:noFill/>
          </a:ln>
          <a:extLst>
            <a:ext uri="{91240B29-F687-4F45-9708-019B960494DF}">
              <a14:hiddenLine xmlns="" xmlns:a14="http://schemas.microsoft.com/office/drawing/2010/main" w="0" algn="ctr">
                <a:solidFill>
                  <a:srgbClr val="000000"/>
                </a:solidFill>
                <a:miter lim="800000"/>
                <a:headEnd/>
                <a:tailEnd/>
              </a14:hiddenLine>
            </a:ext>
          </a:extLst>
        </p:spPr>
        <p:txBody>
          <a:bodyPr wrap="none" anchor="ctr"/>
          <a:lstStyle/>
          <a:p>
            <a:pPr algn="l" fontAlgn="auto">
              <a:spcBef>
                <a:spcPts val="0"/>
              </a:spcBef>
              <a:spcAft>
                <a:spcPts val="0"/>
              </a:spcAft>
              <a:defRPr/>
            </a:pPr>
            <a:endParaRPr lang="ru-RU" kern="0" smtClean="0">
              <a:solidFill>
                <a:srgbClr val="000000"/>
              </a:solidFill>
              <a:cs typeface="Arial" charset="0"/>
            </a:endParaRPr>
          </a:p>
        </p:txBody>
      </p:sp>
      <p:sp>
        <p:nvSpPr>
          <p:cNvPr id="6" name="AutoShape 41"/>
          <p:cNvSpPr>
            <a:spLocks noChangeArrowheads="1"/>
          </p:cNvSpPr>
          <p:nvPr/>
        </p:nvSpPr>
        <p:spPr bwMode="ltGray">
          <a:xfrm rot="5400000">
            <a:off x="-2422525" y="1098550"/>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808080">
                  <a:gamma/>
                  <a:tint val="45490"/>
                  <a:invGamma/>
                </a:srgbClr>
              </a:gs>
              <a:gs pos="50000">
                <a:srgbClr val="808080"/>
              </a:gs>
              <a:gs pos="100000">
                <a:srgbClr val="808080">
                  <a:gamma/>
                  <a:tint val="45490"/>
                  <a:invGamma/>
                </a:srgbClr>
              </a:gs>
            </a:gsLst>
            <a:lin ang="0" scaled="1"/>
          </a:gradFill>
          <a:ln w="9525" algn="ctr">
            <a:noFill/>
            <a:miter lim="800000"/>
            <a:headEnd/>
            <a:tailEnd/>
          </a:ln>
          <a:effectLst/>
        </p:spPr>
        <p:txBody>
          <a:bodyPr wrap="none" anchor="ctr"/>
          <a:lstStyle/>
          <a:p>
            <a:pPr algn="l" fontAlgn="auto">
              <a:spcBef>
                <a:spcPts val="0"/>
              </a:spcBef>
              <a:spcAft>
                <a:spcPts val="0"/>
              </a:spcAft>
              <a:defRPr/>
            </a:pPr>
            <a:endParaRPr lang="ru-RU" kern="0">
              <a:solidFill>
                <a:srgbClr val="000000"/>
              </a:solidFill>
              <a:cs typeface="Arial" charset="0"/>
            </a:endParaRPr>
          </a:p>
        </p:txBody>
      </p:sp>
      <p:grpSp>
        <p:nvGrpSpPr>
          <p:cNvPr id="7" name="Group 48"/>
          <p:cNvGrpSpPr>
            <a:grpSpLocks/>
          </p:cNvGrpSpPr>
          <p:nvPr/>
        </p:nvGrpSpPr>
        <p:grpSpPr bwMode="auto">
          <a:xfrm>
            <a:off x="1357313" y="1428750"/>
            <a:ext cx="381000" cy="381000"/>
            <a:chOff x="2078" y="1680"/>
            <a:chExt cx="1615" cy="1615"/>
          </a:xfrm>
        </p:grpSpPr>
        <p:sp>
          <p:nvSpPr>
            <p:cNvPr id="8"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 xmlns:a14="http://schemas.microsoft.com/office/drawing/2010/main" w="57150" algn="ctr">
                  <a:solidFill>
                    <a:srgbClr val="000000"/>
                  </a:solidFill>
                  <a:round/>
                  <a:headEnd/>
                  <a:tailEnd/>
                </a14:hiddenLine>
              </a:ext>
            </a:extLst>
          </p:spPr>
          <p:txBody>
            <a:bodyPr wrap="none" anchor="ctr"/>
            <a:lstStyle/>
            <a:p>
              <a:pPr algn="l" fontAlgn="auto">
                <a:spcBef>
                  <a:spcPts val="0"/>
                </a:spcBef>
                <a:spcAft>
                  <a:spcPts val="0"/>
                </a:spcAft>
                <a:defRPr/>
              </a:pPr>
              <a:endParaRPr lang="ru-RU" kern="0" smtClean="0">
                <a:solidFill>
                  <a:srgbClr val="000000"/>
                </a:solidFill>
                <a:cs typeface="Arial" charset="0"/>
              </a:endParaRPr>
            </a:p>
          </p:txBody>
        </p:sp>
        <p:sp>
          <p:nvSpPr>
            <p:cNvPr id="9"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algn="l" fontAlgn="auto">
                <a:spcBef>
                  <a:spcPts val="0"/>
                </a:spcBef>
                <a:spcAft>
                  <a:spcPts val="0"/>
                </a:spcAft>
                <a:defRPr/>
              </a:pPr>
              <a:endParaRPr lang="ru-RU" kern="0" smtClean="0">
                <a:solidFill>
                  <a:srgbClr val="000000"/>
                </a:solidFill>
                <a:cs typeface="Arial" charset="0"/>
              </a:endParaRPr>
            </a:p>
          </p:txBody>
        </p:sp>
        <p:sp>
          <p:nvSpPr>
            <p:cNvPr id="10" name="Oval 51"/>
            <p:cNvSpPr>
              <a:spLocks noChangeArrowheads="1"/>
            </p:cNvSpPr>
            <p:nvPr/>
          </p:nvSpPr>
          <p:spPr bwMode="gray">
            <a:xfrm>
              <a:off x="2253" y="1855"/>
              <a:ext cx="1265" cy="1265"/>
            </a:xfrm>
            <a:prstGeom prst="ellipse">
              <a:avLst/>
            </a:prstGeom>
            <a:gradFill rotWithShape="1">
              <a:gsLst>
                <a:gs pos="0">
                  <a:srgbClr val="A8D02A">
                    <a:gamma/>
                    <a:tint val="0"/>
                    <a:invGamma/>
                  </a:srgbClr>
                </a:gs>
                <a:gs pos="50000">
                  <a:srgbClr val="A8D02A"/>
                </a:gs>
                <a:gs pos="100000">
                  <a:srgbClr val="A8D02A">
                    <a:gamma/>
                    <a:tint val="0"/>
                    <a:invGamma/>
                  </a:srgbClr>
                </a:gs>
              </a:gsLst>
              <a:lin ang="2700000" scaled="1"/>
            </a:gradFill>
            <a:ln w="38100" algn="ctr">
              <a:noFill/>
              <a:round/>
              <a:headEnd/>
              <a:tailEnd/>
            </a:ln>
            <a:effectLst/>
          </p:spPr>
          <p:txBody>
            <a:bodyPr wrap="none" anchor="ctr">
              <a:spAutoFit/>
            </a:bodyPr>
            <a:lstStyle/>
            <a:p>
              <a:pPr algn="l" fontAlgn="auto">
                <a:spcBef>
                  <a:spcPts val="0"/>
                </a:spcBef>
                <a:spcAft>
                  <a:spcPts val="0"/>
                </a:spcAft>
                <a:defRPr/>
              </a:pPr>
              <a:endParaRPr lang="ru-RU" kern="0">
                <a:solidFill>
                  <a:srgbClr val="000000"/>
                </a:solidFill>
                <a:cs typeface="Arial" charset="0"/>
              </a:endParaRPr>
            </a:p>
          </p:txBody>
        </p:sp>
        <p:sp>
          <p:nvSpPr>
            <p:cNvPr id="11" name="Oval 5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wrap="none" anchor="ctr">
              <a:spAutoFit/>
            </a:bodyPr>
            <a:lstStyle/>
            <a:p>
              <a:pPr algn="l" fontAlgn="auto">
                <a:spcBef>
                  <a:spcPts val="0"/>
                </a:spcBef>
                <a:spcAft>
                  <a:spcPts val="0"/>
                </a:spcAft>
                <a:defRPr/>
              </a:pPr>
              <a:endParaRPr lang="ru-RU" kern="0" smtClean="0">
                <a:solidFill>
                  <a:srgbClr val="000000"/>
                </a:solidFill>
                <a:cs typeface="Arial" charset="0"/>
              </a:endParaRPr>
            </a:p>
          </p:txBody>
        </p:sp>
        <p:sp>
          <p:nvSpPr>
            <p:cNvPr id="12" name="Oval 53"/>
            <p:cNvSpPr>
              <a:spLocks noChangeArrowheads="1"/>
            </p:cNvSpPr>
            <p:nvPr/>
          </p:nvSpPr>
          <p:spPr bwMode="gray">
            <a:xfrm>
              <a:off x="2334" y="1936"/>
              <a:ext cx="1097" cy="1104"/>
            </a:xfrm>
            <a:prstGeom prst="ellipse">
              <a:avLst/>
            </a:prstGeom>
            <a:gradFill rotWithShape="1">
              <a:gsLst>
                <a:gs pos="0">
                  <a:srgbClr val="A8D02A">
                    <a:gamma/>
                    <a:shade val="54118"/>
                    <a:invGamma/>
                  </a:srgbClr>
                </a:gs>
                <a:gs pos="50000">
                  <a:srgbClr val="A8D02A"/>
                </a:gs>
                <a:gs pos="100000">
                  <a:srgbClr val="A8D02A">
                    <a:gamma/>
                    <a:shade val="54118"/>
                    <a:invGamma/>
                  </a:srgbClr>
                </a:gs>
              </a:gsLst>
              <a:lin ang="18900000" scaled="1"/>
            </a:gradFill>
            <a:ln w="38100" algn="ctr">
              <a:noFill/>
              <a:round/>
              <a:headEnd/>
              <a:tailEnd/>
            </a:ln>
            <a:effectLst/>
          </p:spPr>
          <p:txBody>
            <a:bodyPr anchor="ctr">
              <a:spAutoFit/>
            </a:bodyPr>
            <a:lstStyle/>
            <a:p>
              <a:pPr algn="l" fontAlgn="auto">
                <a:spcBef>
                  <a:spcPts val="0"/>
                </a:spcBef>
                <a:spcAft>
                  <a:spcPts val="0"/>
                </a:spcAft>
                <a:defRPr/>
              </a:pPr>
              <a:endParaRPr lang="ru-RU" kern="0">
                <a:solidFill>
                  <a:srgbClr val="000000"/>
                </a:solidFill>
                <a:cs typeface="Arial" charset="0"/>
              </a:endParaRPr>
            </a:p>
          </p:txBody>
        </p:sp>
        <p:sp>
          <p:nvSpPr>
            <p:cNvPr id="13" name="Oval 5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p>
              <a:pPr algn="l" fontAlgn="auto">
                <a:spcBef>
                  <a:spcPts val="0"/>
                </a:spcBef>
                <a:spcAft>
                  <a:spcPts val="0"/>
                </a:spcAft>
                <a:defRPr/>
              </a:pPr>
              <a:endParaRPr lang="ru-RU" kern="0" smtClean="0">
                <a:solidFill>
                  <a:srgbClr val="000000"/>
                </a:solidFill>
                <a:cs typeface="Arial" charset="0"/>
              </a:endParaRPr>
            </a:p>
          </p:txBody>
        </p:sp>
      </p:grpSp>
      <p:grpSp>
        <p:nvGrpSpPr>
          <p:cNvPr id="21" name="Group 62"/>
          <p:cNvGrpSpPr>
            <a:grpSpLocks/>
          </p:cNvGrpSpPr>
          <p:nvPr/>
        </p:nvGrpSpPr>
        <p:grpSpPr bwMode="auto">
          <a:xfrm>
            <a:off x="2071670" y="2928934"/>
            <a:ext cx="381000" cy="381000"/>
            <a:chOff x="2078" y="1680"/>
            <a:chExt cx="1615" cy="1615"/>
          </a:xfrm>
        </p:grpSpPr>
        <p:sp>
          <p:nvSpPr>
            <p:cNvPr id="22" name="Oval 6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 xmlns:a14="http://schemas.microsoft.com/office/drawing/2010/main" w="57150" algn="ctr">
                  <a:solidFill>
                    <a:srgbClr val="000000"/>
                  </a:solidFill>
                  <a:round/>
                  <a:headEnd/>
                  <a:tailEnd/>
                </a14:hiddenLine>
              </a:ext>
            </a:extLst>
          </p:spPr>
          <p:txBody>
            <a:bodyPr wrap="none" anchor="ctr"/>
            <a:lstStyle/>
            <a:p>
              <a:pPr algn="l" fontAlgn="auto">
                <a:spcBef>
                  <a:spcPts val="0"/>
                </a:spcBef>
                <a:spcAft>
                  <a:spcPts val="0"/>
                </a:spcAft>
                <a:defRPr/>
              </a:pPr>
              <a:endParaRPr lang="ru-RU" kern="0" smtClean="0">
                <a:solidFill>
                  <a:srgbClr val="000000"/>
                </a:solidFill>
                <a:cs typeface="Arial" charset="0"/>
              </a:endParaRPr>
            </a:p>
          </p:txBody>
        </p:sp>
        <p:sp>
          <p:nvSpPr>
            <p:cNvPr id="23" name="Oval 6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algn="l" fontAlgn="auto">
                <a:spcBef>
                  <a:spcPts val="0"/>
                </a:spcBef>
                <a:spcAft>
                  <a:spcPts val="0"/>
                </a:spcAft>
                <a:defRPr/>
              </a:pPr>
              <a:endParaRPr lang="ru-RU" kern="0" smtClean="0">
                <a:solidFill>
                  <a:srgbClr val="000000"/>
                </a:solidFill>
                <a:cs typeface="Arial" charset="0"/>
              </a:endParaRPr>
            </a:p>
          </p:txBody>
        </p:sp>
        <p:sp>
          <p:nvSpPr>
            <p:cNvPr id="24" name="Oval 65"/>
            <p:cNvSpPr>
              <a:spLocks noChangeArrowheads="1"/>
            </p:cNvSpPr>
            <p:nvPr/>
          </p:nvSpPr>
          <p:spPr bwMode="gray">
            <a:xfrm>
              <a:off x="2253" y="1855"/>
              <a:ext cx="1265" cy="1265"/>
            </a:xfrm>
            <a:prstGeom prst="ellipse">
              <a:avLst/>
            </a:prstGeom>
            <a:gradFill rotWithShape="1">
              <a:gsLst>
                <a:gs pos="0">
                  <a:srgbClr val="A8D02A">
                    <a:gamma/>
                    <a:tint val="0"/>
                    <a:invGamma/>
                  </a:srgbClr>
                </a:gs>
                <a:gs pos="50000">
                  <a:srgbClr val="A8D02A"/>
                </a:gs>
                <a:gs pos="100000">
                  <a:srgbClr val="A8D02A">
                    <a:gamma/>
                    <a:tint val="0"/>
                    <a:invGamma/>
                  </a:srgbClr>
                </a:gs>
              </a:gsLst>
              <a:lin ang="2700000" scaled="1"/>
            </a:gradFill>
            <a:ln w="38100" algn="ctr">
              <a:noFill/>
              <a:round/>
              <a:headEnd/>
              <a:tailEnd/>
            </a:ln>
            <a:effectLst/>
          </p:spPr>
          <p:txBody>
            <a:bodyPr wrap="none" anchor="ctr">
              <a:spAutoFit/>
            </a:bodyPr>
            <a:lstStyle/>
            <a:p>
              <a:pPr algn="l" fontAlgn="auto">
                <a:spcBef>
                  <a:spcPts val="0"/>
                </a:spcBef>
                <a:spcAft>
                  <a:spcPts val="0"/>
                </a:spcAft>
                <a:defRPr/>
              </a:pPr>
              <a:endParaRPr lang="ru-RU" kern="0">
                <a:solidFill>
                  <a:srgbClr val="000000"/>
                </a:solidFill>
                <a:cs typeface="Arial" charset="0"/>
              </a:endParaRPr>
            </a:p>
          </p:txBody>
        </p:sp>
        <p:sp>
          <p:nvSpPr>
            <p:cNvPr id="25" name="Oval 6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wrap="none" anchor="ctr">
              <a:spAutoFit/>
            </a:bodyPr>
            <a:lstStyle/>
            <a:p>
              <a:pPr algn="l" fontAlgn="auto">
                <a:spcBef>
                  <a:spcPts val="0"/>
                </a:spcBef>
                <a:spcAft>
                  <a:spcPts val="0"/>
                </a:spcAft>
                <a:defRPr/>
              </a:pPr>
              <a:endParaRPr lang="ru-RU" kern="0" smtClean="0">
                <a:solidFill>
                  <a:srgbClr val="000000"/>
                </a:solidFill>
                <a:cs typeface="Arial" charset="0"/>
              </a:endParaRPr>
            </a:p>
          </p:txBody>
        </p:sp>
        <p:sp>
          <p:nvSpPr>
            <p:cNvPr id="26" name="Oval 67"/>
            <p:cNvSpPr>
              <a:spLocks noChangeArrowheads="1"/>
            </p:cNvSpPr>
            <p:nvPr/>
          </p:nvSpPr>
          <p:spPr bwMode="gray">
            <a:xfrm>
              <a:off x="2334" y="1936"/>
              <a:ext cx="1097" cy="1104"/>
            </a:xfrm>
            <a:prstGeom prst="ellipse">
              <a:avLst/>
            </a:prstGeom>
            <a:gradFill rotWithShape="1">
              <a:gsLst>
                <a:gs pos="0">
                  <a:srgbClr val="A8D02A">
                    <a:gamma/>
                    <a:shade val="54118"/>
                    <a:invGamma/>
                  </a:srgbClr>
                </a:gs>
                <a:gs pos="50000">
                  <a:srgbClr val="A8D02A"/>
                </a:gs>
                <a:gs pos="100000">
                  <a:srgbClr val="A8D02A">
                    <a:gamma/>
                    <a:shade val="54118"/>
                    <a:invGamma/>
                  </a:srgbClr>
                </a:gs>
              </a:gsLst>
              <a:lin ang="18900000" scaled="1"/>
            </a:gradFill>
            <a:ln w="38100" algn="ctr">
              <a:noFill/>
              <a:round/>
              <a:headEnd/>
              <a:tailEnd/>
            </a:ln>
            <a:effectLst/>
          </p:spPr>
          <p:txBody>
            <a:bodyPr anchor="ctr">
              <a:spAutoFit/>
            </a:bodyPr>
            <a:lstStyle/>
            <a:p>
              <a:pPr algn="l" fontAlgn="auto">
                <a:spcBef>
                  <a:spcPts val="0"/>
                </a:spcBef>
                <a:spcAft>
                  <a:spcPts val="0"/>
                </a:spcAft>
                <a:defRPr/>
              </a:pPr>
              <a:endParaRPr lang="ru-RU" kern="0">
                <a:solidFill>
                  <a:srgbClr val="000000"/>
                </a:solidFill>
                <a:cs typeface="Arial" charset="0"/>
              </a:endParaRPr>
            </a:p>
          </p:txBody>
        </p:sp>
        <p:sp>
          <p:nvSpPr>
            <p:cNvPr id="27" name="Oval 6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p>
              <a:pPr algn="l" fontAlgn="auto">
                <a:spcBef>
                  <a:spcPts val="0"/>
                </a:spcBef>
                <a:spcAft>
                  <a:spcPts val="0"/>
                </a:spcAft>
                <a:defRPr/>
              </a:pPr>
              <a:endParaRPr lang="ru-RU" kern="0" smtClean="0">
                <a:solidFill>
                  <a:srgbClr val="000000"/>
                </a:solidFill>
                <a:cs typeface="Arial" charset="0"/>
              </a:endParaRPr>
            </a:p>
          </p:txBody>
        </p:sp>
      </p:grpSp>
      <p:sp>
        <p:nvSpPr>
          <p:cNvPr id="35" name="AutoShape 47"/>
          <p:cNvSpPr>
            <a:spLocks noChangeArrowheads="1"/>
          </p:cNvSpPr>
          <p:nvPr/>
        </p:nvSpPr>
        <p:spPr bwMode="gray">
          <a:xfrm>
            <a:off x="1714480" y="1428736"/>
            <a:ext cx="7429519" cy="928694"/>
          </a:xfrm>
          <a:prstGeom prst="roundRect">
            <a:avLst>
              <a:gd name="adj" fmla="val 50000"/>
            </a:avLst>
          </a:prstGeom>
          <a:noFill/>
          <a:ln w="28575" algn="ctr">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l" eaLnBrk="0" fontAlgn="auto" hangingPunct="0">
              <a:spcBef>
                <a:spcPts val="0"/>
              </a:spcBef>
              <a:spcAft>
                <a:spcPts val="0"/>
              </a:spcAft>
              <a:defRPr/>
            </a:pPr>
            <a:r>
              <a:rPr lang="ru-RU" sz="2400" b="1" kern="0" dirty="0">
                <a:solidFill>
                  <a:schemeClr val="accent1">
                    <a:lumMod val="50000"/>
                  </a:schemeClr>
                </a:solidFill>
                <a:cs typeface="Arial" charset="0"/>
              </a:rPr>
              <a:t>Проведение  мониторинга </a:t>
            </a:r>
            <a:r>
              <a:rPr lang="ru-RU" sz="2400" b="1" kern="0" dirty="0" err="1" smtClean="0">
                <a:solidFill>
                  <a:schemeClr val="accent1">
                    <a:lumMod val="50000"/>
                  </a:schemeClr>
                </a:solidFill>
                <a:cs typeface="Arial" charset="0"/>
              </a:rPr>
              <a:t>сформированности</a:t>
            </a:r>
            <a:endParaRPr lang="ru-RU" sz="2400" b="1" kern="0" dirty="0" smtClean="0">
              <a:solidFill>
                <a:schemeClr val="accent1">
                  <a:lumMod val="50000"/>
                </a:schemeClr>
              </a:solidFill>
              <a:cs typeface="Arial" charset="0"/>
            </a:endParaRPr>
          </a:p>
          <a:p>
            <a:pPr algn="l" eaLnBrk="0" fontAlgn="auto" hangingPunct="0">
              <a:spcBef>
                <a:spcPts val="0"/>
              </a:spcBef>
              <a:spcAft>
                <a:spcPts val="0"/>
              </a:spcAft>
              <a:defRPr/>
            </a:pPr>
            <a:r>
              <a:rPr lang="ru-RU" sz="2400" b="1" kern="0" dirty="0">
                <a:solidFill>
                  <a:schemeClr val="accent1">
                    <a:lumMod val="50000"/>
                  </a:schemeClr>
                </a:solidFill>
                <a:cs typeface="Arial" charset="0"/>
              </a:rPr>
              <a:t>к</a:t>
            </a:r>
            <a:r>
              <a:rPr lang="ru-RU" sz="2400" b="1" kern="0" dirty="0" smtClean="0">
                <a:solidFill>
                  <a:schemeClr val="accent1">
                    <a:lumMod val="50000"/>
                  </a:schemeClr>
                </a:solidFill>
                <a:cs typeface="Arial" charset="0"/>
              </a:rPr>
              <a:t>оммуникативных навыков воспитанников</a:t>
            </a:r>
            <a:endParaRPr lang="ru-RU" sz="2400" b="1" kern="0" dirty="0">
              <a:solidFill>
                <a:schemeClr val="accent1">
                  <a:lumMod val="50000"/>
                </a:schemeClr>
              </a:solidFill>
              <a:cs typeface="Arial" charset="0"/>
            </a:endParaRPr>
          </a:p>
        </p:txBody>
      </p:sp>
      <p:sp>
        <p:nvSpPr>
          <p:cNvPr id="37" name="AutoShape 45"/>
          <p:cNvSpPr>
            <a:spLocks noChangeArrowheads="1"/>
          </p:cNvSpPr>
          <p:nvPr/>
        </p:nvSpPr>
        <p:spPr bwMode="gray">
          <a:xfrm>
            <a:off x="2500298" y="2643182"/>
            <a:ext cx="5829665" cy="968415"/>
          </a:xfrm>
          <a:prstGeom prst="roundRect">
            <a:avLst>
              <a:gd name="adj" fmla="val 50000"/>
            </a:avLst>
          </a:prstGeom>
          <a:noFill/>
          <a:ln w="28575" algn="ctr">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l" fontAlgn="auto">
              <a:spcBef>
                <a:spcPts val="0"/>
              </a:spcBef>
              <a:spcAft>
                <a:spcPts val="0"/>
              </a:spcAft>
              <a:defRPr/>
            </a:pPr>
            <a:r>
              <a:rPr lang="ru-RU" sz="2400" b="1" kern="0" dirty="0">
                <a:solidFill>
                  <a:schemeClr val="accent1">
                    <a:lumMod val="50000"/>
                  </a:schemeClr>
                </a:solidFill>
                <a:cs typeface="Arial" charset="0"/>
              </a:rPr>
              <a:t>Открытые показы для родителей и </a:t>
            </a:r>
            <a:endParaRPr lang="ru-RU" sz="2400" b="1" kern="0" dirty="0" smtClean="0">
              <a:solidFill>
                <a:schemeClr val="accent1">
                  <a:lumMod val="50000"/>
                </a:schemeClr>
              </a:solidFill>
              <a:cs typeface="Arial" charset="0"/>
            </a:endParaRPr>
          </a:p>
          <a:p>
            <a:pPr algn="l" fontAlgn="auto">
              <a:spcBef>
                <a:spcPts val="0"/>
              </a:spcBef>
              <a:spcAft>
                <a:spcPts val="0"/>
              </a:spcAft>
              <a:defRPr/>
            </a:pPr>
            <a:r>
              <a:rPr lang="ru-RU" sz="2400" b="1" kern="0" dirty="0" smtClean="0">
                <a:solidFill>
                  <a:schemeClr val="accent1">
                    <a:lumMod val="50000"/>
                  </a:schemeClr>
                </a:solidFill>
                <a:cs typeface="Arial" charset="0"/>
              </a:rPr>
              <a:t>педагогов ДОУ</a:t>
            </a:r>
            <a:endParaRPr lang="ru-RU" sz="2400" b="1" kern="0" dirty="0">
              <a:solidFill>
                <a:schemeClr val="accent1">
                  <a:lumMod val="50000"/>
                </a:schemeClr>
              </a:solidFill>
              <a:cs typeface="Arial" charset="0"/>
            </a:endParaRPr>
          </a:p>
        </p:txBody>
      </p:sp>
      <p:pic>
        <p:nvPicPr>
          <p:cNvPr id="4099"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000232" y="4071942"/>
            <a:ext cx="384175" cy="384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7" name="AutoShape 44"/>
          <p:cNvSpPr>
            <a:spLocks noChangeArrowheads="1"/>
          </p:cNvSpPr>
          <p:nvPr/>
        </p:nvSpPr>
        <p:spPr bwMode="gray">
          <a:xfrm>
            <a:off x="2500298" y="4071942"/>
            <a:ext cx="5039753" cy="898327"/>
          </a:xfrm>
          <a:prstGeom prst="roundRect">
            <a:avLst>
              <a:gd name="adj" fmla="val 50000"/>
            </a:avLst>
          </a:prstGeom>
          <a:noFill/>
          <a:ln w="28575" algn="ctr">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l" fontAlgn="auto">
              <a:spcBef>
                <a:spcPts val="0"/>
              </a:spcBef>
              <a:spcAft>
                <a:spcPts val="0"/>
              </a:spcAft>
              <a:defRPr/>
            </a:pPr>
            <a:r>
              <a:rPr lang="ru-RU" sz="2400" b="1" kern="0" dirty="0">
                <a:solidFill>
                  <a:schemeClr val="accent1">
                    <a:lumMod val="50000"/>
                  </a:schemeClr>
                </a:solidFill>
                <a:cs typeface="Arial" charset="0"/>
              </a:rPr>
              <a:t>Оформление результатов и </a:t>
            </a:r>
            <a:r>
              <a:rPr lang="ru-RU" sz="2400" b="1" kern="0" dirty="0" smtClean="0">
                <a:solidFill>
                  <a:schemeClr val="accent1">
                    <a:lumMod val="50000"/>
                  </a:schemeClr>
                </a:solidFill>
                <a:cs typeface="Arial" charset="0"/>
              </a:rPr>
              <a:t>их </a:t>
            </a:r>
          </a:p>
          <a:p>
            <a:pPr algn="l" fontAlgn="auto">
              <a:spcBef>
                <a:spcPts val="0"/>
              </a:spcBef>
              <a:spcAft>
                <a:spcPts val="0"/>
              </a:spcAft>
              <a:defRPr/>
            </a:pPr>
            <a:r>
              <a:rPr lang="ru-RU" sz="2400" b="1" kern="0" dirty="0" smtClean="0">
                <a:solidFill>
                  <a:schemeClr val="accent1">
                    <a:lumMod val="50000"/>
                  </a:schemeClr>
                </a:solidFill>
                <a:cs typeface="Arial" charset="0"/>
              </a:rPr>
              <a:t>трансляция в сети интернет</a:t>
            </a:r>
            <a:endParaRPr lang="ru-RU" sz="2400" b="1" kern="0" dirty="0">
              <a:solidFill>
                <a:schemeClr val="accent1">
                  <a:lumMod val="50000"/>
                </a:schemeClr>
              </a:solidFill>
              <a:cs typeface="Arial" charset="0"/>
            </a:endParaRPr>
          </a:p>
        </p:txBody>
      </p:sp>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2976" y="5214950"/>
            <a:ext cx="384175" cy="384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3" name="AutoShape 44"/>
          <p:cNvSpPr>
            <a:spLocks noChangeArrowheads="1"/>
          </p:cNvSpPr>
          <p:nvPr/>
        </p:nvSpPr>
        <p:spPr bwMode="gray">
          <a:xfrm>
            <a:off x="1500166" y="5357826"/>
            <a:ext cx="5040313" cy="898327"/>
          </a:xfrm>
          <a:prstGeom prst="roundRect">
            <a:avLst>
              <a:gd name="adj" fmla="val 50000"/>
            </a:avLst>
          </a:prstGeom>
          <a:noFill/>
          <a:ln w="28575" algn="ctr">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l" fontAlgn="auto">
              <a:spcBef>
                <a:spcPts val="0"/>
              </a:spcBef>
              <a:spcAft>
                <a:spcPts val="0"/>
              </a:spcAft>
              <a:defRPr/>
            </a:pPr>
            <a:r>
              <a:rPr lang="ru-RU" sz="2400" b="1" kern="0" dirty="0" smtClean="0">
                <a:solidFill>
                  <a:schemeClr val="accent1">
                    <a:lumMod val="50000"/>
                  </a:schemeClr>
                </a:solidFill>
                <a:cs typeface="Arial" charset="0"/>
              </a:rPr>
              <a:t>Обобщение опыта работы</a:t>
            </a:r>
            <a:endParaRPr lang="ru-RU" sz="2400" b="1" kern="0" dirty="0">
              <a:solidFill>
                <a:schemeClr val="accent1">
                  <a:lumMod val="50000"/>
                </a:schemeClr>
              </a:solidFill>
              <a:cs typeface="Arial" charset="0"/>
            </a:endParaRPr>
          </a:p>
        </p:txBody>
      </p:sp>
      <p:sp>
        <p:nvSpPr>
          <p:cNvPr id="39" name="TextBox 38"/>
          <p:cNvSpPr txBox="1"/>
          <p:nvPr/>
        </p:nvSpPr>
        <p:spPr>
          <a:xfrm>
            <a:off x="0" y="0"/>
            <a:ext cx="9144000" cy="1569660"/>
          </a:xfrm>
          <a:prstGeom prst="rect">
            <a:avLst/>
          </a:prstGeom>
          <a:noFill/>
        </p:spPr>
        <p:txBody>
          <a:bodyPr wrap="square" rtlCol="0">
            <a:spAutoFit/>
          </a:bodyPr>
          <a:lstStyle/>
          <a:p>
            <a:r>
              <a:rPr lang="ru-RU" sz="4800" b="1" dirty="0" smtClean="0">
                <a:solidFill>
                  <a:srgbClr val="FF0000"/>
                </a:solidFill>
                <a:latin typeface="Arial Black" pitchFamily="34" charset="0"/>
              </a:rPr>
              <a:t>ЗАКЛЮЧИТЕЛЬНЫЙ ЭТАП</a:t>
            </a:r>
            <a:endParaRPr lang="ru-RU" sz="4800" b="1" dirty="0">
              <a:solidFill>
                <a:srgbClr val="FF0000"/>
              </a:solidFill>
              <a:latin typeface="Arial Black" pitchFamily="34" charset="0"/>
            </a:endParaRPr>
          </a:p>
        </p:txBody>
      </p:sp>
      <p:pic>
        <p:nvPicPr>
          <p:cNvPr id="41" name="Picture 2" descr="C:\Users\user\Desktop\фото Таня\S7004317.JPG"/>
          <p:cNvPicPr>
            <a:picLocks noChangeAspect="1" noChangeArrowheads="1"/>
          </p:cNvPicPr>
          <p:nvPr/>
        </p:nvPicPr>
        <p:blipFill>
          <a:blip r:embed="rId5" cstate="print"/>
          <a:srcRect/>
          <a:stretch>
            <a:fillRect/>
          </a:stretch>
        </p:blipFill>
        <p:spPr bwMode="auto">
          <a:xfrm>
            <a:off x="0" y="2214554"/>
            <a:ext cx="2071670" cy="2500330"/>
          </a:xfrm>
          <a:prstGeom prst="ellipse">
            <a:avLst/>
          </a:prstGeom>
          <a:ln>
            <a:noFill/>
          </a:ln>
          <a:effectLst>
            <a:softEdge rad="112500"/>
          </a:effectLst>
        </p:spPr>
      </p:pic>
    </p:spTree>
    <p:extLst>
      <p:ext uri="{BB962C8B-B14F-4D97-AF65-F5344CB8AC3E}">
        <p14:creationId xmlns="" xmlns:p14="http://schemas.microsoft.com/office/powerpoint/2010/main" val="885951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nnashine.narod.ru/green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85728"/>
            <a:ext cx="8229600" cy="1561360"/>
          </a:xfrm>
        </p:spPr>
        <p:txBody>
          <a:bodyPr>
            <a:noAutofit/>
          </a:bodyPr>
          <a:lstStyle/>
          <a:p>
            <a:pPr algn="ctr"/>
            <a:r>
              <a:rPr lang="ru-RU" sz="5400" dirty="0" smtClean="0"/>
              <a:t/>
            </a:r>
            <a:br>
              <a:rPr lang="ru-RU" sz="5400" dirty="0" smtClean="0"/>
            </a:br>
            <a:r>
              <a:rPr lang="ru-RU" sz="5400" b="1" dirty="0" smtClean="0"/>
              <a:t>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endParaRPr lang="ru-RU" sz="4400" dirty="0">
              <a:solidFill>
                <a:srgbClr val="FF0000"/>
              </a:solidFill>
              <a:latin typeface="Arial Black" pitchFamily="34" charset="0"/>
            </a:endParaRPr>
          </a:p>
        </p:txBody>
      </p:sp>
      <p:sp>
        <p:nvSpPr>
          <p:cNvPr id="6" name="Содержимое 5"/>
          <p:cNvSpPr>
            <a:spLocks noGrp="1"/>
          </p:cNvSpPr>
          <p:nvPr>
            <p:ph idx="1"/>
          </p:nvPr>
        </p:nvSpPr>
        <p:spPr>
          <a:xfrm>
            <a:off x="0" y="714356"/>
            <a:ext cx="8858280" cy="5857916"/>
          </a:xfrm>
        </p:spPr>
        <p:txBody>
          <a:bodyPr>
            <a:noAutofit/>
          </a:bodyPr>
          <a:lstStyle/>
          <a:p>
            <a:pPr marL="1619250" indent="-1619250">
              <a:defRPr/>
            </a:pPr>
            <a:r>
              <a:rPr lang="ru-RU" sz="2000" b="1" i="1" dirty="0" err="1" smtClean="0">
                <a:solidFill>
                  <a:srgbClr val="002060"/>
                </a:solidFill>
                <a:latin typeface="Arial" pitchFamily="34" charset="0"/>
                <a:cs typeface="Arial" pitchFamily="34" charset="0"/>
              </a:rPr>
              <a:t>Синквейн</a:t>
            </a:r>
            <a:r>
              <a:rPr lang="ru-RU" sz="2000" dirty="0" smtClean="0">
                <a:solidFill>
                  <a:srgbClr val="002060"/>
                </a:solidFill>
                <a:latin typeface="Arial" pitchFamily="34" charset="0"/>
                <a:cs typeface="Arial" pitchFamily="34" charset="0"/>
              </a:rPr>
              <a:t> – это французское пятистишие, похожее на японские стихотворения.</a:t>
            </a:r>
          </a:p>
          <a:p>
            <a:pPr>
              <a:defRPr/>
            </a:pPr>
            <a:r>
              <a:rPr lang="ru-RU" sz="2000" b="1" i="1" dirty="0" err="1" smtClean="0">
                <a:solidFill>
                  <a:srgbClr val="002060"/>
                </a:solidFill>
                <a:latin typeface="Arial" pitchFamily="34" charset="0"/>
                <a:cs typeface="Arial" pitchFamily="34" charset="0"/>
              </a:rPr>
              <a:t>Синквейн</a:t>
            </a:r>
            <a:r>
              <a:rPr lang="ru-RU" sz="2000" dirty="0" smtClean="0">
                <a:solidFill>
                  <a:srgbClr val="002060"/>
                </a:solidFill>
                <a:latin typeface="Arial" pitchFamily="34" charset="0"/>
                <a:cs typeface="Arial" pitchFamily="34" charset="0"/>
              </a:rPr>
              <a:t> помогает пополнить словарный запас.</a:t>
            </a:r>
          </a:p>
          <a:p>
            <a:pPr>
              <a:defRPr/>
            </a:pPr>
            <a:r>
              <a:rPr lang="ru-RU" sz="2000" b="1" i="1" dirty="0" err="1" smtClean="0">
                <a:solidFill>
                  <a:srgbClr val="002060"/>
                </a:solidFill>
                <a:latin typeface="Arial" pitchFamily="34" charset="0"/>
                <a:cs typeface="Arial" pitchFamily="34" charset="0"/>
              </a:rPr>
              <a:t>Синквейн</a:t>
            </a:r>
            <a:r>
              <a:rPr lang="ru-RU" sz="2000" b="1" i="1" dirty="0" smtClean="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учит краткому пересказу.</a:t>
            </a:r>
          </a:p>
          <a:p>
            <a:pPr marL="1433513" indent="-1433513">
              <a:defRPr/>
            </a:pPr>
            <a:r>
              <a:rPr lang="ru-RU" sz="2000" b="1" i="1" dirty="0" err="1" smtClean="0">
                <a:solidFill>
                  <a:srgbClr val="002060"/>
                </a:solidFill>
                <a:latin typeface="Arial" pitchFamily="34" charset="0"/>
                <a:cs typeface="Arial" pitchFamily="34" charset="0"/>
              </a:rPr>
              <a:t>Синквейн</a:t>
            </a:r>
            <a:r>
              <a:rPr lang="ru-RU" sz="2000" b="1" i="1" dirty="0" smtClean="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учит находить и выделять в большом объеме информации главную мысль.</a:t>
            </a:r>
          </a:p>
          <a:p>
            <a:pPr marL="1433513" indent="-1433513">
              <a:defRPr/>
            </a:pPr>
            <a:r>
              <a:rPr lang="ru-RU" sz="2000" b="1" i="1" dirty="0" smtClean="0">
                <a:solidFill>
                  <a:srgbClr val="002060"/>
                </a:solidFill>
                <a:latin typeface="Arial" pitchFamily="34" charset="0"/>
                <a:cs typeface="Arial" pitchFamily="34" charset="0"/>
              </a:rPr>
              <a:t>Сочинение </a:t>
            </a:r>
            <a:r>
              <a:rPr lang="ru-RU" sz="2000" b="1" i="1" dirty="0" err="1" smtClean="0">
                <a:solidFill>
                  <a:srgbClr val="002060"/>
                </a:solidFill>
                <a:latin typeface="Arial" pitchFamily="34" charset="0"/>
                <a:cs typeface="Arial" pitchFamily="34" charset="0"/>
              </a:rPr>
              <a:t>синквейна</a:t>
            </a:r>
            <a:r>
              <a:rPr lang="ru-RU" sz="2000" b="1" i="1" dirty="0" smtClean="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 процесс творческий. Это интересное занятие помогает самовыражению детей, через сочинение собственных нерифмованных стихов.</a:t>
            </a:r>
          </a:p>
          <a:p>
            <a:pPr>
              <a:defRPr/>
            </a:pPr>
            <a:r>
              <a:rPr lang="ru-RU" sz="2000" dirty="0" smtClean="0">
                <a:solidFill>
                  <a:srgbClr val="002060"/>
                </a:solidFill>
                <a:latin typeface="Arial" pitchFamily="34" charset="0"/>
                <a:cs typeface="Arial" pitchFamily="34" charset="0"/>
              </a:rPr>
              <a:t>Составить </a:t>
            </a:r>
            <a:r>
              <a:rPr lang="ru-RU" sz="2000" b="1" i="1" dirty="0" err="1" smtClean="0">
                <a:solidFill>
                  <a:srgbClr val="002060"/>
                </a:solidFill>
                <a:latin typeface="Arial" pitchFamily="34" charset="0"/>
                <a:cs typeface="Arial" pitchFamily="34" charset="0"/>
              </a:rPr>
              <a:t>синквейн</a:t>
            </a:r>
            <a:r>
              <a:rPr lang="ru-RU" sz="2000" b="1" i="1" dirty="0" smtClean="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получается у всех.</a:t>
            </a:r>
          </a:p>
          <a:p>
            <a:pPr>
              <a:defRPr/>
            </a:pPr>
            <a:r>
              <a:rPr lang="ru-RU" sz="2000" b="1" i="1" dirty="0" err="1" smtClean="0">
                <a:solidFill>
                  <a:srgbClr val="002060"/>
                </a:solidFill>
                <a:latin typeface="Arial" pitchFamily="34" charset="0"/>
                <a:cs typeface="Arial" pitchFamily="34" charset="0"/>
              </a:rPr>
              <a:t>Синквейн</a:t>
            </a:r>
            <a:r>
              <a:rPr lang="ru-RU" sz="2000" b="1" i="1" dirty="0" smtClean="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помогает развить речь и мышление.</a:t>
            </a:r>
          </a:p>
          <a:p>
            <a:pPr marL="1433513" indent="-1433513">
              <a:defRPr/>
            </a:pPr>
            <a:r>
              <a:rPr lang="ru-RU" sz="2000" b="1" i="1" dirty="0" err="1" smtClean="0">
                <a:solidFill>
                  <a:srgbClr val="002060"/>
                </a:solidFill>
                <a:latin typeface="Arial" pitchFamily="34" charset="0"/>
                <a:cs typeface="Arial" pitchFamily="34" charset="0"/>
              </a:rPr>
              <a:t>Синквейн</a:t>
            </a:r>
            <a:r>
              <a:rPr lang="ru-RU" sz="2000" dirty="0" smtClean="0">
                <a:solidFill>
                  <a:srgbClr val="002060"/>
                </a:solidFill>
                <a:latin typeface="Arial" pitchFamily="34" charset="0"/>
                <a:cs typeface="Arial" pitchFamily="34" charset="0"/>
              </a:rPr>
              <a:t> облегчает процесс усвоения понятий и их содержания.</a:t>
            </a:r>
          </a:p>
          <a:p>
            <a:pPr marL="1346200" indent="-1346200">
              <a:defRPr/>
            </a:pPr>
            <a:r>
              <a:rPr lang="ru-RU" sz="2000" b="1" i="1" dirty="0" err="1" smtClean="0">
                <a:solidFill>
                  <a:srgbClr val="002060"/>
                </a:solidFill>
                <a:latin typeface="Arial" pitchFamily="34" charset="0"/>
                <a:cs typeface="Arial" pitchFamily="34" charset="0"/>
              </a:rPr>
              <a:t>Синквейн</a:t>
            </a:r>
            <a:r>
              <a:rPr lang="ru-RU" sz="2000" b="1" i="1" dirty="0" smtClean="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 это также способ контроля и самоконтроля (дети могут сравнить </a:t>
            </a:r>
            <a:r>
              <a:rPr lang="ru-RU" sz="2000" dirty="0" err="1" smtClean="0">
                <a:solidFill>
                  <a:srgbClr val="002060"/>
                </a:solidFill>
                <a:latin typeface="Arial" pitchFamily="34" charset="0"/>
                <a:cs typeface="Arial" pitchFamily="34" charset="0"/>
              </a:rPr>
              <a:t>синквейны</a:t>
            </a:r>
            <a:r>
              <a:rPr lang="ru-RU" sz="2000" dirty="0" smtClean="0">
                <a:solidFill>
                  <a:srgbClr val="002060"/>
                </a:solidFill>
                <a:latin typeface="Arial" pitchFamily="34" charset="0"/>
                <a:cs typeface="Arial" pitchFamily="34" charset="0"/>
              </a:rPr>
              <a:t> и оценивать их).</a:t>
            </a:r>
          </a:p>
          <a:p>
            <a:endParaRPr lang="ru-RU" sz="2000" dirty="0">
              <a:solidFill>
                <a:srgbClr val="002060"/>
              </a:solidFill>
            </a:endParaRPr>
          </a:p>
        </p:txBody>
      </p:sp>
      <p:sp>
        <p:nvSpPr>
          <p:cNvPr id="7" name="Прямоугольник 6"/>
          <p:cNvSpPr/>
          <p:nvPr/>
        </p:nvSpPr>
        <p:spPr>
          <a:xfrm>
            <a:off x="1071538" y="0"/>
            <a:ext cx="6858048" cy="769441"/>
          </a:xfrm>
          <a:prstGeom prst="rect">
            <a:avLst/>
          </a:prstGeom>
        </p:spPr>
        <p:txBody>
          <a:bodyPr wrap="square">
            <a:spAutoFit/>
          </a:bodyPr>
          <a:lstStyle/>
          <a:p>
            <a:pPr>
              <a:defRPr/>
            </a:pPr>
            <a:r>
              <a:rPr lang="ru-RU" sz="4400" b="1" dirty="0" smtClean="0">
                <a:ln w="1905"/>
                <a:solidFill>
                  <a:srgbClr val="FF0000"/>
                </a:solidFill>
                <a:effectLst>
                  <a:outerShdw blurRad="38100" dist="38100" dir="2700000" algn="tl">
                    <a:srgbClr val="000000">
                      <a:alpha val="43137"/>
                    </a:srgbClr>
                  </a:outerShdw>
                </a:effectLst>
                <a:latin typeface="Arial" pitchFamily="34" charset="0"/>
                <a:cs typeface="Arial" pitchFamily="34" charset="0"/>
              </a:rPr>
              <a:t>Выводы о </a:t>
            </a:r>
            <a:r>
              <a:rPr lang="ru-RU" sz="4400" b="1" dirty="0" err="1" smtClean="0">
                <a:ln w="1905"/>
                <a:solidFill>
                  <a:srgbClr val="FF0000"/>
                </a:solidFill>
                <a:effectLst>
                  <a:outerShdw blurRad="38100" dist="38100" dir="2700000" algn="tl">
                    <a:srgbClr val="000000">
                      <a:alpha val="43137"/>
                    </a:srgbClr>
                  </a:outerShdw>
                </a:effectLst>
                <a:latin typeface="Arial" pitchFamily="34" charset="0"/>
                <a:cs typeface="Arial" pitchFamily="34" charset="0"/>
              </a:rPr>
              <a:t>синквейне</a:t>
            </a:r>
            <a:endParaRPr lang="ru-RU" sz="4400" b="1" dirty="0">
              <a:ln w="1905"/>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Рисунок 8" descr="phcc7A1OgX.jpg">
            <a:hlinkClick r:id="rId3" action="ppaction://hlinkfile"/>
          </p:cNvPr>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42875" y="4436235"/>
            <a:ext cx="1785917" cy="22550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nnashine.narod.ru/green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85728"/>
            <a:ext cx="8229600" cy="1561360"/>
          </a:xfrm>
        </p:spPr>
        <p:txBody>
          <a:bodyPr>
            <a:noAutofit/>
          </a:bodyPr>
          <a:lstStyle/>
          <a:p>
            <a:pPr algn="ctr"/>
            <a:r>
              <a:rPr lang="ru-RU" sz="5400" dirty="0" smtClean="0"/>
              <a:t/>
            </a:r>
            <a:br>
              <a:rPr lang="ru-RU" sz="5400" dirty="0" smtClean="0"/>
            </a:br>
            <a:r>
              <a:rPr lang="ru-RU" sz="5400" b="1" dirty="0" smtClean="0"/>
              <a:t>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endParaRPr lang="ru-RU" sz="4400" dirty="0">
              <a:solidFill>
                <a:srgbClr val="FF0000"/>
              </a:solidFill>
              <a:latin typeface="Arial Black"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642910" y="1214422"/>
            <a:ext cx="4267200" cy="3200400"/>
          </a:xfrm>
          <a:prstGeom prst="rect">
            <a:avLst/>
          </a:prstGeom>
          <a:ln>
            <a:noFill/>
          </a:ln>
          <a:effectLst>
            <a:softEdge rad="112500"/>
          </a:effectLst>
        </p:spPr>
      </p:pic>
      <p:pic>
        <p:nvPicPr>
          <p:cNvPr id="7171" name="Picture 3">
            <a:hlinkClick r:id="rId4" action="ppaction://hlinkfile"/>
          </p:cNvPr>
          <p:cNvPicPr>
            <a:picLocks noChangeAspect="1" noChangeArrowheads="1"/>
          </p:cNvPicPr>
          <p:nvPr/>
        </p:nvPicPr>
        <p:blipFill>
          <a:blip r:embed="rId5" cstate="print"/>
          <a:srcRect/>
          <a:stretch>
            <a:fillRect/>
          </a:stretch>
        </p:blipFill>
        <p:spPr bwMode="auto">
          <a:xfrm>
            <a:off x="4500562" y="3000372"/>
            <a:ext cx="4267200" cy="3200400"/>
          </a:xfrm>
          <a:prstGeom prst="rect">
            <a:avLst/>
          </a:prstGeom>
          <a:ln>
            <a:noFill/>
          </a:ln>
          <a:effectLst>
            <a:softEdge rad="112500"/>
          </a:effectLst>
        </p:spPr>
      </p:pic>
      <p:sp>
        <p:nvSpPr>
          <p:cNvPr id="7" name="Прямоугольник 6"/>
          <p:cNvSpPr/>
          <p:nvPr/>
        </p:nvSpPr>
        <p:spPr>
          <a:xfrm>
            <a:off x="1071538" y="428604"/>
            <a:ext cx="6858048" cy="769441"/>
          </a:xfrm>
          <a:prstGeom prst="rect">
            <a:avLst/>
          </a:prstGeom>
        </p:spPr>
        <p:txBody>
          <a:bodyPr wrap="square">
            <a:spAutoFit/>
          </a:bodyPr>
          <a:lstStyle/>
          <a:p>
            <a:pPr>
              <a:defRPr/>
            </a:pPr>
            <a:r>
              <a:rPr lang="ru-RU" sz="4400" b="1" dirty="0" smtClean="0">
                <a:ln w="1905"/>
                <a:solidFill>
                  <a:srgbClr val="FF0000"/>
                </a:solidFill>
                <a:effectLst>
                  <a:outerShdw blurRad="38100" dist="38100" dir="2700000" algn="tl">
                    <a:srgbClr val="000000">
                      <a:alpha val="43137"/>
                    </a:srgbClr>
                  </a:outerShdw>
                </a:effectLst>
                <a:latin typeface="Arial" pitchFamily="34" charset="0"/>
                <a:cs typeface="Arial" pitchFamily="34" charset="0"/>
              </a:rPr>
              <a:t>Выводы о </a:t>
            </a:r>
            <a:r>
              <a:rPr lang="ru-RU" sz="4400" b="1" dirty="0" err="1" smtClean="0">
                <a:ln w="1905"/>
                <a:solidFill>
                  <a:srgbClr val="FF0000"/>
                </a:solidFill>
                <a:effectLst>
                  <a:outerShdw blurRad="38100" dist="38100" dir="2700000" algn="tl">
                    <a:srgbClr val="000000">
                      <a:alpha val="43137"/>
                    </a:srgbClr>
                  </a:outerShdw>
                </a:effectLst>
                <a:latin typeface="Arial" pitchFamily="34" charset="0"/>
                <a:cs typeface="Arial" pitchFamily="34" charset="0"/>
              </a:rPr>
              <a:t>синквейне</a:t>
            </a:r>
            <a:endParaRPr lang="ru-RU" sz="4400" b="1" dirty="0">
              <a:ln w="1905"/>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6" descr="f_4a095a91a7df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0"/>
            <a:ext cx="9144000" cy="1285860"/>
          </a:xfrm>
        </p:spPr>
        <p:txBody>
          <a:bodyPr>
            <a:normAutofit fontScale="90000"/>
          </a:bodyPr>
          <a:lstStyle/>
          <a:p>
            <a:pPr algn="ctr"/>
            <a:r>
              <a:rPr lang="ru-RU" b="1" dirty="0" smtClean="0">
                <a:solidFill>
                  <a:srgbClr val="002060"/>
                </a:solidFill>
                <a:latin typeface="Arial Black" pitchFamily="32" charset="0"/>
                <a:ea typeface="MS Gothic" charset="-128"/>
              </a:rPr>
              <a:t>    </a:t>
            </a:r>
            <a:r>
              <a:rPr lang="ru-RU" sz="6000" b="1" dirty="0" smtClean="0">
                <a:solidFill>
                  <a:srgbClr val="FF0000"/>
                </a:solidFill>
                <a:latin typeface="Arial Black" pitchFamily="34" charset="0"/>
                <a:ea typeface="MS Gothic" charset="-128"/>
                <a:cs typeface="Arial" pitchFamily="34" charset="0"/>
              </a:rPr>
              <a:t>ПАСПОРТ ПРОЕКТА</a:t>
            </a:r>
            <a:endParaRPr lang="ru-RU" sz="6000" b="1" dirty="0">
              <a:solidFill>
                <a:srgbClr val="FF0000"/>
              </a:solidFill>
              <a:latin typeface="Arial Black" pitchFamily="34" charset="0"/>
              <a:ea typeface="MS Gothic" charset="-128"/>
              <a:cs typeface="Arial" pitchFamily="34" charset="0"/>
            </a:endParaRPr>
          </a:p>
        </p:txBody>
      </p:sp>
      <p:sp>
        <p:nvSpPr>
          <p:cNvPr id="4" name="AutoShape 11"/>
          <p:cNvSpPr>
            <a:spLocks noChangeArrowheads="1"/>
          </p:cNvSpPr>
          <p:nvPr/>
        </p:nvSpPr>
        <p:spPr bwMode="gray">
          <a:xfrm>
            <a:off x="107504" y="1700808"/>
            <a:ext cx="4968551" cy="720080"/>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t"/>
          <a:lstStyle/>
          <a:p>
            <a:pPr marL="0" indent="0">
              <a:buNone/>
            </a:pPr>
            <a:r>
              <a:rPr lang="ru-RU" sz="2800" b="1" dirty="0">
                <a:solidFill>
                  <a:schemeClr val="accent1">
                    <a:lumMod val="50000"/>
                  </a:schemeClr>
                </a:solidFill>
                <a:latin typeface="Arial Black" pitchFamily="34" charset="0"/>
                <a:cs typeface="Arial" charset="0"/>
              </a:rPr>
              <a:t>По содержанию</a:t>
            </a:r>
            <a:r>
              <a:rPr lang="ru-RU" sz="2800" b="1" dirty="0" smtClean="0">
                <a:solidFill>
                  <a:schemeClr val="accent1">
                    <a:lumMod val="50000"/>
                  </a:schemeClr>
                </a:solidFill>
                <a:latin typeface="Arial Black" pitchFamily="34" charset="0"/>
                <a:cs typeface="Arial" charset="0"/>
              </a:rPr>
              <a:t>:</a:t>
            </a:r>
          </a:p>
        </p:txBody>
      </p:sp>
      <p:sp>
        <p:nvSpPr>
          <p:cNvPr id="5" name="AutoShape 11"/>
          <p:cNvSpPr>
            <a:spLocks noChangeArrowheads="1"/>
          </p:cNvSpPr>
          <p:nvPr/>
        </p:nvSpPr>
        <p:spPr bwMode="gray">
          <a:xfrm>
            <a:off x="5292080" y="1682924"/>
            <a:ext cx="3445347" cy="737964"/>
          </a:xfrm>
          <a:prstGeom prst="roundRect">
            <a:avLst>
              <a:gd name="adj" fmla="val 10889"/>
            </a:avLst>
          </a:prstGeom>
          <a:ln w="28575" algn="ctr">
            <a:solidFill>
              <a:srgbClr val="FCFCFC"/>
            </a:solidFill>
            <a:round/>
            <a:headEnd/>
            <a:tailEnd/>
          </a:ln>
          <a:effectLst>
            <a:outerShdw dist="134620" dir="2928000" algn="ctr" rotWithShape="0">
              <a:srgbClr val="001D3A">
                <a:alpha val="50000"/>
              </a:srgbClr>
            </a:outerShdw>
          </a:effectLst>
        </p:spPr>
        <p:style>
          <a:lnRef idx="0">
            <a:scrgbClr r="0" g="0" b="0"/>
          </a:lnRef>
          <a:fillRef idx="1001">
            <a:schemeClr val="lt1"/>
          </a:fillRef>
          <a:effectRef idx="0">
            <a:scrgbClr r="0" g="0" b="0"/>
          </a:effectRef>
          <a:fontRef idx="major"/>
        </p:style>
        <p:txBody>
          <a:bodyPr wrap="none" anchor="t"/>
          <a:lstStyle/>
          <a:p>
            <a:pPr>
              <a:spcBef>
                <a:spcPts val="0"/>
              </a:spcBef>
              <a:spcAft>
                <a:spcPts val="0"/>
              </a:spcAft>
              <a:buClr>
                <a:srgbClr val="D77C01"/>
              </a:buClr>
              <a:buSzPct val="130000"/>
            </a:pPr>
            <a:r>
              <a:rPr lang="ru-RU" sz="2800" b="1" kern="0" dirty="0" smtClean="0">
                <a:solidFill>
                  <a:schemeClr val="accent1">
                    <a:lumMod val="50000"/>
                  </a:schemeClr>
                </a:solidFill>
                <a:latin typeface="Arial Black" panose="020B0A04020102020204" pitchFamily="34" charset="0"/>
                <a:cs typeface="Arial" charset="0"/>
              </a:rPr>
              <a:t>проблемный</a:t>
            </a:r>
            <a:endParaRPr lang="ru-RU" sz="2800" b="1" kern="0" dirty="0">
              <a:solidFill>
                <a:schemeClr val="accent1">
                  <a:lumMod val="50000"/>
                </a:schemeClr>
              </a:solidFill>
              <a:latin typeface="Arial Black" panose="020B0A04020102020204" pitchFamily="34" charset="0"/>
              <a:cs typeface="Arial" charset="0"/>
            </a:endParaRPr>
          </a:p>
        </p:txBody>
      </p:sp>
      <p:sp>
        <p:nvSpPr>
          <p:cNvPr id="6" name="AutoShape 11"/>
          <p:cNvSpPr>
            <a:spLocks noChangeArrowheads="1"/>
          </p:cNvSpPr>
          <p:nvPr/>
        </p:nvSpPr>
        <p:spPr bwMode="gray">
          <a:xfrm>
            <a:off x="118965" y="2564904"/>
            <a:ext cx="4957090" cy="711696"/>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t"/>
          <a:lstStyle/>
          <a:p>
            <a:pPr marL="0" indent="0">
              <a:buNone/>
            </a:pPr>
            <a:r>
              <a:rPr lang="ru-RU" sz="2800" b="1" dirty="0" smtClean="0">
                <a:solidFill>
                  <a:schemeClr val="accent1">
                    <a:lumMod val="50000"/>
                  </a:schemeClr>
                </a:solidFill>
                <a:latin typeface="Arial Black" pitchFamily="34" charset="0"/>
                <a:cs typeface="Arial" charset="0"/>
              </a:rPr>
              <a:t>По </a:t>
            </a:r>
            <a:r>
              <a:rPr lang="ru-RU" sz="2800" b="1" dirty="0">
                <a:solidFill>
                  <a:schemeClr val="accent1">
                    <a:lumMod val="50000"/>
                  </a:schemeClr>
                </a:solidFill>
                <a:latin typeface="Arial Black" pitchFamily="34" charset="0"/>
                <a:cs typeface="Arial" charset="0"/>
              </a:rPr>
              <a:t>продолжительности</a:t>
            </a:r>
            <a:r>
              <a:rPr lang="ru-RU" sz="2800" b="1" dirty="0" smtClean="0">
                <a:solidFill>
                  <a:schemeClr val="accent1">
                    <a:lumMod val="50000"/>
                  </a:schemeClr>
                </a:solidFill>
                <a:latin typeface="Arial Black" pitchFamily="34" charset="0"/>
                <a:cs typeface="Arial" charset="0"/>
              </a:rPr>
              <a:t>:</a:t>
            </a:r>
            <a:endParaRPr lang="ru-RU" sz="2800" b="1" dirty="0">
              <a:solidFill>
                <a:schemeClr val="accent1">
                  <a:lumMod val="50000"/>
                </a:schemeClr>
              </a:solidFill>
              <a:latin typeface="Arial Black" pitchFamily="34" charset="0"/>
              <a:cs typeface="Arial" charset="0"/>
            </a:endParaRPr>
          </a:p>
        </p:txBody>
      </p:sp>
      <p:sp>
        <p:nvSpPr>
          <p:cNvPr id="7" name="AutoShape 11"/>
          <p:cNvSpPr>
            <a:spLocks noChangeArrowheads="1"/>
          </p:cNvSpPr>
          <p:nvPr/>
        </p:nvSpPr>
        <p:spPr bwMode="gray">
          <a:xfrm>
            <a:off x="118964" y="3433192"/>
            <a:ext cx="4957091" cy="711696"/>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t"/>
          <a:lstStyle/>
          <a:p>
            <a:pPr marL="0" indent="0">
              <a:buNone/>
            </a:pPr>
            <a:r>
              <a:rPr lang="ru-RU" sz="2800" b="1" dirty="0" smtClean="0">
                <a:solidFill>
                  <a:schemeClr val="accent1">
                    <a:lumMod val="50000"/>
                  </a:schemeClr>
                </a:solidFill>
                <a:latin typeface="Arial Black" pitchFamily="34" charset="0"/>
                <a:cs typeface="Arial" charset="0"/>
              </a:rPr>
              <a:t>По </a:t>
            </a:r>
            <a:r>
              <a:rPr lang="ru-RU" sz="2800" b="1" dirty="0">
                <a:solidFill>
                  <a:schemeClr val="accent1">
                    <a:lumMod val="50000"/>
                  </a:schemeClr>
                </a:solidFill>
                <a:latin typeface="Arial Black" pitchFamily="34" charset="0"/>
                <a:cs typeface="Arial" charset="0"/>
              </a:rPr>
              <a:t>количеству детей</a:t>
            </a:r>
            <a:r>
              <a:rPr lang="ru-RU" sz="2800" b="1" dirty="0" smtClean="0">
                <a:solidFill>
                  <a:schemeClr val="accent1">
                    <a:lumMod val="50000"/>
                  </a:schemeClr>
                </a:solidFill>
                <a:latin typeface="Arial Black" pitchFamily="34" charset="0"/>
                <a:cs typeface="Arial" charset="0"/>
              </a:rPr>
              <a:t>:</a:t>
            </a:r>
            <a:endParaRPr lang="ru-RU" sz="2800" b="1" dirty="0">
              <a:solidFill>
                <a:schemeClr val="accent1">
                  <a:lumMod val="50000"/>
                </a:schemeClr>
              </a:solidFill>
              <a:latin typeface="Arial Black" pitchFamily="34" charset="0"/>
              <a:cs typeface="Arial" charset="0"/>
            </a:endParaRPr>
          </a:p>
        </p:txBody>
      </p:sp>
      <p:sp>
        <p:nvSpPr>
          <p:cNvPr id="8" name="AutoShape 11"/>
          <p:cNvSpPr>
            <a:spLocks noChangeArrowheads="1"/>
          </p:cNvSpPr>
          <p:nvPr/>
        </p:nvSpPr>
        <p:spPr bwMode="gray">
          <a:xfrm>
            <a:off x="214282" y="4357694"/>
            <a:ext cx="4957091" cy="919574"/>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t"/>
          <a:lstStyle/>
          <a:p>
            <a:pPr marL="0" indent="0">
              <a:buNone/>
            </a:pPr>
            <a:r>
              <a:rPr lang="ru-RU" sz="2800" b="1" dirty="0" smtClean="0">
                <a:solidFill>
                  <a:schemeClr val="accent1">
                    <a:lumMod val="50000"/>
                  </a:schemeClr>
                </a:solidFill>
                <a:latin typeface="Arial Black" pitchFamily="34" charset="0"/>
                <a:cs typeface="Arial" charset="0"/>
              </a:rPr>
              <a:t>По возрастной</a:t>
            </a:r>
          </a:p>
          <a:p>
            <a:pPr marL="0" indent="0">
              <a:buNone/>
            </a:pPr>
            <a:r>
              <a:rPr lang="ru-RU" sz="2800" b="1" dirty="0" smtClean="0">
                <a:solidFill>
                  <a:schemeClr val="accent1">
                    <a:lumMod val="50000"/>
                  </a:schemeClr>
                </a:solidFill>
                <a:latin typeface="Arial Black" pitchFamily="34" charset="0"/>
                <a:cs typeface="Arial" charset="0"/>
              </a:rPr>
              <a:t>категории:</a:t>
            </a:r>
            <a:endParaRPr lang="ru-RU" sz="2800" b="1" dirty="0">
              <a:solidFill>
                <a:schemeClr val="accent1">
                  <a:lumMod val="50000"/>
                </a:schemeClr>
              </a:solidFill>
              <a:latin typeface="Arial Black" pitchFamily="34" charset="0"/>
              <a:cs typeface="Arial" charset="0"/>
            </a:endParaRPr>
          </a:p>
        </p:txBody>
      </p:sp>
      <p:sp>
        <p:nvSpPr>
          <p:cNvPr id="9" name="AutoShape 11"/>
          <p:cNvSpPr>
            <a:spLocks noChangeArrowheads="1"/>
          </p:cNvSpPr>
          <p:nvPr/>
        </p:nvSpPr>
        <p:spPr bwMode="gray">
          <a:xfrm>
            <a:off x="5292079" y="2556520"/>
            <a:ext cx="3445347" cy="720080"/>
          </a:xfrm>
          <a:prstGeom prst="roundRect">
            <a:avLst>
              <a:gd name="adj" fmla="val 10889"/>
            </a:avLst>
          </a:prstGeom>
          <a:ln w="28575" algn="ctr">
            <a:solidFill>
              <a:srgbClr val="FCFCFC"/>
            </a:solidFill>
            <a:round/>
            <a:headEnd/>
            <a:tailEnd/>
          </a:ln>
          <a:effectLst>
            <a:outerShdw dist="134620" dir="2928000" algn="ctr" rotWithShape="0">
              <a:srgbClr val="001D3A">
                <a:alpha val="50000"/>
              </a:srgbClr>
            </a:outerShdw>
          </a:effectLst>
        </p:spPr>
        <p:style>
          <a:lnRef idx="0">
            <a:scrgbClr r="0" g="0" b="0"/>
          </a:lnRef>
          <a:fillRef idx="1001">
            <a:schemeClr val="lt1"/>
          </a:fillRef>
          <a:effectRef idx="0">
            <a:scrgbClr r="0" g="0" b="0"/>
          </a:effectRef>
          <a:fontRef idx="major"/>
        </p:style>
        <p:txBody>
          <a:bodyPr wrap="none" anchor="t"/>
          <a:lstStyle/>
          <a:p>
            <a:pPr>
              <a:spcBef>
                <a:spcPts val="0"/>
              </a:spcBef>
              <a:spcAft>
                <a:spcPts val="0"/>
              </a:spcAft>
              <a:buClr>
                <a:srgbClr val="D77C01"/>
              </a:buClr>
              <a:buSzPct val="130000"/>
            </a:pPr>
            <a:r>
              <a:rPr lang="ru-RU" sz="2800" b="1" kern="0" dirty="0" smtClean="0">
                <a:solidFill>
                  <a:schemeClr val="accent1">
                    <a:lumMod val="50000"/>
                  </a:schemeClr>
                </a:solidFill>
                <a:latin typeface="Arial Black" panose="020B0A04020102020204" pitchFamily="34" charset="0"/>
                <a:cs typeface="Arial" charset="0"/>
              </a:rPr>
              <a:t>долгосрочный</a:t>
            </a:r>
            <a:endParaRPr lang="ru-RU" sz="2800" b="1" kern="0" dirty="0">
              <a:solidFill>
                <a:schemeClr val="accent1">
                  <a:lumMod val="50000"/>
                </a:schemeClr>
              </a:solidFill>
              <a:latin typeface="Arial Black" panose="020B0A04020102020204" pitchFamily="34" charset="0"/>
              <a:cs typeface="Arial" charset="0"/>
            </a:endParaRPr>
          </a:p>
        </p:txBody>
      </p:sp>
      <p:sp>
        <p:nvSpPr>
          <p:cNvPr id="10" name="AutoShape 11"/>
          <p:cNvSpPr>
            <a:spLocks noChangeArrowheads="1"/>
          </p:cNvSpPr>
          <p:nvPr/>
        </p:nvSpPr>
        <p:spPr bwMode="gray">
          <a:xfrm>
            <a:off x="5303515" y="3456062"/>
            <a:ext cx="3445347" cy="720080"/>
          </a:xfrm>
          <a:prstGeom prst="roundRect">
            <a:avLst>
              <a:gd name="adj" fmla="val 10889"/>
            </a:avLst>
          </a:prstGeom>
          <a:ln w="28575" algn="ctr">
            <a:solidFill>
              <a:srgbClr val="FCFCFC"/>
            </a:solidFill>
            <a:round/>
            <a:headEnd/>
            <a:tailEnd/>
          </a:ln>
          <a:effectLst>
            <a:outerShdw dist="134620" dir="2928000" algn="ctr" rotWithShape="0">
              <a:srgbClr val="001D3A">
                <a:alpha val="50000"/>
              </a:srgbClr>
            </a:outerShdw>
          </a:effectLst>
        </p:spPr>
        <p:style>
          <a:lnRef idx="0">
            <a:scrgbClr r="0" g="0" b="0"/>
          </a:lnRef>
          <a:fillRef idx="1001">
            <a:schemeClr val="lt1"/>
          </a:fillRef>
          <a:effectRef idx="0">
            <a:scrgbClr r="0" g="0" b="0"/>
          </a:effectRef>
          <a:fontRef idx="major"/>
        </p:style>
        <p:txBody>
          <a:bodyPr wrap="none" anchor="t"/>
          <a:lstStyle/>
          <a:p>
            <a:pPr>
              <a:spcBef>
                <a:spcPts val="0"/>
              </a:spcBef>
              <a:spcAft>
                <a:spcPts val="0"/>
              </a:spcAft>
              <a:buClr>
                <a:srgbClr val="D77C01"/>
              </a:buClr>
              <a:buSzPct val="130000"/>
            </a:pPr>
            <a:r>
              <a:rPr lang="ru-RU" sz="2800" b="1" kern="0" dirty="0" smtClean="0">
                <a:solidFill>
                  <a:schemeClr val="accent1">
                    <a:lumMod val="50000"/>
                  </a:schemeClr>
                </a:solidFill>
                <a:latin typeface="Arial Black" panose="020B0A04020102020204" pitchFamily="34" charset="0"/>
                <a:cs typeface="Arial" charset="0"/>
              </a:rPr>
              <a:t>групповой</a:t>
            </a:r>
            <a:endParaRPr lang="ru-RU" sz="2800" b="1" kern="0" dirty="0">
              <a:solidFill>
                <a:schemeClr val="accent1">
                  <a:lumMod val="50000"/>
                </a:schemeClr>
              </a:solidFill>
              <a:latin typeface="Arial Black" panose="020B0A04020102020204" pitchFamily="34" charset="0"/>
              <a:cs typeface="Arial" charset="0"/>
            </a:endParaRPr>
          </a:p>
        </p:txBody>
      </p:sp>
      <p:sp>
        <p:nvSpPr>
          <p:cNvPr id="11" name="AutoShape 11"/>
          <p:cNvSpPr>
            <a:spLocks noChangeArrowheads="1"/>
          </p:cNvSpPr>
          <p:nvPr/>
        </p:nvSpPr>
        <p:spPr bwMode="gray">
          <a:xfrm>
            <a:off x="5286380" y="4500570"/>
            <a:ext cx="3445347" cy="785818"/>
          </a:xfrm>
          <a:prstGeom prst="roundRect">
            <a:avLst>
              <a:gd name="adj" fmla="val 10889"/>
            </a:avLst>
          </a:prstGeom>
          <a:ln w="28575" algn="ctr">
            <a:solidFill>
              <a:srgbClr val="FCFCFC"/>
            </a:solidFill>
            <a:round/>
            <a:headEnd/>
            <a:tailEnd/>
          </a:ln>
          <a:effectLst>
            <a:outerShdw dist="134620" dir="2928000" algn="ctr" rotWithShape="0">
              <a:srgbClr val="001D3A">
                <a:alpha val="50000"/>
              </a:srgbClr>
            </a:outerShdw>
          </a:effectLst>
        </p:spPr>
        <p:style>
          <a:lnRef idx="0">
            <a:scrgbClr r="0" g="0" b="0"/>
          </a:lnRef>
          <a:fillRef idx="1001">
            <a:schemeClr val="lt1"/>
          </a:fillRef>
          <a:effectRef idx="0">
            <a:scrgbClr r="0" g="0" b="0"/>
          </a:effectRef>
          <a:fontRef idx="major"/>
        </p:style>
        <p:txBody>
          <a:bodyPr wrap="none" anchor="t"/>
          <a:lstStyle/>
          <a:p>
            <a:pPr>
              <a:spcBef>
                <a:spcPts val="0"/>
              </a:spcBef>
              <a:spcAft>
                <a:spcPts val="0"/>
              </a:spcAft>
              <a:buClr>
                <a:srgbClr val="D77C01"/>
              </a:buClr>
              <a:buSzPct val="130000"/>
            </a:pPr>
            <a:r>
              <a:rPr lang="ru-RU" sz="2800" b="1" kern="0" dirty="0" smtClean="0">
                <a:solidFill>
                  <a:schemeClr val="accent1">
                    <a:lumMod val="50000"/>
                  </a:schemeClr>
                </a:solidFill>
                <a:latin typeface="Arial Black" panose="020B0A04020102020204" pitchFamily="34" charset="0"/>
                <a:cs typeface="Arial" charset="0"/>
              </a:rPr>
              <a:t>дети 6-7 лет</a:t>
            </a:r>
            <a:endParaRPr lang="ru-RU" sz="2800" b="1" kern="0" dirty="0">
              <a:solidFill>
                <a:schemeClr val="accent1">
                  <a:lumMod val="50000"/>
                </a:schemeClr>
              </a:solidFill>
              <a:latin typeface="Arial Black" panose="020B0A04020102020204" pitchFamily="34" charset="0"/>
              <a:cs typeface="Arial" charset="0"/>
            </a:endParaRPr>
          </a:p>
        </p:txBody>
      </p:sp>
    </p:spTree>
    <p:extLst>
      <p:ext uri="{BB962C8B-B14F-4D97-AF65-F5344CB8AC3E}">
        <p14:creationId xmlns="" xmlns:p14="http://schemas.microsoft.com/office/powerpoint/2010/main" val="401285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nnashine.narod.ru/green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0"/>
            <a:ext cx="9144000" cy="1000108"/>
          </a:xfrm>
        </p:spPr>
        <p:txBody>
          <a:bodyPr>
            <a:noAutofit/>
          </a:bodyPr>
          <a:lstStyle/>
          <a:p>
            <a:pPr algn="ctr"/>
            <a:r>
              <a:rPr lang="ru-RU" sz="5400" dirty="0" smtClean="0"/>
              <a:t/>
            </a:r>
            <a:br>
              <a:rPr lang="ru-RU" sz="5400" dirty="0" smtClean="0"/>
            </a:br>
            <a:r>
              <a:rPr lang="ru-RU" sz="5400" b="1" dirty="0" smtClean="0"/>
              <a:t>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r>
              <a:rPr lang="ru-RU" sz="5400" b="1" dirty="0" smtClean="0"/>
              <a:t/>
            </a:r>
            <a:br>
              <a:rPr lang="ru-RU" sz="5400" b="1" dirty="0" smtClean="0"/>
            </a:br>
            <a:r>
              <a:rPr lang="ru-RU" sz="4400" b="1" dirty="0" err="1" smtClean="0">
                <a:solidFill>
                  <a:srgbClr val="FF0000"/>
                </a:solidFill>
              </a:rPr>
              <a:t>Синквейн</a:t>
            </a:r>
            <a:r>
              <a:rPr lang="ru-RU" sz="4400" b="1" dirty="0" smtClean="0">
                <a:solidFill>
                  <a:srgbClr val="FF0000"/>
                </a:solidFill>
              </a:rPr>
              <a:t>  для дошкольников – это:</a:t>
            </a:r>
            <a:r>
              <a:rPr lang="ru-RU" sz="4400" b="1" i="1" dirty="0" smtClean="0">
                <a:solidFill>
                  <a:srgbClr val="FF0000"/>
                </a:solidFill>
              </a:rPr>
              <a:t> </a:t>
            </a:r>
            <a:endParaRPr lang="ru-RU" sz="4400" dirty="0">
              <a:solidFill>
                <a:srgbClr val="FF0000"/>
              </a:solidFill>
              <a:latin typeface="Arial Black" pitchFamily="34" charset="0"/>
            </a:endParaRPr>
          </a:p>
        </p:txBody>
      </p:sp>
      <p:sp>
        <p:nvSpPr>
          <p:cNvPr id="9" name="Содержимое 8"/>
          <p:cNvSpPr>
            <a:spLocks noGrp="1"/>
          </p:cNvSpPr>
          <p:nvPr>
            <p:ph idx="1"/>
          </p:nvPr>
        </p:nvSpPr>
        <p:spPr>
          <a:xfrm>
            <a:off x="457200" y="1000108"/>
            <a:ext cx="8229600" cy="5857892"/>
          </a:xfrm>
        </p:spPr>
        <p:txBody>
          <a:bodyPr>
            <a:noAutofit/>
          </a:bodyPr>
          <a:lstStyle/>
          <a:p>
            <a:pPr lvl="0"/>
            <a:r>
              <a:rPr lang="ru-RU" sz="2800" b="1" dirty="0" smtClean="0">
                <a:solidFill>
                  <a:srgbClr val="002060"/>
                </a:solidFill>
                <a:latin typeface="Calibri" pitchFamily="34" charset="0"/>
              </a:rPr>
              <a:t>средство творческого самовыражения ребёнка;  </a:t>
            </a:r>
          </a:p>
          <a:p>
            <a:pPr lvl="0"/>
            <a:r>
              <a:rPr lang="ru-RU" sz="2800" b="1" dirty="0" smtClean="0">
                <a:solidFill>
                  <a:srgbClr val="002060"/>
                </a:solidFill>
                <a:latin typeface="Calibri" pitchFamily="34" charset="0"/>
              </a:rPr>
              <a:t>игровой способ обогащения словарного запаса;  </a:t>
            </a:r>
          </a:p>
          <a:p>
            <a:pPr lvl="0"/>
            <a:r>
              <a:rPr lang="ru-RU" sz="2800" b="1" dirty="0" smtClean="0">
                <a:solidFill>
                  <a:srgbClr val="002060"/>
                </a:solidFill>
                <a:latin typeface="Calibri" pitchFamily="34" charset="0"/>
              </a:rPr>
              <a:t>подготовка к краткому пересказу;  </a:t>
            </a:r>
          </a:p>
          <a:p>
            <a:pPr lvl="0"/>
            <a:r>
              <a:rPr lang="ru-RU" sz="2800" b="1" dirty="0" smtClean="0">
                <a:solidFill>
                  <a:srgbClr val="002060"/>
                </a:solidFill>
                <a:latin typeface="Calibri" pitchFamily="34" charset="0"/>
              </a:rPr>
              <a:t>владение понятиями: слово-предмет (живой—неживой), слово-действие, слово-признак;</a:t>
            </a:r>
          </a:p>
          <a:p>
            <a:pPr lvl="0"/>
            <a:r>
              <a:rPr lang="ru-RU" sz="2800" b="1" dirty="0" smtClean="0">
                <a:solidFill>
                  <a:srgbClr val="002060"/>
                </a:solidFill>
                <a:latin typeface="Calibri" pitchFamily="34" charset="0"/>
              </a:rPr>
              <a:t>умение выделять главную мысль, формулировать идею, подбирать синонимы, правильно понимать и задавать вопросы, согласовывать слова в предложении; </a:t>
            </a:r>
          </a:p>
          <a:p>
            <a:pPr lvl="0"/>
            <a:r>
              <a:rPr lang="ru-RU" sz="2800" b="1" dirty="0" smtClean="0">
                <a:solidFill>
                  <a:srgbClr val="002060"/>
                </a:solidFill>
                <a:latin typeface="Calibri" pitchFamily="34" charset="0"/>
              </a:rPr>
              <a:t>увлекательное занятие, благодаря которому каждый дошкольник может почувствовать себя гением-творцом. </a:t>
            </a:r>
          </a:p>
          <a:p>
            <a:endParaRPr lang="ru-RU" sz="28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innashine.narod.ru/green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AutoShape 3"/>
          <p:cNvSpPr>
            <a:spLocks noChangeArrowheads="1"/>
          </p:cNvSpPr>
          <p:nvPr/>
        </p:nvSpPr>
        <p:spPr bwMode="gray">
          <a:xfrm rot="5400000">
            <a:off x="-52324" y="3581657"/>
            <a:ext cx="3545682" cy="2292675"/>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FFFFFF"/>
            </a:solidFill>
            <a:round/>
            <a:headEnd/>
            <a:tailEnd/>
          </a:ln>
          <a:effectLst/>
        </p:spPr>
        <p:txBody>
          <a:bodyPr wrap="none" anchor="ctr"/>
          <a:lstStyle/>
          <a:p>
            <a:endParaRPr lang="ru-RU"/>
          </a:p>
        </p:txBody>
      </p:sp>
      <p:sp>
        <p:nvSpPr>
          <p:cNvPr id="5" name="Freeform 4"/>
          <p:cNvSpPr>
            <a:spLocks/>
          </p:cNvSpPr>
          <p:nvPr/>
        </p:nvSpPr>
        <p:spPr bwMode="gray">
          <a:xfrm>
            <a:off x="571472" y="2571744"/>
            <a:ext cx="2292675" cy="481012"/>
          </a:xfrm>
          <a:custGeom>
            <a:avLst/>
            <a:gdLst/>
            <a:ahLst/>
            <a:cxnLst>
              <a:cxn ang="0">
                <a:pos x="5" y="303"/>
              </a:cxn>
              <a:cxn ang="0">
                <a:pos x="21" y="177"/>
              </a:cxn>
              <a:cxn ang="0">
                <a:pos x="172" y="22"/>
              </a:cxn>
              <a:cxn ang="0">
                <a:pos x="361" y="11"/>
              </a:cxn>
              <a:cxn ang="0">
                <a:pos x="932" y="12"/>
              </a:cxn>
              <a:cxn ang="0">
                <a:pos x="1070" y="14"/>
              </a:cxn>
              <a:cxn ang="0">
                <a:pos x="1260" y="189"/>
              </a:cxn>
              <a:cxn ang="0">
                <a:pos x="1266" y="302"/>
              </a:cxn>
              <a:cxn ang="0">
                <a:pos x="5" y="303"/>
              </a:cxn>
            </a:cxnLst>
            <a:rect l="0" t="0" r="r" b="b"/>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chemeClr val="accent2">
              <a:alpha val="50000"/>
            </a:schemeClr>
          </a:solidFill>
          <a:ln w="38100" cap="flat" cmpd="sng">
            <a:noFill/>
            <a:prstDash val="solid"/>
            <a:round/>
            <a:headEnd/>
            <a:tailEnd/>
          </a:ln>
          <a:effectLst/>
        </p:spPr>
        <p:txBody>
          <a:bodyPr wrap="none" anchor="ctr"/>
          <a:lstStyle/>
          <a:p>
            <a:endParaRPr lang="ru-RU"/>
          </a:p>
        </p:txBody>
      </p:sp>
      <p:sp>
        <p:nvSpPr>
          <p:cNvPr id="8" name="Text Box 6"/>
          <p:cNvSpPr txBox="1">
            <a:spLocks noChangeArrowheads="1"/>
          </p:cNvSpPr>
          <p:nvPr/>
        </p:nvSpPr>
        <p:spPr bwMode="gray">
          <a:xfrm>
            <a:off x="618590" y="3071810"/>
            <a:ext cx="2248265" cy="2677656"/>
          </a:xfrm>
          <a:prstGeom prst="rect">
            <a:avLst/>
          </a:prstGeom>
          <a:noFill/>
          <a:ln w="9525" algn="ctr">
            <a:noFill/>
            <a:miter lim="800000"/>
            <a:headEnd/>
            <a:tailEnd/>
          </a:ln>
          <a:effectLst/>
        </p:spPr>
        <p:txBody>
          <a:bodyPr wrap="square">
            <a:spAutoFit/>
          </a:bodyPr>
          <a:lstStyle/>
          <a:p>
            <a:pPr eaLnBrk="0" hangingPunct="0"/>
            <a:r>
              <a:rPr lang="ru-RU" sz="2400" b="1" dirty="0">
                <a:solidFill>
                  <a:schemeClr val="accent1">
                    <a:lumMod val="50000"/>
                  </a:schemeClr>
                </a:solidFill>
              </a:rPr>
              <a:t>Повышение </a:t>
            </a:r>
            <a:r>
              <a:rPr lang="ru-RU" sz="2400" b="1" dirty="0" err="1" smtClean="0">
                <a:solidFill>
                  <a:schemeClr val="accent1">
                    <a:lumMod val="50000"/>
                  </a:schemeClr>
                </a:solidFill>
              </a:rPr>
              <a:t>педагоги-ческого</a:t>
            </a:r>
            <a:r>
              <a:rPr lang="ru-RU" sz="2400" b="1" dirty="0" smtClean="0">
                <a:solidFill>
                  <a:schemeClr val="accent1">
                    <a:lumMod val="50000"/>
                  </a:schemeClr>
                </a:solidFill>
              </a:rPr>
              <a:t> мастерства, дальнейшая трансляция опыта</a:t>
            </a:r>
            <a:endParaRPr lang="en-US" sz="2400" b="1" dirty="0">
              <a:solidFill>
                <a:schemeClr val="accent1">
                  <a:lumMod val="50000"/>
                </a:schemeClr>
              </a:solidFill>
            </a:endParaRPr>
          </a:p>
        </p:txBody>
      </p:sp>
      <p:sp>
        <p:nvSpPr>
          <p:cNvPr id="15" name="AutoShape 3"/>
          <p:cNvSpPr>
            <a:spLocks noChangeArrowheads="1"/>
          </p:cNvSpPr>
          <p:nvPr/>
        </p:nvSpPr>
        <p:spPr bwMode="gray">
          <a:xfrm rot="5400000">
            <a:off x="2517045" y="3307529"/>
            <a:ext cx="4114948" cy="2484391"/>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FFFFFF"/>
            </a:solidFill>
            <a:round/>
            <a:headEnd/>
            <a:tailEnd/>
          </a:ln>
          <a:effectLst/>
        </p:spPr>
        <p:txBody>
          <a:bodyPr wrap="none" anchor="ctr"/>
          <a:lstStyle/>
          <a:p>
            <a:endParaRPr lang="ru-RU"/>
          </a:p>
        </p:txBody>
      </p:sp>
      <p:sp>
        <p:nvSpPr>
          <p:cNvPr id="19" name="Text Box 6"/>
          <p:cNvSpPr txBox="1">
            <a:spLocks noChangeArrowheads="1"/>
          </p:cNvSpPr>
          <p:nvPr/>
        </p:nvSpPr>
        <p:spPr bwMode="gray">
          <a:xfrm>
            <a:off x="3203848" y="2955153"/>
            <a:ext cx="2683621" cy="3046988"/>
          </a:xfrm>
          <a:prstGeom prst="rect">
            <a:avLst/>
          </a:prstGeom>
          <a:noFill/>
          <a:ln w="9525" algn="ctr">
            <a:noFill/>
            <a:miter lim="800000"/>
            <a:headEnd/>
            <a:tailEnd/>
          </a:ln>
          <a:effectLst/>
        </p:spPr>
        <p:txBody>
          <a:bodyPr wrap="square">
            <a:spAutoFit/>
          </a:bodyPr>
          <a:lstStyle/>
          <a:p>
            <a:pPr eaLnBrk="0" hangingPunct="0"/>
            <a:r>
              <a:rPr lang="ru-RU" sz="2400" b="1" dirty="0" smtClean="0">
                <a:solidFill>
                  <a:schemeClr val="accent1">
                    <a:lumMod val="50000"/>
                  </a:schemeClr>
                </a:solidFill>
              </a:rPr>
              <a:t>Организация работы с молодыми специалистами по передаче опыта в составлении «</a:t>
            </a:r>
            <a:r>
              <a:rPr lang="ru-RU" sz="2400" b="1" dirty="0" err="1" smtClean="0">
                <a:solidFill>
                  <a:schemeClr val="accent1">
                    <a:lumMod val="50000"/>
                  </a:schemeClr>
                </a:solidFill>
              </a:rPr>
              <a:t>синквейна</a:t>
            </a:r>
            <a:r>
              <a:rPr lang="ru-RU" sz="2400" b="1" dirty="0" smtClean="0">
                <a:solidFill>
                  <a:schemeClr val="accent1">
                    <a:lumMod val="50000"/>
                  </a:schemeClr>
                </a:solidFill>
              </a:rPr>
              <a:t>»</a:t>
            </a:r>
            <a:endParaRPr lang="en-US" sz="2400" dirty="0">
              <a:solidFill>
                <a:schemeClr val="accent1">
                  <a:lumMod val="50000"/>
                </a:schemeClr>
              </a:solidFill>
            </a:endParaRPr>
          </a:p>
        </p:txBody>
      </p:sp>
      <p:sp>
        <p:nvSpPr>
          <p:cNvPr id="22" name="TextBox 28"/>
          <p:cNvSpPr txBox="1">
            <a:spLocks noGrp="1" noChangeArrowheads="1"/>
          </p:cNvSpPr>
          <p:nvPr>
            <p:ph type="title"/>
          </p:nvPr>
        </p:nvSpPr>
        <p:spPr bwMode="auto">
          <a:xfrm>
            <a:off x="0" y="-65110"/>
            <a:ext cx="9144000" cy="1708160"/>
          </a:xfrm>
          <a:prstGeom prst="rect">
            <a:avLst/>
          </a:prstGeom>
          <a:noFill/>
          <a:ln w="9525">
            <a:noFill/>
            <a:miter lim="800000"/>
            <a:headEnd/>
            <a:tailEnd/>
          </a:ln>
        </p:spPr>
        <p:txBody>
          <a:bodyPr wrap="square">
            <a:spAutoFit/>
          </a:bodyPr>
          <a:lstStyle/>
          <a:p>
            <a:pPr algn="ctr">
              <a:buFont typeface="Times New Roman" pitchFamily="16" charset="0"/>
              <a:buNone/>
              <a:defRPr/>
            </a:pPr>
            <a:r>
              <a:rPr lang="ru-RU" sz="5400" dirty="0" smtClean="0">
                <a:solidFill>
                  <a:srgbClr val="FF0000"/>
                </a:solidFill>
                <a:effectLst>
                  <a:outerShdw blurRad="38100" dist="38100" dir="2700000" algn="tl">
                    <a:srgbClr val="000000">
                      <a:alpha val="43137"/>
                    </a:srgbClr>
                  </a:outerShdw>
                </a:effectLst>
                <a:latin typeface="Arial Black" pitchFamily="32" charset="0"/>
                <a:ea typeface="MS Gothic" charset="-128"/>
              </a:rPr>
              <a:t>ПЕРСПЕКТИВЫ РАЗВИТИЯ</a:t>
            </a:r>
            <a:endParaRPr lang="ru-RU" sz="5400" dirty="0">
              <a:solidFill>
                <a:srgbClr val="FF0000"/>
              </a:solidFill>
              <a:effectLst>
                <a:outerShdw blurRad="38100" dist="38100" dir="2700000" algn="tl">
                  <a:srgbClr val="000000">
                    <a:alpha val="43137"/>
                  </a:srgbClr>
                </a:outerShdw>
              </a:effectLst>
              <a:latin typeface="Arial Black" pitchFamily="32" charset="0"/>
              <a:ea typeface="MS Gothic" charset="-128"/>
            </a:endParaRPr>
          </a:p>
        </p:txBody>
      </p:sp>
      <p:sp>
        <p:nvSpPr>
          <p:cNvPr id="23" name="AutoShape 27"/>
          <p:cNvSpPr>
            <a:spLocks noChangeArrowheads="1"/>
          </p:cNvSpPr>
          <p:nvPr/>
        </p:nvSpPr>
        <p:spPr bwMode="gray">
          <a:xfrm flipV="1">
            <a:off x="729917" y="1375129"/>
            <a:ext cx="1981200" cy="1371600"/>
          </a:xfrm>
          <a:prstGeom prst="triangle">
            <a:avLst>
              <a:gd name="adj" fmla="val 50000"/>
            </a:avLst>
          </a:prstGeom>
          <a:gradFill rotWithShape="1">
            <a:gsLst>
              <a:gs pos="0">
                <a:schemeClr val="accent2"/>
              </a:gs>
              <a:gs pos="100000">
                <a:schemeClr val="accent2">
                  <a:gamma/>
                  <a:tint val="0"/>
                  <a:invGamma/>
                  <a:alpha val="0"/>
                </a:schemeClr>
              </a:gs>
            </a:gsLst>
            <a:lin ang="5400000" scaled="1"/>
          </a:gradFill>
          <a:ln w="9525">
            <a:noFill/>
            <a:miter lim="800000"/>
            <a:headEnd/>
            <a:tailEnd/>
          </a:ln>
          <a:effectLst/>
        </p:spPr>
        <p:txBody>
          <a:bodyPr wrap="none" anchor="ctr"/>
          <a:lstStyle/>
          <a:p>
            <a:endParaRPr lang="ru-RU"/>
          </a:p>
        </p:txBody>
      </p:sp>
      <p:sp>
        <p:nvSpPr>
          <p:cNvPr id="24" name="AutoShape 3"/>
          <p:cNvSpPr>
            <a:spLocks noChangeArrowheads="1"/>
          </p:cNvSpPr>
          <p:nvPr/>
        </p:nvSpPr>
        <p:spPr bwMode="gray">
          <a:xfrm rot="5400000">
            <a:off x="5502888" y="3437998"/>
            <a:ext cx="3823900" cy="2292675"/>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FFFFFF"/>
            </a:solidFill>
            <a:round/>
            <a:headEnd/>
            <a:tailEnd/>
          </a:ln>
          <a:effectLst/>
        </p:spPr>
        <p:txBody>
          <a:bodyPr wrap="none" anchor="ctr"/>
          <a:lstStyle/>
          <a:p>
            <a:endParaRPr lang="ru-RU"/>
          </a:p>
        </p:txBody>
      </p:sp>
      <p:sp>
        <p:nvSpPr>
          <p:cNvPr id="25" name="Text Box 6"/>
          <p:cNvSpPr txBox="1">
            <a:spLocks noChangeArrowheads="1"/>
          </p:cNvSpPr>
          <p:nvPr/>
        </p:nvSpPr>
        <p:spPr bwMode="gray">
          <a:xfrm>
            <a:off x="6286512" y="3068960"/>
            <a:ext cx="2302506" cy="3789040"/>
          </a:xfrm>
          <a:prstGeom prst="rect">
            <a:avLst/>
          </a:prstGeom>
          <a:noFill/>
          <a:ln w="9525" algn="ctr">
            <a:noFill/>
            <a:miter lim="800000"/>
            <a:headEnd/>
            <a:tailEnd/>
          </a:ln>
          <a:effectLst/>
        </p:spPr>
        <p:txBody>
          <a:bodyPr wrap="square">
            <a:spAutoFit/>
          </a:bodyPr>
          <a:lstStyle/>
          <a:p>
            <a:pPr eaLnBrk="0" hangingPunct="0"/>
            <a:r>
              <a:rPr lang="ru-RU" sz="2400" b="1" dirty="0" smtClean="0">
                <a:solidFill>
                  <a:schemeClr val="accent1">
                    <a:lumMod val="50000"/>
                  </a:schemeClr>
                </a:solidFill>
              </a:rPr>
              <a:t>Выступление детей на фестивалях, конкурсах </a:t>
            </a:r>
            <a:r>
              <a:rPr lang="ru-RU" sz="2400" b="1" dirty="0">
                <a:solidFill>
                  <a:schemeClr val="accent1">
                    <a:lumMod val="50000"/>
                  </a:schemeClr>
                </a:solidFill>
              </a:rPr>
              <a:t>юных чтецов </a:t>
            </a:r>
            <a:r>
              <a:rPr lang="ru-RU" sz="2400" b="1" dirty="0" err="1" smtClean="0">
                <a:solidFill>
                  <a:schemeClr val="accent1">
                    <a:lumMod val="50000"/>
                  </a:schemeClr>
                </a:solidFill>
              </a:rPr>
              <a:t>муниципаль-ного</a:t>
            </a:r>
            <a:r>
              <a:rPr lang="ru-RU" sz="2400" b="1" dirty="0" smtClean="0">
                <a:solidFill>
                  <a:schemeClr val="accent1">
                    <a:lumMod val="50000"/>
                  </a:schemeClr>
                </a:solidFill>
              </a:rPr>
              <a:t> и областного уровня </a:t>
            </a:r>
          </a:p>
          <a:p>
            <a:pPr eaLnBrk="0" hangingPunct="0"/>
            <a:endParaRPr lang="en-US" sz="2400" dirty="0">
              <a:solidFill>
                <a:srgbClr val="1C1C1C"/>
              </a:solidFill>
            </a:endParaRPr>
          </a:p>
        </p:txBody>
      </p:sp>
      <p:sp>
        <p:nvSpPr>
          <p:cNvPr id="26" name="Freeform 12"/>
          <p:cNvSpPr>
            <a:spLocks/>
          </p:cNvSpPr>
          <p:nvPr/>
        </p:nvSpPr>
        <p:spPr bwMode="gray">
          <a:xfrm>
            <a:off x="6286512" y="2714620"/>
            <a:ext cx="2292231" cy="571504"/>
          </a:xfrm>
          <a:custGeom>
            <a:avLst/>
            <a:gdLst/>
            <a:ahLst/>
            <a:cxnLst>
              <a:cxn ang="0">
                <a:pos x="5" y="292"/>
              </a:cxn>
              <a:cxn ang="0">
                <a:pos x="192" y="0"/>
              </a:cxn>
              <a:cxn ang="0">
                <a:pos x="1060" y="0"/>
              </a:cxn>
              <a:cxn ang="0">
                <a:pos x="1254" y="291"/>
              </a:cxn>
              <a:cxn ang="0">
                <a:pos x="5" y="292"/>
              </a:cxn>
            </a:cxnLst>
            <a:rect l="0" t="0" r="r" b="b"/>
            <a:pathLst>
              <a:path w="1260" h="292">
                <a:moveTo>
                  <a:pt x="5" y="292"/>
                </a:moveTo>
                <a:cubicBezTo>
                  <a:pt x="0" y="270"/>
                  <a:pt x="16" y="49"/>
                  <a:pt x="192" y="0"/>
                </a:cubicBezTo>
                <a:lnTo>
                  <a:pt x="1060" y="0"/>
                </a:lnTo>
                <a:cubicBezTo>
                  <a:pt x="1241" y="48"/>
                  <a:pt x="1260" y="186"/>
                  <a:pt x="1254" y="291"/>
                </a:cubicBezTo>
                <a:lnTo>
                  <a:pt x="5" y="292"/>
                </a:lnTo>
                <a:close/>
              </a:path>
            </a:pathLst>
          </a:custGeom>
          <a:solidFill>
            <a:schemeClr val="folHlink">
              <a:alpha val="50000"/>
            </a:schemeClr>
          </a:solidFill>
          <a:ln w="38100" cap="flat" cmpd="sng">
            <a:noFill/>
            <a:prstDash val="solid"/>
            <a:round/>
            <a:headEnd/>
            <a:tailEnd/>
          </a:ln>
          <a:effectLst/>
        </p:spPr>
        <p:txBody>
          <a:bodyPr wrap="none" anchor="ctr"/>
          <a:lstStyle/>
          <a:p>
            <a:endParaRPr lang="ru-RU"/>
          </a:p>
        </p:txBody>
      </p:sp>
      <p:sp>
        <p:nvSpPr>
          <p:cNvPr id="27" name="Freeform 8"/>
          <p:cNvSpPr>
            <a:spLocks/>
          </p:cNvSpPr>
          <p:nvPr/>
        </p:nvSpPr>
        <p:spPr bwMode="gray">
          <a:xfrm>
            <a:off x="3349491" y="2506222"/>
            <a:ext cx="2467224" cy="481013"/>
          </a:xfrm>
          <a:custGeom>
            <a:avLst/>
            <a:gdLst/>
            <a:ahLst/>
            <a:cxnLst>
              <a:cxn ang="0">
                <a:pos x="6" y="297"/>
              </a:cxn>
              <a:cxn ang="0">
                <a:pos x="18" y="174"/>
              </a:cxn>
              <a:cxn ang="0">
                <a:pos x="171" y="30"/>
              </a:cxn>
              <a:cxn ang="0">
                <a:pos x="352" y="13"/>
              </a:cxn>
              <a:cxn ang="0">
                <a:pos x="922" y="10"/>
              </a:cxn>
              <a:cxn ang="0">
                <a:pos x="1061" y="12"/>
              </a:cxn>
              <a:cxn ang="0">
                <a:pos x="1251" y="190"/>
              </a:cxn>
              <a:cxn ang="0">
                <a:pos x="1257" y="303"/>
              </a:cxn>
              <a:cxn ang="0">
                <a:pos x="6" y="297"/>
              </a:cxn>
            </a:cxnLst>
            <a:rect l="0" t="0" r="r" b="b"/>
            <a:pathLst>
              <a:path w="1261" h="303">
                <a:moveTo>
                  <a:pt x="6" y="297"/>
                </a:moveTo>
                <a:cubicBezTo>
                  <a:pt x="6" y="297"/>
                  <a:pt x="0" y="225"/>
                  <a:pt x="18" y="174"/>
                </a:cubicBezTo>
                <a:cubicBezTo>
                  <a:pt x="36" y="123"/>
                  <a:pt x="105" y="45"/>
                  <a:pt x="171" y="30"/>
                </a:cubicBezTo>
                <a:cubicBezTo>
                  <a:pt x="237" y="15"/>
                  <a:pt x="227" y="16"/>
                  <a:pt x="352" y="13"/>
                </a:cubicBezTo>
                <a:cubicBezTo>
                  <a:pt x="477" y="10"/>
                  <a:pt x="804" y="10"/>
                  <a:pt x="922" y="10"/>
                </a:cubicBezTo>
                <a:cubicBezTo>
                  <a:pt x="1039" y="10"/>
                  <a:pt x="988" y="0"/>
                  <a:pt x="1061" y="12"/>
                </a:cubicBezTo>
                <a:cubicBezTo>
                  <a:pt x="1133" y="24"/>
                  <a:pt x="1206" y="83"/>
                  <a:pt x="1251" y="190"/>
                </a:cubicBezTo>
                <a:cubicBezTo>
                  <a:pt x="1261" y="263"/>
                  <a:pt x="1257" y="303"/>
                  <a:pt x="1257" y="303"/>
                </a:cubicBezTo>
                <a:lnTo>
                  <a:pt x="6" y="297"/>
                </a:lnTo>
                <a:close/>
              </a:path>
            </a:pathLst>
          </a:custGeom>
          <a:solidFill>
            <a:schemeClr val="hlink">
              <a:alpha val="50000"/>
            </a:schemeClr>
          </a:solidFill>
          <a:ln w="38100" cap="flat" cmpd="sng">
            <a:noFill/>
            <a:prstDash val="solid"/>
            <a:round/>
            <a:headEnd/>
            <a:tailEnd/>
          </a:ln>
          <a:effectLst/>
        </p:spPr>
        <p:txBody>
          <a:bodyPr wrap="none" anchor="ctr"/>
          <a:lstStyle/>
          <a:p>
            <a:endParaRPr lang="ru-RU"/>
          </a:p>
        </p:txBody>
      </p:sp>
      <p:sp>
        <p:nvSpPr>
          <p:cNvPr id="28" name="AutoShape 28"/>
          <p:cNvSpPr>
            <a:spLocks noChangeArrowheads="1"/>
          </p:cNvSpPr>
          <p:nvPr/>
        </p:nvSpPr>
        <p:spPr bwMode="gray">
          <a:xfrm flipV="1">
            <a:off x="3617766" y="1355527"/>
            <a:ext cx="1981200" cy="877422"/>
          </a:xfrm>
          <a:prstGeom prst="triangle">
            <a:avLst>
              <a:gd name="adj" fmla="val 50000"/>
            </a:avLst>
          </a:prstGeom>
          <a:gradFill rotWithShape="1">
            <a:gsLst>
              <a:gs pos="0">
                <a:schemeClr val="hlink"/>
              </a:gs>
              <a:gs pos="100000">
                <a:schemeClr val="hlink">
                  <a:gamma/>
                  <a:tint val="0"/>
                  <a:invGamma/>
                  <a:alpha val="0"/>
                </a:schemeClr>
              </a:gs>
            </a:gsLst>
            <a:lin ang="5400000" scaled="1"/>
          </a:gradFill>
          <a:ln w="9525">
            <a:noFill/>
            <a:miter lim="800000"/>
            <a:headEnd/>
            <a:tailEnd/>
          </a:ln>
          <a:effectLst/>
        </p:spPr>
        <p:txBody>
          <a:bodyPr wrap="none" anchor="ctr"/>
          <a:lstStyle/>
          <a:p>
            <a:endParaRPr lang="ru-RU"/>
          </a:p>
        </p:txBody>
      </p:sp>
      <p:sp>
        <p:nvSpPr>
          <p:cNvPr id="29" name="AutoShape 29"/>
          <p:cNvSpPr>
            <a:spLocks noChangeArrowheads="1"/>
          </p:cNvSpPr>
          <p:nvPr/>
        </p:nvSpPr>
        <p:spPr bwMode="gray">
          <a:xfrm flipV="1">
            <a:off x="6437919" y="1288069"/>
            <a:ext cx="1981200" cy="1371600"/>
          </a:xfrm>
          <a:prstGeom prst="triangle">
            <a:avLst>
              <a:gd name="adj" fmla="val 50000"/>
            </a:avLst>
          </a:prstGeom>
          <a:gradFill rotWithShape="1">
            <a:gsLst>
              <a:gs pos="0">
                <a:schemeClr val="folHlink"/>
              </a:gs>
              <a:gs pos="100000">
                <a:schemeClr val="folHlink">
                  <a:gamma/>
                  <a:tint val="0"/>
                  <a:invGamma/>
                  <a:alpha val="0"/>
                </a:schemeClr>
              </a:gs>
            </a:gsLst>
            <a:lin ang="5400000" scaled="1"/>
          </a:gradFill>
          <a:ln w="9525">
            <a:noFill/>
            <a:miter lim="800000"/>
            <a:headEnd/>
            <a:tailEnd/>
          </a:ln>
          <a:effectLst/>
        </p:spPr>
        <p:txBody>
          <a:bodyPr wrap="none" anchor="ctr"/>
          <a:lstStyle/>
          <a:p>
            <a:endParaRPr lang="ru-RU"/>
          </a:p>
        </p:txBody>
      </p:sp>
    </p:spTree>
    <p:extLst>
      <p:ext uri="{BB962C8B-B14F-4D97-AF65-F5344CB8AC3E}">
        <p14:creationId xmlns="" xmlns:p14="http://schemas.microsoft.com/office/powerpoint/2010/main" val="45346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nnashine.narod.ru/green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Прямоугольник 6"/>
          <p:cNvSpPr/>
          <p:nvPr/>
        </p:nvSpPr>
        <p:spPr>
          <a:xfrm>
            <a:off x="0" y="214290"/>
            <a:ext cx="8640959" cy="1446550"/>
          </a:xfrm>
          <a:prstGeom prst="rect">
            <a:avLst/>
          </a:prstGeom>
        </p:spPr>
        <p:txBody>
          <a:bodyPr wrap="square">
            <a:spAutoFit/>
          </a:bodyPr>
          <a:lstStyle/>
          <a:p>
            <a:pPr>
              <a:defRPr/>
            </a:pPr>
            <a:r>
              <a:rPr lang="ru-RU" sz="4400" dirty="0" smtClean="0">
                <a:solidFill>
                  <a:srgbClr val="FF0000"/>
                </a:solidFill>
                <a:effectLst>
                  <a:outerShdw blurRad="38100" dist="38100" dir="2700000" algn="tl">
                    <a:srgbClr val="000000">
                      <a:alpha val="43137"/>
                    </a:srgbClr>
                  </a:outerShdw>
                </a:effectLst>
                <a:latin typeface="Arial Black" pitchFamily="34" charset="0"/>
              </a:rPr>
              <a:t>ИНФОРМАЦИОННЫЕ РЕСУРСЫ</a:t>
            </a:r>
            <a:endParaRPr lang="ru-RU" sz="4400" dirty="0">
              <a:solidFill>
                <a:srgbClr val="FF0000"/>
              </a:solidFill>
              <a:effectLst>
                <a:outerShdw blurRad="38100" dist="38100" dir="2700000" algn="tl">
                  <a:srgbClr val="000000">
                    <a:alpha val="43137"/>
                  </a:srgbClr>
                </a:outerShdw>
              </a:effectLst>
              <a:latin typeface="Arial Black" pitchFamily="34" charset="0"/>
            </a:endParaRPr>
          </a:p>
        </p:txBody>
      </p:sp>
      <p:sp>
        <p:nvSpPr>
          <p:cNvPr id="8" name="Rectangle 3"/>
          <p:cNvSpPr>
            <a:spLocks noChangeArrowheads="1"/>
          </p:cNvSpPr>
          <p:nvPr/>
        </p:nvSpPr>
        <p:spPr bwMode="auto">
          <a:xfrm>
            <a:off x="0" y="881073"/>
            <a:ext cx="9131300" cy="7571303"/>
          </a:xfrm>
          <a:prstGeom prst="rect">
            <a:avLst/>
          </a:prstGeom>
          <a:noFill/>
          <a:ln w="9525">
            <a:noFill/>
            <a:miter lim="800000"/>
            <a:headEnd/>
            <a:tailEnd/>
          </a:ln>
          <a:effectLst>
            <a:prstShdw prst="shdw17" dist="17961" dir="2700000">
              <a:srgbClr val="00B8FF">
                <a:gamma/>
                <a:shade val="60000"/>
                <a:invGamma/>
              </a:srgbClr>
            </a:prstShdw>
          </a:effectLst>
        </p:spPr>
        <p:txBody>
          <a:bodyPr wrap="square" anchor="ctr">
            <a:spAutoFit/>
          </a:bodyPr>
          <a:lstStyle/>
          <a:p>
            <a:pPr algn="l" eaLnBrk="0" hangingPunct="0">
              <a:buClrTx/>
              <a:buSzTx/>
              <a:buFontTx/>
              <a:buChar char="•"/>
              <a:tabLst>
                <a:tab pos="498475" algn="l"/>
              </a:tabLst>
              <a:defRPr/>
            </a:pPr>
            <a:endParaRPr lang="en-US" dirty="0" smtClean="0">
              <a:effectLst>
                <a:outerShdw blurRad="38100" dist="38100" dir="2700000" algn="tl">
                  <a:srgbClr val="000000">
                    <a:alpha val="43137"/>
                  </a:srgbClr>
                </a:outerShdw>
              </a:effectLst>
              <a:latin typeface="Arial Black" pitchFamily="34" charset="0"/>
            </a:endParaRPr>
          </a:p>
          <a:p>
            <a:pPr algn="l" eaLnBrk="0" hangingPunct="0">
              <a:buClrTx/>
              <a:buSzTx/>
              <a:tabLst>
                <a:tab pos="498475" algn="l"/>
              </a:tabLst>
              <a:defRPr/>
            </a:pPr>
            <a:r>
              <a:rPr lang="ru-RU" dirty="0" smtClean="0">
                <a:effectLst>
                  <a:outerShdw blurRad="38100" dist="38100" dir="2700000" algn="tl">
                    <a:srgbClr val="000000">
                      <a:alpha val="43137"/>
                    </a:srgbClr>
                  </a:outerShdw>
                </a:effectLst>
                <a:latin typeface="Arial Black" pitchFamily="34" charset="0"/>
              </a:rPr>
              <a:t> </a:t>
            </a:r>
            <a:r>
              <a:rPr lang="ru-RU" sz="1800" dirty="0" smtClean="0">
                <a:effectLst>
                  <a:outerShdw blurRad="38100" dist="38100" dir="2700000" algn="tl">
                    <a:srgbClr val="000000">
                      <a:alpha val="43137"/>
                    </a:srgbClr>
                  </a:outerShdw>
                </a:effectLst>
                <a:latin typeface="Arial Black" pitchFamily="34" charset="0"/>
              </a:rPr>
              <a:t> </a:t>
            </a:r>
          </a:p>
          <a:p>
            <a:pPr lvl="0" algn="l"/>
            <a:r>
              <a:rPr lang="ru-RU" dirty="0" smtClean="0">
                <a:solidFill>
                  <a:schemeClr val="accent1">
                    <a:lumMod val="50000"/>
                  </a:schemeClr>
                </a:solidFill>
              </a:rPr>
              <a:t>Акименко В.М. Новые педагогические технологии: </a:t>
            </a:r>
            <a:r>
              <a:rPr lang="ru-RU" dirty="0" err="1" smtClean="0">
                <a:solidFill>
                  <a:schemeClr val="accent1">
                    <a:lumMod val="50000"/>
                  </a:schemeClr>
                </a:solidFill>
              </a:rPr>
              <a:t>Учеб.-метод</a:t>
            </a:r>
            <a:r>
              <a:rPr lang="ru-RU" dirty="0" smtClean="0">
                <a:solidFill>
                  <a:schemeClr val="accent1">
                    <a:lumMod val="50000"/>
                  </a:schemeClr>
                </a:solidFill>
              </a:rPr>
              <a:t>. пособие. Ростов </a:t>
            </a:r>
            <a:r>
              <a:rPr lang="ru-RU" dirty="0" err="1" smtClean="0">
                <a:solidFill>
                  <a:schemeClr val="accent1">
                    <a:lumMod val="50000"/>
                  </a:schemeClr>
                </a:solidFill>
              </a:rPr>
              <a:t>н</a:t>
            </a:r>
            <a:r>
              <a:rPr lang="ru-RU" dirty="0" smtClean="0">
                <a:solidFill>
                  <a:schemeClr val="accent1">
                    <a:lumMod val="50000"/>
                  </a:schemeClr>
                </a:solidFill>
              </a:rPr>
              <a:t>/Д., 2008.</a:t>
            </a:r>
          </a:p>
          <a:p>
            <a:pPr lvl="0" algn="l"/>
            <a:r>
              <a:rPr lang="ru-RU" dirty="0" smtClean="0">
                <a:solidFill>
                  <a:schemeClr val="accent1">
                    <a:lumMod val="50000"/>
                  </a:schemeClr>
                </a:solidFill>
              </a:rPr>
              <a:t>Акименко В.М. Развивающие технологии в логопедии. Ростов </a:t>
            </a:r>
            <a:r>
              <a:rPr lang="ru-RU" dirty="0" err="1" smtClean="0">
                <a:solidFill>
                  <a:schemeClr val="accent1">
                    <a:lumMod val="50000"/>
                  </a:schemeClr>
                </a:solidFill>
              </a:rPr>
              <a:t>н</a:t>
            </a:r>
            <a:r>
              <a:rPr lang="ru-RU" dirty="0" smtClean="0">
                <a:solidFill>
                  <a:schemeClr val="accent1">
                    <a:lumMod val="50000"/>
                  </a:schemeClr>
                </a:solidFill>
              </a:rPr>
              <a:t>/Д., 2011.</a:t>
            </a:r>
          </a:p>
          <a:p>
            <a:pPr lvl="0" algn="l"/>
            <a:r>
              <a:rPr lang="ru-RU" dirty="0" smtClean="0">
                <a:solidFill>
                  <a:schemeClr val="accent1">
                    <a:lumMod val="50000"/>
                  </a:schemeClr>
                </a:solidFill>
              </a:rPr>
              <a:t>Акименко В.М. Речевые нарушения у детей. Ростов </a:t>
            </a:r>
            <a:r>
              <a:rPr lang="ru-RU" dirty="0" err="1" smtClean="0">
                <a:solidFill>
                  <a:schemeClr val="accent1">
                    <a:lumMod val="50000"/>
                  </a:schemeClr>
                </a:solidFill>
              </a:rPr>
              <a:t>н</a:t>
            </a:r>
            <a:r>
              <a:rPr lang="ru-RU" dirty="0" smtClean="0">
                <a:solidFill>
                  <a:schemeClr val="accent1">
                    <a:lumMod val="50000"/>
                  </a:schemeClr>
                </a:solidFill>
              </a:rPr>
              <a:t>/Д., 2008.</a:t>
            </a:r>
          </a:p>
          <a:p>
            <a:pPr lvl="0" algn="l"/>
            <a:r>
              <a:rPr lang="ru-RU" dirty="0" smtClean="0">
                <a:solidFill>
                  <a:schemeClr val="accent1">
                    <a:lumMod val="50000"/>
                  </a:schemeClr>
                </a:solidFill>
              </a:rPr>
              <a:t>Баннов А. Учимся думать вместе: </a:t>
            </a:r>
            <a:r>
              <a:rPr lang="ru-RU" dirty="0" err="1" smtClean="0">
                <a:solidFill>
                  <a:schemeClr val="accent1">
                    <a:lumMod val="50000"/>
                  </a:schemeClr>
                </a:solidFill>
              </a:rPr>
              <a:t>Мат-лы</a:t>
            </a:r>
            <a:r>
              <a:rPr lang="ru-RU" dirty="0" smtClean="0">
                <a:solidFill>
                  <a:schemeClr val="accent1">
                    <a:lumMod val="50000"/>
                  </a:schemeClr>
                </a:solidFill>
              </a:rPr>
              <a:t> для тренинга учителей. М., 2007.</a:t>
            </a:r>
          </a:p>
          <a:p>
            <a:pPr lvl="0" algn="l"/>
            <a:r>
              <a:rPr lang="ru-RU" dirty="0" err="1" smtClean="0">
                <a:solidFill>
                  <a:schemeClr val="accent1">
                    <a:lumMod val="50000"/>
                  </a:schemeClr>
                </a:solidFill>
              </a:rPr>
              <a:t>Гин</a:t>
            </a:r>
            <a:r>
              <a:rPr lang="ru-RU" dirty="0" smtClean="0">
                <a:solidFill>
                  <a:schemeClr val="accent1">
                    <a:lumMod val="50000"/>
                  </a:schemeClr>
                </a:solidFill>
              </a:rPr>
              <a:t> А. Приемы педагогической техники. М., 2003.</a:t>
            </a:r>
          </a:p>
          <a:p>
            <a:pPr lvl="0" algn="l"/>
            <a:r>
              <a:rPr lang="ru-RU" dirty="0" smtClean="0">
                <a:solidFill>
                  <a:schemeClr val="accent1">
                    <a:lumMod val="50000"/>
                  </a:schemeClr>
                </a:solidFill>
              </a:rPr>
              <a:t>Душка Н. </a:t>
            </a:r>
            <a:r>
              <a:rPr lang="ru-RU" dirty="0" err="1" smtClean="0">
                <a:solidFill>
                  <a:schemeClr val="accent1">
                    <a:lumMod val="50000"/>
                  </a:schemeClr>
                </a:solidFill>
              </a:rPr>
              <a:t>Синквейн</a:t>
            </a:r>
            <a:r>
              <a:rPr lang="ru-RU" dirty="0" smtClean="0">
                <a:solidFill>
                  <a:schemeClr val="accent1">
                    <a:lumMod val="50000"/>
                  </a:schemeClr>
                </a:solidFill>
              </a:rPr>
              <a:t> в работе с дошкольниками», Журнал «Логопед» № 5 (2005).</a:t>
            </a:r>
            <a:endParaRPr lang="ru-RU" b="1" dirty="0" smtClean="0">
              <a:solidFill>
                <a:schemeClr val="accent1">
                  <a:lumMod val="50000"/>
                </a:schemeClr>
              </a:solidFill>
            </a:endParaRPr>
          </a:p>
          <a:p>
            <a:pPr lvl="0" algn="l"/>
            <a:r>
              <a:rPr lang="ru-RU" dirty="0" smtClean="0">
                <a:solidFill>
                  <a:schemeClr val="accent1">
                    <a:lumMod val="50000"/>
                  </a:schemeClr>
                </a:solidFill>
              </a:rPr>
              <a:t>Е.А. Трифонова«Развитие критического мышления «учебное пособие-хрестоматия)» в сборнике «Учитель и ученик: возможность диалога и понимания», Москва, БОНФИ, 2002 г.</a:t>
            </a:r>
          </a:p>
          <a:p>
            <a:pPr lvl="0" algn="l"/>
            <a:r>
              <a:rPr lang="ru-RU" dirty="0" smtClean="0">
                <a:solidFill>
                  <a:schemeClr val="accent1">
                    <a:lumMod val="50000"/>
                  </a:schemeClr>
                </a:solidFill>
              </a:rPr>
              <a:t>Терентьева Н. «</a:t>
            </a:r>
            <a:r>
              <a:rPr lang="ru-RU" dirty="0" err="1" smtClean="0">
                <a:solidFill>
                  <a:schemeClr val="accent1">
                    <a:lumMod val="50000"/>
                  </a:schemeClr>
                </a:solidFill>
              </a:rPr>
              <a:t>Синквейн</a:t>
            </a:r>
            <a:r>
              <a:rPr lang="ru-RU" dirty="0" smtClean="0">
                <a:solidFill>
                  <a:schemeClr val="accent1">
                    <a:lumMod val="50000"/>
                  </a:schemeClr>
                </a:solidFill>
              </a:rPr>
              <a:t> по «Котловану»?», Журнал «Первое сентября», № 4 (2006).</a:t>
            </a:r>
            <a:endParaRPr lang="ru-RU" b="1" dirty="0" smtClean="0">
              <a:solidFill>
                <a:schemeClr val="accent1">
                  <a:lumMod val="50000"/>
                </a:schemeClr>
              </a:solidFill>
            </a:endParaRPr>
          </a:p>
          <a:p>
            <a:pPr lvl="0" algn="l"/>
            <a:r>
              <a:rPr lang="ru-RU" dirty="0" smtClean="0">
                <a:solidFill>
                  <a:schemeClr val="accent1">
                    <a:lumMod val="50000"/>
                  </a:schemeClr>
                </a:solidFill>
              </a:rPr>
              <a:t>Элементы инновационных технологий (кафедра </a:t>
            </a:r>
            <a:r>
              <a:rPr lang="ru-RU" dirty="0" err="1" smtClean="0">
                <a:solidFill>
                  <a:schemeClr val="accent1">
                    <a:lumMod val="50000"/>
                  </a:schemeClr>
                </a:solidFill>
              </a:rPr>
              <a:t>МедБио</a:t>
            </a:r>
            <a:r>
              <a:rPr lang="ru-RU" dirty="0" smtClean="0">
                <a:solidFill>
                  <a:schemeClr val="accent1">
                    <a:lumMod val="50000"/>
                  </a:schemeClr>
                </a:solidFill>
              </a:rPr>
              <a:t> КГМУ).</a:t>
            </a:r>
            <a:endParaRPr lang="ru-RU" b="1" dirty="0" smtClean="0">
              <a:solidFill>
                <a:schemeClr val="accent1">
                  <a:lumMod val="50000"/>
                </a:schemeClr>
              </a:solidFill>
            </a:endParaRPr>
          </a:p>
          <a:p>
            <a:pPr algn="l" eaLnBrk="0" hangingPunct="0">
              <a:buClrTx/>
              <a:buSzTx/>
              <a:buFontTx/>
              <a:buChar char="•"/>
              <a:tabLst>
                <a:tab pos="498475" algn="l"/>
              </a:tabLst>
              <a:defRPr/>
            </a:pPr>
            <a:endParaRPr lang="ru-RU" dirty="0">
              <a:solidFill>
                <a:srgbClr val="FF0000"/>
              </a:solidFill>
              <a:effectLst>
                <a:outerShdw blurRad="38100" dist="38100" dir="2700000" algn="tl">
                  <a:srgbClr val="000000">
                    <a:alpha val="43137"/>
                  </a:srgbClr>
                </a:outerShdw>
              </a:effectLst>
              <a:latin typeface="Arial Black" pitchFamily="34" charset="0"/>
            </a:endParaRPr>
          </a:p>
          <a:p>
            <a:pPr algn="l" eaLnBrk="0" hangingPunct="0">
              <a:buClrTx/>
              <a:buSzTx/>
              <a:buFontTx/>
              <a:buChar char="•"/>
              <a:tabLst>
                <a:tab pos="498475" algn="l"/>
              </a:tabLst>
              <a:defRPr/>
            </a:pPr>
            <a:r>
              <a:rPr lang="en-US" dirty="0" smtClean="0">
                <a:solidFill>
                  <a:srgbClr val="FF0000"/>
                </a:solidFill>
                <a:effectLst>
                  <a:outerShdw blurRad="38100" dist="38100" dir="2700000" algn="tl">
                    <a:srgbClr val="000000">
                      <a:alpha val="43137"/>
                    </a:srgbClr>
                  </a:outerShdw>
                </a:effectLst>
                <a:latin typeface="Arial Black" pitchFamily="34" charset="0"/>
                <a:hlinkClick r:id="rId3"/>
              </a:rPr>
              <a:t>http://93.186/99/70/ipk-mediawiki</a:t>
            </a:r>
            <a:endParaRPr lang="en-US" dirty="0" smtClean="0">
              <a:solidFill>
                <a:srgbClr val="FF0000"/>
              </a:solidFill>
              <a:effectLst>
                <a:outerShdw blurRad="38100" dist="38100" dir="2700000" algn="tl">
                  <a:srgbClr val="000000">
                    <a:alpha val="43137"/>
                  </a:srgbClr>
                </a:outerShdw>
              </a:effectLst>
              <a:latin typeface="Arial Black" pitchFamily="34" charset="0"/>
            </a:endParaRPr>
          </a:p>
          <a:p>
            <a:pPr algn="l" eaLnBrk="0" hangingPunct="0">
              <a:buClrTx/>
              <a:buSzTx/>
              <a:buFontTx/>
              <a:buChar char="•"/>
              <a:tabLst>
                <a:tab pos="498475" algn="l"/>
              </a:tabLst>
              <a:defRPr/>
            </a:pPr>
            <a:r>
              <a:rPr lang="en-US" dirty="0" smtClean="0">
                <a:solidFill>
                  <a:srgbClr val="FF0000"/>
                </a:solidFill>
                <a:effectLst>
                  <a:outerShdw blurRad="38100" dist="38100" dir="2700000" algn="tl">
                    <a:srgbClr val="000000">
                      <a:alpha val="43137"/>
                    </a:srgbClr>
                  </a:outerShdw>
                </a:effectLst>
                <a:latin typeface="Arial Black" pitchFamily="34" charset="0"/>
                <a:hlinkClick r:id="rId4"/>
              </a:rPr>
              <a:t>http://toipkro.ucoz.ru/forum/</a:t>
            </a:r>
            <a:endParaRPr lang="en-US" dirty="0" smtClean="0">
              <a:solidFill>
                <a:srgbClr val="FF0000"/>
              </a:solidFill>
              <a:effectLst>
                <a:outerShdw blurRad="38100" dist="38100" dir="2700000" algn="tl">
                  <a:srgbClr val="000000">
                    <a:alpha val="43137"/>
                  </a:srgbClr>
                </a:outerShdw>
              </a:effectLst>
              <a:latin typeface="Arial Black" pitchFamily="34" charset="0"/>
            </a:endParaRPr>
          </a:p>
          <a:p>
            <a:pPr algn="l" eaLnBrk="0" hangingPunct="0">
              <a:buClrTx/>
              <a:buSzTx/>
              <a:buFontTx/>
              <a:buChar char="•"/>
              <a:tabLst>
                <a:tab pos="498475" algn="l"/>
              </a:tabLst>
              <a:defRPr/>
            </a:pPr>
            <a:r>
              <a:rPr lang="en-US" dirty="0" smtClean="0">
                <a:solidFill>
                  <a:srgbClr val="FF0000"/>
                </a:solidFill>
                <a:effectLst>
                  <a:outerShdw blurRad="38100" dist="38100" dir="2700000" algn="tl">
                    <a:srgbClr val="000000">
                      <a:alpha val="43137"/>
                    </a:srgbClr>
                  </a:outerShdw>
                </a:effectLst>
                <a:latin typeface="Arial Black" pitchFamily="34" charset="0"/>
                <a:hlinkClick r:id="rId5"/>
              </a:rPr>
              <a:t>http://doshvozrast.ru</a:t>
            </a:r>
            <a:endParaRPr lang="en-US" dirty="0" smtClean="0">
              <a:solidFill>
                <a:srgbClr val="FF0000"/>
              </a:solidFill>
              <a:effectLst>
                <a:outerShdw blurRad="38100" dist="38100" dir="2700000" algn="tl">
                  <a:srgbClr val="000000">
                    <a:alpha val="43137"/>
                  </a:srgbClr>
                </a:outerShdw>
              </a:effectLst>
              <a:latin typeface="Arial Black" pitchFamily="34" charset="0"/>
            </a:endParaRPr>
          </a:p>
          <a:p>
            <a:pPr algn="l" eaLnBrk="0" hangingPunct="0">
              <a:buClrTx/>
              <a:buSzTx/>
              <a:buFontTx/>
              <a:buChar char="•"/>
              <a:tabLst>
                <a:tab pos="498475" algn="l"/>
              </a:tabLst>
              <a:defRPr/>
            </a:pPr>
            <a:r>
              <a:rPr lang="en-US" dirty="0" smtClean="0">
                <a:solidFill>
                  <a:srgbClr val="FF0000"/>
                </a:solidFill>
                <a:effectLst>
                  <a:outerShdw blurRad="38100" dist="38100" dir="2700000" algn="tl">
                    <a:srgbClr val="000000">
                      <a:alpha val="43137"/>
                    </a:srgbClr>
                  </a:outerShdw>
                </a:effectLst>
                <a:latin typeface="Arial Black" pitchFamily="34" charset="0"/>
                <a:hlinkClick r:id="rId6"/>
              </a:rPr>
              <a:t>http://www.center-sozvezdie.ru</a:t>
            </a:r>
            <a:endParaRPr lang="ru-RU" sz="1800" dirty="0" smtClean="0">
              <a:solidFill>
                <a:srgbClr val="FF0000"/>
              </a:solidFill>
              <a:effectLst>
                <a:outerShdw blurRad="38100" dist="38100" dir="2700000" algn="tl">
                  <a:srgbClr val="000000">
                    <a:alpha val="43137"/>
                  </a:srgbClr>
                </a:outerShdw>
              </a:effectLst>
              <a:latin typeface="Arial Black" pitchFamily="34" charset="0"/>
            </a:endParaRPr>
          </a:p>
          <a:p>
            <a:pPr algn="l" eaLnBrk="0" hangingPunct="0">
              <a:buClrTx/>
              <a:buSzTx/>
              <a:buFontTx/>
              <a:buChar char="•"/>
              <a:tabLst>
                <a:tab pos="498475" algn="l"/>
              </a:tabLst>
              <a:defRPr/>
            </a:pPr>
            <a:endParaRPr lang="ru-RU" dirty="0">
              <a:effectLst>
                <a:outerShdw blurRad="38100" dist="38100" dir="2700000" algn="tl">
                  <a:srgbClr val="000000">
                    <a:alpha val="43137"/>
                  </a:srgbClr>
                </a:outerShdw>
              </a:effectLst>
              <a:latin typeface="Arial Black" pitchFamily="34" charset="0"/>
            </a:endParaRPr>
          </a:p>
          <a:p>
            <a:pPr algn="l" eaLnBrk="0" hangingPunct="0">
              <a:buClrTx/>
              <a:buSzTx/>
              <a:buFontTx/>
              <a:buChar char="•"/>
              <a:tabLst>
                <a:tab pos="498475" algn="l"/>
              </a:tabLst>
              <a:defRPr/>
            </a:pPr>
            <a:endParaRPr lang="ru-RU" sz="1800" dirty="0" smtClean="0">
              <a:effectLst>
                <a:outerShdw blurRad="38100" dist="38100" dir="2700000" algn="tl">
                  <a:srgbClr val="000000">
                    <a:alpha val="43137"/>
                  </a:srgbClr>
                </a:outerShdw>
              </a:effectLst>
              <a:latin typeface="Arial Black" pitchFamily="34" charset="0"/>
            </a:endParaRPr>
          </a:p>
          <a:p>
            <a:pPr algn="l" eaLnBrk="0" hangingPunct="0">
              <a:buClrTx/>
              <a:buSzTx/>
              <a:buFontTx/>
              <a:buChar char="•"/>
              <a:tabLst>
                <a:tab pos="498475" algn="l"/>
              </a:tabLst>
              <a:defRPr/>
            </a:pPr>
            <a:endParaRPr lang="ru-RU" dirty="0">
              <a:effectLst>
                <a:outerShdw blurRad="38100" dist="38100" dir="2700000" algn="tl">
                  <a:srgbClr val="000000">
                    <a:alpha val="43137"/>
                  </a:srgbClr>
                </a:outerShdw>
              </a:effectLst>
              <a:latin typeface="Arial Black" pitchFamily="34" charset="0"/>
            </a:endParaRPr>
          </a:p>
          <a:p>
            <a:pPr algn="l" eaLnBrk="0" hangingPunct="0">
              <a:buClrTx/>
              <a:buSzTx/>
              <a:buFontTx/>
              <a:buChar char="•"/>
              <a:tabLst>
                <a:tab pos="498475" algn="l"/>
              </a:tabLst>
              <a:defRPr/>
            </a:pPr>
            <a:endParaRPr lang="ru-RU" sz="1800" dirty="0" smtClean="0">
              <a:effectLst>
                <a:outerShdw blurRad="38100" dist="38100" dir="2700000" algn="tl">
                  <a:srgbClr val="000000">
                    <a:alpha val="43137"/>
                  </a:srgbClr>
                </a:outerShdw>
              </a:effectLst>
              <a:latin typeface="Arial Black" pitchFamily="34" charset="0"/>
            </a:endParaRPr>
          </a:p>
          <a:p>
            <a:pPr algn="l" eaLnBrk="0" hangingPunct="0">
              <a:buClrTx/>
              <a:buSzTx/>
              <a:buFontTx/>
              <a:buChar char="•"/>
              <a:tabLst>
                <a:tab pos="498475" algn="l"/>
              </a:tabLst>
              <a:defRPr/>
            </a:pPr>
            <a:endParaRPr lang="ru-RU" dirty="0">
              <a:effectLst>
                <a:outerShdw blurRad="38100" dist="38100" dir="2700000" algn="tl">
                  <a:srgbClr val="000000">
                    <a:alpha val="43137"/>
                  </a:srgbClr>
                </a:outerShdw>
              </a:effectLst>
              <a:latin typeface="Arial Black" pitchFamily="34" charset="0"/>
            </a:endParaRPr>
          </a:p>
          <a:p>
            <a:pPr algn="l" eaLnBrk="0" hangingPunct="0">
              <a:buClrTx/>
              <a:buSzTx/>
              <a:buFontTx/>
              <a:buChar char="•"/>
              <a:tabLst>
                <a:tab pos="498475" algn="l"/>
              </a:tabLst>
              <a:defRPr/>
            </a:pPr>
            <a:endParaRPr lang="ru-RU" sz="1800" dirty="0">
              <a:effectLst>
                <a:outerShdw blurRad="38100" dist="38100" dir="2700000" algn="tl">
                  <a:srgbClr val="000000">
                    <a:alpha val="43137"/>
                  </a:srgbClr>
                </a:outerShdw>
              </a:effectLst>
              <a:latin typeface="Arial Black" pitchFamily="34" charset="0"/>
            </a:endParaRPr>
          </a:p>
        </p:txBody>
      </p:sp>
      <p:pic>
        <p:nvPicPr>
          <p:cNvPr id="5" name="Рисунок 4" descr="1328967010_model-vypusknika-nachalnoy-shkoly.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5643570" y="4857760"/>
            <a:ext cx="3286148" cy="200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Рисунок 6" descr="f_4a095a91a7df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Заголовок 6"/>
          <p:cNvSpPr>
            <a:spLocks noGrp="1"/>
          </p:cNvSpPr>
          <p:nvPr>
            <p:ph type="title"/>
          </p:nvPr>
        </p:nvSpPr>
        <p:spPr>
          <a:xfrm>
            <a:off x="0" y="301878"/>
            <a:ext cx="8686800" cy="877163"/>
          </a:xfrm>
          <a:prstGeom prst="rect">
            <a:avLst/>
          </a:prstGeom>
        </p:spPr>
        <p:txBody>
          <a:bodyPr wrap="square">
            <a:spAutoFit/>
          </a:bodyPr>
          <a:lstStyle/>
          <a:p>
            <a:pPr algn="ctr">
              <a:buFont typeface="Times New Roman" pitchFamily="16" charset="0"/>
              <a:buNone/>
              <a:defRPr/>
            </a:pPr>
            <a:r>
              <a:rPr lang="ru-RU" sz="3600" dirty="0" smtClean="0">
                <a:solidFill>
                  <a:srgbClr val="FF0000"/>
                </a:solidFill>
                <a:latin typeface="Arial Black" pitchFamily="32" charset="0"/>
                <a:ea typeface="MS Gothic" charset="-128"/>
              </a:rPr>
              <a:t> </a:t>
            </a:r>
            <a:r>
              <a:rPr lang="ru-RU" sz="5400" dirty="0" smtClean="0">
                <a:solidFill>
                  <a:srgbClr val="FF0000"/>
                </a:solidFill>
                <a:latin typeface="Arial Black" pitchFamily="32" charset="0"/>
                <a:ea typeface="MS Gothic" charset="-128"/>
              </a:rPr>
              <a:t> ЦЕЛЬ </a:t>
            </a:r>
            <a:endParaRPr lang="ru-RU" sz="5400" dirty="0">
              <a:solidFill>
                <a:srgbClr val="FF0000"/>
              </a:solidFill>
              <a:latin typeface="Arial Black" pitchFamily="32" charset="0"/>
              <a:ea typeface="MS Gothic" charset="-128"/>
            </a:endParaRPr>
          </a:p>
        </p:txBody>
      </p:sp>
      <p:sp>
        <p:nvSpPr>
          <p:cNvPr id="8" name="AutoShape 11"/>
          <p:cNvSpPr>
            <a:spLocks noChangeArrowheads="1"/>
          </p:cNvSpPr>
          <p:nvPr/>
        </p:nvSpPr>
        <p:spPr bwMode="gray">
          <a:xfrm>
            <a:off x="1357290" y="1357298"/>
            <a:ext cx="7572428" cy="3929090"/>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lang="ru-RU" sz="3600" b="1" kern="0" dirty="0" smtClean="0">
              <a:solidFill>
                <a:srgbClr val="000000"/>
              </a:solidFill>
              <a:effectLst>
                <a:outerShdw blurRad="38100" dist="38100" dir="2700000" algn="tl">
                  <a:srgbClr val="000000">
                    <a:alpha val="43137"/>
                  </a:srgbClr>
                </a:outerShdw>
              </a:effectLst>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u-RU" sz="3600" b="1" kern="0" dirty="0">
              <a:solidFill>
                <a:schemeClr val="accent1">
                  <a:lumMod val="50000"/>
                </a:schemeClr>
              </a:solidFill>
              <a:cs typeface="Arial"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ru-RU" sz="2800" b="1" kern="0" dirty="0" smtClean="0">
                <a:solidFill>
                  <a:schemeClr val="accent1">
                    <a:lumMod val="50000"/>
                  </a:schemeClr>
                </a:solidFill>
                <a:latin typeface="Arial Black" pitchFamily="34" charset="0"/>
                <a:cs typeface="Arial" charset="0"/>
              </a:rPr>
              <a:t>Повышение эффективности работы</a:t>
            </a:r>
          </a:p>
          <a:p>
            <a:pPr marL="0" marR="0" lvl="0" indent="0" algn="l" defTabSz="914400" eaLnBrk="1" fontAlgn="auto" latinLnBrk="0" hangingPunct="1">
              <a:lnSpc>
                <a:spcPct val="100000"/>
              </a:lnSpc>
              <a:spcBef>
                <a:spcPts val="0"/>
              </a:spcBef>
              <a:spcAft>
                <a:spcPts val="0"/>
              </a:spcAft>
              <a:buClrTx/>
              <a:buSzTx/>
              <a:buFontTx/>
              <a:buNone/>
              <a:tabLst/>
              <a:defRPr/>
            </a:pPr>
            <a:r>
              <a:rPr lang="ru-RU" sz="2800" b="1" kern="0" dirty="0" smtClean="0">
                <a:solidFill>
                  <a:schemeClr val="accent1">
                    <a:lumMod val="50000"/>
                  </a:schemeClr>
                </a:solidFill>
                <a:latin typeface="Arial Black" pitchFamily="34" charset="0"/>
                <a:cs typeface="Arial" charset="0"/>
              </a:rPr>
              <a:t>по развитию познавательных,</a:t>
            </a:r>
          </a:p>
          <a:p>
            <a:pPr marL="0" marR="0" lvl="0" indent="0" algn="l" defTabSz="914400" eaLnBrk="1" fontAlgn="auto" latinLnBrk="0" hangingPunct="1">
              <a:lnSpc>
                <a:spcPct val="100000"/>
              </a:lnSpc>
              <a:spcBef>
                <a:spcPts val="0"/>
              </a:spcBef>
              <a:spcAft>
                <a:spcPts val="0"/>
              </a:spcAft>
              <a:buClrTx/>
              <a:buSzTx/>
              <a:buFontTx/>
              <a:buNone/>
              <a:tabLst/>
              <a:defRPr/>
            </a:pPr>
            <a:r>
              <a:rPr lang="ru-RU" sz="2800" b="1" kern="0" dirty="0" smtClean="0">
                <a:solidFill>
                  <a:schemeClr val="accent1">
                    <a:lumMod val="50000"/>
                  </a:schemeClr>
                </a:solidFill>
                <a:latin typeface="Arial Black" pitchFamily="34" charset="0"/>
                <a:cs typeface="Arial" charset="0"/>
              </a:rPr>
              <a:t> коммуникативных и творческих </a:t>
            </a:r>
          </a:p>
          <a:p>
            <a:pPr marL="0" marR="0" lvl="0" indent="0" algn="l" defTabSz="914400" eaLnBrk="1" fontAlgn="auto" latinLnBrk="0" hangingPunct="1">
              <a:lnSpc>
                <a:spcPct val="100000"/>
              </a:lnSpc>
              <a:spcBef>
                <a:spcPts val="0"/>
              </a:spcBef>
              <a:spcAft>
                <a:spcPts val="0"/>
              </a:spcAft>
              <a:buClrTx/>
              <a:buSzTx/>
              <a:buFontTx/>
              <a:buNone/>
              <a:tabLst/>
              <a:defRPr/>
            </a:pPr>
            <a:r>
              <a:rPr lang="ru-RU" sz="2800" b="1" kern="0" dirty="0" smtClean="0">
                <a:solidFill>
                  <a:schemeClr val="accent1">
                    <a:lumMod val="50000"/>
                  </a:schemeClr>
                </a:solidFill>
                <a:latin typeface="Arial Black" pitchFamily="34" charset="0"/>
                <a:cs typeface="Arial" charset="0"/>
              </a:rPr>
              <a:t>способностей детей в процессе </a:t>
            </a:r>
          </a:p>
          <a:p>
            <a:pPr algn="l" fontAlgn="auto">
              <a:spcBef>
                <a:spcPts val="0"/>
              </a:spcBef>
              <a:spcAft>
                <a:spcPts val="0"/>
              </a:spcAft>
              <a:defRPr/>
            </a:pPr>
            <a:r>
              <a:rPr lang="ru-RU" sz="2800" b="1" kern="0" dirty="0" smtClean="0">
                <a:solidFill>
                  <a:schemeClr val="accent1">
                    <a:lumMod val="50000"/>
                  </a:schemeClr>
                </a:solidFill>
                <a:latin typeface="Arial Black" pitchFamily="34" charset="0"/>
                <a:cs typeface="Arial" charset="0"/>
              </a:rPr>
              <a:t>применения инновационного</a:t>
            </a:r>
          </a:p>
          <a:p>
            <a:pPr algn="l" fontAlgn="auto">
              <a:spcBef>
                <a:spcPts val="0"/>
              </a:spcBef>
              <a:spcAft>
                <a:spcPts val="0"/>
              </a:spcAft>
              <a:defRPr/>
            </a:pPr>
            <a:r>
              <a:rPr lang="ru-RU" sz="2800" b="1" kern="0" dirty="0" smtClean="0">
                <a:solidFill>
                  <a:schemeClr val="accent1">
                    <a:lumMod val="50000"/>
                  </a:schemeClr>
                </a:solidFill>
                <a:latin typeface="Arial Black" pitchFamily="34" charset="0"/>
                <a:cs typeface="Arial" charset="0"/>
              </a:rPr>
              <a:t> метода «</a:t>
            </a:r>
            <a:r>
              <a:rPr lang="ru-RU" sz="2800" b="1" kern="0" dirty="0" err="1" smtClean="0">
                <a:solidFill>
                  <a:schemeClr val="accent1">
                    <a:lumMod val="50000"/>
                  </a:schemeClr>
                </a:solidFill>
                <a:latin typeface="Arial Black" pitchFamily="34" charset="0"/>
                <a:cs typeface="Arial" charset="0"/>
              </a:rPr>
              <a:t>Синквейн</a:t>
            </a:r>
            <a:r>
              <a:rPr lang="ru-RU" sz="2800" b="1" kern="0" dirty="0" smtClean="0">
                <a:solidFill>
                  <a:schemeClr val="accent1">
                    <a:lumMod val="50000"/>
                  </a:schemeClr>
                </a:solidFill>
                <a:latin typeface="Arial Black" pitchFamily="34" charset="0"/>
                <a:cs typeface="Arial" charset="0"/>
              </a:rPr>
              <a:t>»</a:t>
            </a:r>
            <a:endParaRPr lang="ru-RU" sz="3600" b="1" kern="0" dirty="0">
              <a:solidFill>
                <a:srgbClr val="000000"/>
              </a:solidFill>
              <a:cs typeface="Arial"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ru-RU" sz="3600" b="1" kern="0" dirty="0">
              <a:solidFill>
                <a:srgbClr val="000000"/>
              </a:solidFill>
              <a:cs typeface="Arial" charset="0"/>
            </a:endParaRPr>
          </a:p>
        </p:txBody>
      </p:sp>
      <p:pic>
        <p:nvPicPr>
          <p:cNvPr id="5" name="Рисунок 4" descr="63370117_1283114586_24.png"/>
          <p:cNvPicPr>
            <a:picLocks noChangeAspect="1"/>
          </p:cNvPicPr>
          <p:nvPr/>
        </p:nvPicPr>
        <p:blipFill>
          <a:blip r:embed="rId3" cstate="print">
            <a:clrChange>
              <a:clrFrom>
                <a:srgbClr val="000000"/>
              </a:clrFrom>
              <a:clrTo>
                <a:srgbClr val="000000">
                  <a:alpha val="0"/>
                </a:srgbClr>
              </a:clrTo>
            </a:clrChange>
          </a:blip>
          <a:srcRect/>
          <a:stretch>
            <a:fillRect/>
          </a:stretch>
        </p:blipFill>
        <p:spPr bwMode="auto">
          <a:xfrm>
            <a:off x="0" y="3929066"/>
            <a:ext cx="2043551" cy="29289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http://innashine.narod.ru/green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4"/>
          <p:cNvSpPr>
            <a:spLocks noGrp="1" noChangeArrowheads="1"/>
          </p:cNvSpPr>
          <p:nvPr>
            <p:ph type="title"/>
          </p:nvPr>
        </p:nvSpPr>
        <p:spPr bwMode="gray">
          <a:xfrm>
            <a:off x="0" y="0"/>
            <a:ext cx="9143999" cy="1500174"/>
          </a:xfrm>
          <a:prstGeom prst="rect">
            <a:avLst/>
          </a:prstGeom>
          <a:noFill/>
          <a:ln w="9525">
            <a:noFill/>
            <a:miter lim="800000"/>
            <a:headEnd/>
            <a:tailEnd/>
          </a:ln>
          <a:effectLst>
            <a:outerShdw dist="35921" dir="2700000" algn="ctr" rotWithShape="0">
              <a:srgbClr val="FFFFFF"/>
            </a:outerShdw>
          </a:effectLst>
        </p:spPr>
        <p:txBody>
          <a:bodyPr>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0"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Black" pitchFamily="32" charset="0"/>
                <a:ea typeface="MS Gothic" charset="-128"/>
              </a:rPr>
              <a:t/>
            </a:r>
            <a:br>
              <a:rPr kumimoji="0" lang="ru-RU" b="0"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Black" pitchFamily="32" charset="0"/>
                <a:ea typeface="MS Gothic" charset="-128"/>
              </a:rPr>
            </a:br>
            <a:r>
              <a:rPr kumimoji="0" lang="ru-RU" sz="6000" b="0" i="0" u="none" strike="noStrike" kern="0" cap="none" spc="0" normalizeH="0" baseline="0" noProof="0" dirty="0" smtClean="0">
                <a:ln>
                  <a:noFill/>
                </a:ln>
                <a:solidFill>
                  <a:srgbClr val="FF0000"/>
                </a:solidFill>
                <a:uLnTx/>
                <a:uFillTx/>
                <a:latin typeface="Arial Black" pitchFamily="32" charset="0"/>
                <a:ea typeface="MS Gothic" charset="-128"/>
              </a:rPr>
              <a:t>ЗАДАЧИ</a:t>
            </a:r>
            <a:r>
              <a:rPr kumimoji="0" lang="ru-RU" b="0" i="0" u="none" strike="noStrike" kern="0" cap="none" spc="0" normalizeH="0" baseline="0" noProof="0" dirty="0" smtClean="0">
                <a:ln>
                  <a:noFill/>
                </a:ln>
                <a:solidFill>
                  <a:srgbClr val="002060"/>
                </a:solidFill>
                <a:uLnTx/>
                <a:uFillTx/>
                <a:latin typeface="Arial Black" pitchFamily="32" charset="0"/>
                <a:ea typeface="MS Gothic" charset="-128"/>
              </a:rPr>
              <a:t/>
            </a:r>
            <a:br>
              <a:rPr kumimoji="0" lang="ru-RU" b="0" i="0" u="none" strike="noStrike" kern="0" cap="none" spc="0" normalizeH="0" baseline="0" noProof="0" dirty="0" smtClean="0">
                <a:ln>
                  <a:noFill/>
                </a:ln>
                <a:solidFill>
                  <a:srgbClr val="002060"/>
                </a:solidFill>
                <a:uLnTx/>
                <a:uFillTx/>
                <a:latin typeface="Arial Black" pitchFamily="32" charset="0"/>
                <a:ea typeface="MS Gothic" charset="-128"/>
              </a:rPr>
            </a:br>
            <a:endParaRPr kumimoji="0" lang="en-US" b="0" i="0" u="none" strike="noStrike" kern="0" cap="none" spc="0" normalizeH="0" baseline="0" noProof="0" dirty="0">
              <a:ln>
                <a:noFill/>
              </a:ln>
              <a:solidFill>
                <a:srgbClr val="002060"/>
              </a:solidFill>
              <a:uLnTx/>
              <a:uFillTx/>
            </a:endParaRPr>
          </a:p>
        </p:txBody>
      </p:sp>
      <p:grpSp>
        <p:nvGrpSpPr>
          <p:cNvPr id="5" name="Group 3"/>
          <p:cNvGrpSpPr>
            <a:grpSpLocks/>
          </p:cNvGrpSpPr>
          <p:nvPr/>
        </p:nvGrpSpPr>
        <p:grpSpPr bwMode="auto">
          <a:xfrm>
            <a:off x="428596" y="857232"/>
            <a:ext cx="7858180" cy="1285884"/>
            <a:chOff x="1046" y="994"/>
            <a:chExt cx="4996" cy="651"/>
          </a:xfrm>
        </p:grpSpPr>
        <p:sp>
          <p:nvSpPr>
            <p:cNvPr id="6" name="AutoShape 4"/>
            <p:cNvSpPr>
              <a:spLocks noChangeArrowheads="1"/>
            </p:cNvSpPr>
            <p:nvPr/>
          </p:nvSpPr>
          <p:spPr bwMode="gray">
            <a:xfrm>
              <a:off x="1046" y="994"/>
              <a:ext cx="4996" cy="651"/>
            </a:xfrm>
            <a:prstGeom prst="roundRect">
              <a:avLst>
                <a:gd name="adj" fmla="val 0"/>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0000"/>
                </a:solidFill>
                <a:effectLst/>
                <a:uLnTx/>
                <a:uFillTx/>
                <a:cs typeface="Arial" charset="0"/>
              </a:endParaRPr>
            </a:p>
          </p:txBody>
        </p:sp>
        <p:grpSp>
          <p:nvGrpSpPr>
            <p:cNvPr id="7" name="Group 5"/>
            <p:cNvGrpSpPr>
              <a:grpSpLocks/>
            </p:cNvGrpSpPr>
            <p:nvPr/>
          </p:nvGrpSpPr>
          <p:grpSpPr bwMode="auto">
            <a:xfrm>
              <a:off x="1093" y="1086"/>
              <a:ext cx="316" cy="389"/>
              <a:chOff x="1093" y="1086"/>
              <a:chExt cx="316" cy="389"/>
            </a:xfrm>
          </p:grpSpPr>
          <p:sp>
            <p:nvSpPr>
              <p:cNvPr id="9" name="AutoShape 6"/>
              <p:cNvSpPr>
                <a:spLocks noChangeArrowheads="1"/>
              </p:cNvSpPr>
              <p:nvPr/>
            </p:nvSpPr>
            <p:spPr bwMode="gray">
              <a:xfrm>
                <a:off x="1093" y="1086"/>
                <a:ext cx="316" cy="306"/>
              </a:xfrm>
              <a:prstGeom prst="roundRect">
                <a:avLst>
                  <a:gd name="adj" fmla="val 11921"/>
                </a:avLst>
              </a:prstGeom>
              <a:gradFill rotWithShape="1">
                <a:gsLst>
                  <a:gs pos="0">
                    <a:srgbClr val="FF6161"/>
                  </a:gs>
                  <a:gs pos="100000">
                    <a:srgbClr val="FF6161">
                      <a:gamma/>
                      <a:shade val="69804"/>
                      <a:invGamma/>
                    </a:srgbClr>
                  </a:gs>
                </a:gsLst>
                <a:lin ang="5400000" scaled="1"/>
              </a:gradFill>
              <a:ln w="38100">
                <a:solidFill>
                  <a:srgbClr val="FFFFFF"/>
                </a:solid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cs typeface="Arial" charset="0"/>
                </a:endParaRPr>
              </a:p>
            </p:txBody>
          </p:sp>
          <p:sp>
            <p:nvSpPr>
              <p:cNvPr id="11" name="Text Box 8"/>
              <p:cNvSpPr txBox="1">
                <a:spLocks noChangeArrowheads="1"/>
              </p:cNvSpPr>
              <p:nvPr/>
            </p:nvSpPr>
            <p:spPr bwMode="gray">
              <a:xfrm>
                <a:off x="1106" y="1107"/>
                <a:ext cx="205" cy="368"/>
              </a:xfrm>
              <a:prstGeom prst="rect">
                <a:avLst/>
              </a:prstGeom>
              <a:noFill/>
              <a:ln w="9525" algn="ctr">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ru-RU" sz="2800" b="0" i="0" u="none" strike="noStrike" kern="0" cap="none" spc="0" normalizeH="0" baseline="0" noProof="0" dirty="0">
                    <a:ln>
                      <a:noFill/>
                    </a:ln>
                    <a:solidFill>
                      <a:srgbClr val="FFFFFF"/>
                    </a:solidFill>
                    <a:effectLst>
                      <a:outerShdw blurRad="38100" dist="38100" dir="2700000" algn="tl">
                        <a:srgbClr val="C0C0C0"/>
                      </a:outerShdw>
                    </a:effectLst>
                    <a:uLnTx/>
                    <a:uFillTx/>
                    <a:cs typeface="Arial" charset="0"/>
                  </a:rPr>
                  <a:t>1</a:t>
                </a:r>
                <a:endParaRPr kumimoji="0" lang="en-US" sz="2800" b="0" i="0" u="none" strike="noStrike" kern="0" cap="none" spc="0" normalizeH="0" baseline="0" noProof="0" dirty="0">
                  <a:ln>
                    <a:noFill/>
                  </a:ln>
                  <a:solidFill>
                    <a:srgbClr val="FFFFFF"/>
                  </a:solidFill>
                  <a:effectLst>
                    <a:outerShdw blurRad="38100" dist="38100" dir="2700000" algn="tl">
                      <a:srgbClr val="C0C0C0"/>
                    </a:outerShdw>
                  </a:effectLst>
                  <a:uLnTx/>
                  <a:uFillTx/>
                  <a:cs typeface="Arial" charset="0"/>
                </a:endParaRPr>
              </a:p>
            </p:txBody>
          </p:sp>
        </p:grpSp>
        <p:sp>
          <p:nvSpPr>
            <p:cNvPr id="8" name="Text Box 9"/>
            <p:cNvSpPr txBox="1">
              <a:spLocks noChangeArrowheads="1"/>
            </p:cNvSpPr>
            <p:nvPr/>
          </p:nvSpPr>
          <p:spPr bwMode="gray">
            <a:xfrm>
              <a:off x="1494" y="1034"/>
              <a:ext cx="4365"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eaLnBrk="1" fontAlgn="auto" latinLnBrk="0" hangingPunct="1">
                <a:lnSpc>
                  <a:spcPct val="80000"/>
                </a:lnSpc>
                <a:spcBef>
                  <a:spcPts val="0"/>
                </a:spcBef>
                <a:spcAft>
                  <a:spcPts val="0"/>
                </a:spcAft>
                <a:buClrTx/>
                <a:buSzTx/>
                <a:buFontTx/>
                <a:buNone/>
                <a:tabLst/>
                <a:defRPr/>
              </a:pPr>
              <a:endParaRPr kumimoji="0" lang="ru-RU" sz="1600" b="0" i="0" u="none" strike="noStrike" kern="0" cap="none" spc="0" normalizeH="0" baseline="0" noProof="0" smtClean="0">
                <a:ln>
                  <a:noFill/>
                </a:ln>
                <a:solidFill>
                  <a:srgbClr val="000000"/>
                </a:solidFill>
                <a:effectLst/>
                <a:uLnTx/>
                <a:uFillTx/>
                <a:latin typeface="Arial" charset="0"/>
                <a:cs typeface="Arial" charset="0"/>
              </a:endParaRPr>
            </a:p>
          </p:txBody>
        </p:sp>
      </p:grpSp>
      <p:sp>
        <p:nvSpPr>
          <p:cNvPr id="12" name="Прямоугольник 11"/>
          <p:cNvSpPr/>
          <p:nvPr/>
        </p:nvSpPr>
        <p:spPr>
          <a:xfrm>
            <a:off x="1071538" y="928670"/>
            <a:ext cx="6536365" cy="1200329"/>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chemeClr val="accent1">
                    <a:lumMod val="50000"/>
                  </a:schemeClr>
                </a:solidFill>
                <a:effectLst/>
                <a:uLnTx/>
                <a:uFillTx/>
                <a:latin typeface="Arial Black" pitchFamily="32" charset="0"/>
              </a:rPr>
              <a:t>Создать условия для развития речи и коммуникативной активности детей.</a:t>
            </a:r>
            <a:endParaRPr kumimoji="0" lang="ru-RU" sz="2400" b="0" i="0" u="none" strike="noStrike" kern="0" cap="none" spc="0" normalizeH="0" baseline="0" noProof="0" dirty="0" smtClean="0">
              <a:ln>
                <a:noFill/>
              </a:ln>
              <a:solidFill>
                <a:schemeClr val="accent1">
                  <a:lumMod val="50000"/>
                </a:schemeClr>
              </a:solidFill>
              <a:effectLst/>
              <a:uLnTx/>
              <a:uFillTx/>
            </a:endParaRPr>
          </a:p>
        </p:txBody>
      </p:sp>
      <p:grpSp>
        <p:nvGrpSpPr>
          <p:cNvPr id="13" name="Group 10"/>
          <p:cNvGrpSpPr>
            <a:grpSpLocks/>
          </p:cNvGrpSpPr>
          <p:nvPr/>
        </p:nvGrpSpPr>
        <p:grpSpPr bwMode="auto">
          <a:xfrm>
            <a:off x="428596" y="2357430"/>
            <a:ext cx="7786280" cy="1020541"/>
            <a:chOff x="884" y="2016"/>
            <a:chExt cx="5025" cy="500"/>
          </a:xfrm>
        </p:grpSpPr>
        <p:sp>
          <p:nvSpPr>
            <p:cNvPr id="14" name="AutoShape 11"/>
            <p:cNvSpPr>
              <a:spLocks noChangeArrowheads="1"/>
            </p:cNvSpPr>
            <p:nvPr/>
          </p:nvSpPr>
          <p:spPr bwMode="gray">
            <a:xfrm>
              <a:off x="884" y="2016"/>
              <a:ext cx="5024" cy="500"/>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cs typeface="Arial" charset="0"/>
              </a:endParaRPr>
            </a:p>
          </p:txBody>
        </p:sp>
        <p:grpSp>
          <p:nvGrpSpPr>
            <p:cNvPr id="15" name="Group 12"/>
            <p:cNvGrpSpPr>
              <a:grpSpLocks/>
            </p:cNvGrpSpPr>
            <p:nvPr/>
          </p:nvGrpSpPr>
          <p:grpSpPr bwMode="auto">
            <a:xfrm>
              <a:off x="1009" y="2066"/>
              <a:ext cx="340" cy="311"/>
              <a:chOff x="1009" y="2066"/>
              <a:chExt cx="340" cy="311"/>
            </a:xfrm>
          </p:grpSpPr>
          <p:sp>
            <p:nvSpPr>
              <p:cNvPr id="17" name="AutoShape 13"/>
              <p:cNvSpPr>
                <a:spLocks noChangeArrowheads="1"/>
              </p:cNvSpPr>
              <p:nvPr/>
            </p:nvSpPr>
            <p:spPr bwMode="gray">
              <a:xfrm>
                <a:off x="1009" y="2066"/>
                <a:ext cx="340" cy="278"/>
              </a:xfrm>
              <a:prstGeom prst="roundRect">
                <a:avLst>
                  <a:gd name="adj" fmla="val 11921"/>
                </a:avLst>
              </a:prstGeom>
              <a:gradFill rotWithShape="1">
                <a:gsLst>
                  <a:gs pos="0">
                    <a:srgbClr val="A8D02A">
                      <a:gamma/>
                      <a:tint val="72549"/>
                      <a:invGamma/>
                    </a:srgbClr>
                  </a:gs>
                  <a:gs pos="100000">
                    <a:srgbClr val="A8D02A"/>
                  </a:gs>
                </a:gsLst>
                <a:lin ang="5400000" scaled="1"/>
              </a:gradFill>
              <a:ln w="38100">
                <a:solidFill>
                  <a:srgbClr val="FFFFFF"/>
                </a:solid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cs typeface="Arial" charset="0"/>
                </a:endParaRPr>
              </a:p>
            </p:txBody>
          </p:sp>
          <p:sp>
            <p:nvSpPr>
              <p:cNvPr id="18" name="Freeform 14"/>
              <p:cNvSpPr>
                <a:spLocks/>
              </p:cNvSpPr>
              <p:nvPr/>
            </p:nvSpPr>
            <p:spPr bwMode="gray">
              <a:xfrm>
                <a:off x="1058" y="2098"/>
                <a:ext cx="213" cy="27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A8D02A">
                      <a:gamma/>
                      <a:tint val="42353"/>
                      <a:invGamma/>
                    </a:srgbClr>
                  </a:gs>
                  <a:gs pos="100000">
                    <a:srgbClr val="A8D02A">
                      <a:alpha val="0"/>
                    </a:srgbClr>
                  </a:gs>
                </a:gsLst>
                <a:lin ang="2700000" scaled="1"/>
              </a:gradFill>
              <a:ln w="0">
                <a:no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cs typeface="Arial" charset="0"/>
                </a:endParaRPr>
              </a:p>
            </p:txBody>
          </p:sp>
          <p:sp>
            <p:nvSpPr>
              <p:cNvPr id="19" name="Text Box 15"/>
              <p:cNvSpPr txBox="1">
                <a:spLocks noChangeArrowheads="1"/>
              </p:cNvSpPr>
              <p:nvPr/>
            </p:nvSpPr>
            <p:spPr bwMode="gray">
              <a:xfrm>
                <a:off x="1087" y="2082"/>
                <a:ext cx="221" cy="277"/>
              </a:xfrm>
              <a:prstGeom prst="rect">
                <a:avLst/>
              </a:prstGeom>
              <a:noFill/>
              <a:ln w="9525" algn="ctr">
                <a:noFill/>
                <a:miter lim="800000"/>
                <a:headEnd/>
                <a:tailEnd/>
              </a:ln>
              <a:effec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ru-RU" sz="2800" b="0" i="0" u="none" strike="noStrike" kern="0" cap="none" spc="0" normalizeH="0" baseline="0" noProof="0" dirty="0">
                    <a:ln>
                      <a:noFill/>
                    </a:ln>
                    <a:solidFill>
                      <a:srgbClr val="FFFFFF"/>
                    </a:solidFill>
                    <a:effectLst>
                      <a:outerShdw blurRad="38100" dist="38100" dir="2700000" algn="tl">
                        <a:srgbClr val="C0C0C0"/>
                      </a:outerShdw>
                    </a:effectLst>
                    <a:uLnTx/>
                    <a:uFillTx/>
                    <a:cs typeface="Arial" charset="0"/>
                  </a:rPr>
                  <a:t>2</a:t>
                </a:r>
                <a:endParaRPr kumimoji="0" lang="en-US" sz="2800" b="0" i="0" u="none" strike="noStrike" kern="0" cap="none" spc="0" normalizeH="0" baseline="0" noProof="0" dirty="0">
                  <a:ln>
                    <a:noFill/>
                  </a:ln>
                  <a:solidFill>
                    <a:srgbClr val="FFFFFF"/>
                  </a:solidFill>
                  <a:effectLst>
                    <a:outerShdw blurRad="38100" dist="38100" dir="2700000" algn="tl">
                      <a:srgbClr val="C0C0C0"/>
                    </a:outerShdw>
                  </a:effectLst>
                  <a:uLnTx/>
                  <a:uFillTx/>
                  <a:cs typeface="Arial" charset="0"/>
                </a:endParaRPr>
              </a:p>
            </p:txBody>
          </p:sp>
        </p:grpSp>
        <p:sp>
          <p:nvSpPr>
            <p:cNvPr id="16" name="Text Box 16"/>
            <p:cNvSpPr txBox="1">
              <a:spLocks noChangeArrowheads="1"/>
            </p:cNvSpPr>
            <p:nvPr/>
          </p:nvSpPr>
          <p:spPr bwMode="gray">
            <a:xfrm>
              <a:off x="1494" y="2142"/>
              <a:ext cx="4415"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eaLnBrk="1" fontAlgn="auto" latinLnBrk="0" hangingPunct="1">
                <a:lnSpc>
                  <a:spcPct val="80000"/>
                </a:lnSpc>
                <a:spcBef>
                  <a:spcPts val="0"/>
                </a:spcBef>
                <a:spcAft>
                  <a:spcPts val="0"/>
                </a:spcAft>
                <a:buClrTx/>
                <a:buSzTx/>
                <a:buFontTx/>
                <a:buNone/>
                <a:tabLst/>
                <a:defRPr/>
              </a:pPr>
              <a:endParaRPr kumimoji="0" lang="ru-RU" sz="1600" b="0" i="0" u="none" strike="noStrike" kern="0" cap="none" spc="0" normalizeH="0" baseline="0" noProof="0" smtClean="0">
                <a:ln>
                  <a:noFill/>
                </a:ln>
                <a:solidFill>
                  <a:srgbClr val="000000"/>
                </a:solidFill>
                <a:effectLst/>
                <a:uLnTx/>
                <a:uFillTx/>
                <a:latin typeface="Arial" charset="0"/>
                <a:cs typeface="Arial" charset="0"/>
              </a:endParaRPr>
            </a:p>
          </p:txBody>
        </p:sp>
      </p:grpSp>
      <p:sp>
        <p:nvSpPr>
          <p:cNvPr id="20" name="Прямоугольник 19"/>
          <p:cNvSpPr/>
          <p:nvPr/>
        </p:nvSpPr>
        <p:spPr>
          <a:xfrm>
            <a:off x="1285852" y="2500306"/>
            <a:ext cx="6500898" cy="830997"/>
          </a:xfrm>
          <a:prstGeom prst="rect">
            <a:avLst/>
          </a:prstGeom>
        </p:spPr>
        <p:txBody>
          <a:bodyPr wrap="square">
            <a:spAutoFit/>
          </a:bodyPr>
          <a:lstStyle/>
          <a:p>
            <a:pPr lvl="0" algn="l" fontAlgn="auto">
              <a:spcBef>
                <a:spcPts val="0"/>
              </a:spcBef>
              <a:spcAft>
                <a:spcPts val="0"/>
              </a:spcAft>
              <a:defRPr/>
            </a:pPr>
            <a:r>
              <a:rPr lang="ru-RU" sz="2400" b="1" kern="0" dirty="0" smtClean="0">
                <a:solidFill>
                  <a:schemeClr val="accent1">
                    <a:lumMod val="50000"/>
                  </a:schemeClr>
                </a:solidFill>
                <a:latin typeface="Arial Black" pitchFamily="34" charset="0"/>
                <a:cs typeface="Arial" charset="0"/>
              </a:rPr>
              <a:t>Научить детей составлять «</a:t>
            </a:r>
            <a:r>
              <a:rPr lang="ru-RU" sz="2400" b="1" kern="0" dirty="0" err="1" smtClean="0">
                <a:solidFill>
                  <a:schemeClr val="accent1">
                    <a:lumMod val="50000"/>
                  </a:schemeClr>
                </a:solidFill>
                <a:latin typeface="Arial Black" pitchFamily="34" charset="0"/>
                <a:cs typeface="Arial" charset="0"/>
              </a:rPr>
              <a:t>синквейны</a:t>
            </a:r>
            <a:r>
              <a:rPr lang="ru-RU" sz="2400" b="1" kern="0" dirty="0" smtClean="0">
                <a:solidFill>
                  <a:schemeClr val="accent1">
                    <a:lumMod val="50000"/>
                  </a:schemeClr>
                </a:solidFill>
                <a:latin typeface="Arial Black" pitchFamily="34" charset="0"/>
                <a:cs typeface="Arial" charset="0"/>
              </a:rPr>
              <a:t>» и рассказывать их.</a:t>
            </a:r>
            <a:endParaRPr lang="ru-RU" sz="2400" b="1" kern="0" dirty="0">
              <a:solidFill>
                <a:schemeClr val="accent1">
                  <a:lumMod val="50000"/>
                </a:schemeClr>
              </a:solidFill>
              <a:cs typeface="Arial" charset="0"/>
            </a:endParaRPr>
          </a:p>
        </p:txBody>
      </p:sp>
      <p:grpSp>
        <p:nvGrpSpPr>
          <p:cNvPr id="21" name="Group 17"/>
          <p:cNvGrpSpPr>
            <a:grpSpLocks/>
          </p:cNvGrpSpPr>
          <p:nvPr/>
        </p:nvGrpSpPr>
        <p:grpSpPr bwMode="auto">
          <a:xfrm>
            <a:off x="357158" y="3571876"/>
            <a:ext cx="7929618" cy="1571636"/>
            <a:chOff x="834" y="3036"/>
            <a:chExt cx="5074" cy="500"/>
          </a:xfrm>
        </p:grpSpPr>
        <p:sp>
          <p:nvSpPr>
            <p:cNvPr id="22" name="AutoShape 18"/>
            <p:cNvSpPr>
              <a:spLocks noChangeArrowheads="1"/>
            </p:cNvSpPr>
            <p:nvPr/>
          </p:nvSpPr>
          <p:spPr bwMode="gray">
            <a:xfrm>
              <a:off x="834" y="3036"/>
              <a:ext cx="5074" cy="5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cs typeface="Arial" charset="0"/>
              </a:endParaRPr>
            </a:p>
          </p:txBody>
        </p:sp>
        <p:grpSp>
          <p:nvGrpSpPr>
            <p:cNvPr id="23" name="Group 19"/>
            <p:cNvGrpSpPr>
              <a:grpSpLocks/>
            </p:cNvGrpSpPr>
            <p:nvPr/>
          </p:nvGrpSpPr>
          <p:grpSpPr bwMode="auto">
            <a:xfrm>
              <a:off x="1009" y="3086"/>
              <a:ext cx="319" cy="388"/>
              <a:chOff x="1009" y="3086"/>
              <a:chExt cx="319" cy="388"/>
            </a:xfrm>
          </p:grpSpPr>
          <p:sp>
            <p:nvSpPr>
              <p:cNvPr id="25" name="AutoShape 20"/>
              <p:cNvSpPr>
                <a:spLocks noChangeArrowheads="1"/>
              </p:cNvSpPr>
              <p:nvPr/>
            </p:nvSpPr>
            <p:spPr bwMode="gray">
              <a:xfrm>
                <a:off x="1009" y="3086"/>
                <a:ext cx="282" cy="177"/>
              </a:xfrm>
              <a:prstGeom prst="roundRect">
                <a:avLst>
                  <a:gd name="adj" fmla="val 11921"/>
                </a:avLst>
              </a:prstGeom>
              <a:gradFill rotWithShape="1">
                <a:gsLst>
                  <a:gs pos="0">
                    <a:srgbClr val="5CB1FE">
                      <a:gamma/>
                      <a:tint val="63529"/>
                      <a:invGamma/>
                    </a:srgbClr>
                  </a:gs>
                  <a:gs pos="100000">
                    <a:srgbClr val="5CB1FE"/>
                  </a:gs>
                </a:gsLst>
                <a:lin ang="5400000" scaled="1"/>
              </a:gradFill>
              <a:ln w="38100">
                <a:solidFill>
                  <a:srgbClr val="FFFFFF"/>
                </a:solid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cs typeface="Arial" charset="0"/>
                </a:endParaRPr>
              </a:p>
            </p:txBody>
          </p:sp>
          <p:sp>
            <p:nvSpPr>
              <p:cNvPr id="26" name="Freeform 21"/>
              <p:cNvSpPr>
                <a:spLocks/>
              </p:cNvSpPr>
              <p:nvPr/>
            </p:nvSpPr>
            <p:spPr bwMode="gray">
              <a:xfrm>
                <a:off x="1058" y="3136"/>
                <a:ext cx="213" cy="26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5CB1FE">
                      <a:gamma/>
                      <a:tint val="48627"/>
                      <a:invGamma/>
                    </a:srgbClr>
                  </a:gs>
                  <a:gs pos="100000">
                    <a:srgbClr val="5CB1FE">
                      <a:alpha val="0"/>
                    </a:srgbClr>
                  </a:gs>
                </a:gsLst>
                <a:lin ang="2700000" scaled="1"/>
              </a:gradFill>
              <a:ln w="0">
                <a:no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cs typeface="Arial" charset="0"/>
                </a:endParaRPr>
              </a:p>
            </p:txBody>
          </p:sp>
          <p:sp>
            <p:nvSpPr>
              <p:cNvPr id="27" name="Text Box 22"/>
              <p:cNvSpPr txBox="1">
                <a:spLocks noChangeArrowheads="1"/>
              </p:cNvSpPr>
              <p:nvPr/>
            </p:nvSpPr>
            <p:spPr bwMode="gray">
              <a:xfrm>
                <a:off x="1106" y="3107"/>
                <a:ext cx="222" cy="367"/>
              </a:xfrm>
              <a:prstGeom prst="rect">
                <a:avLst/>
              </a:prstGeom>
              <a:noFill/>
              <a:ln w="9525" algn="ctr">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ru-RU" sz="2800" b="0" i="0" u="none" strike="noStrike" kern="0" cap="none" spc="0" normalizeH="0" baseline="0" noProof="0" dirty="0">
                    <a:ln>
                      <a:noFill/>
                    </a:ln>
                    <a:solidFill>
                      <a:srgbClr val="FFFFFF"/>
                    </a:solidFill>
                    <a:effectLst>
                      <a:outerShdw blurRad="38100" dist="38100" dir="2700000" algn="tl">
                        <a:srgbClr val="C0C0C0"/>
                      </a:outerShdw>
                    </a:effectLst>
                    <a:uLnTx/>
                    <a:uFillTx/>
                    <a:cs typeface="Arial" charset="0"/>
                  </a:rPr>
                  <a:t>3</a:t>
                </a:r>
                <a:endParaRPr kumimoji="0" lang="en-US" sz="2800" b="0" i="0" u="none" strike="noStrike" kern="0" cap="none" spc="0" normalizeH="0" baseline="0" noProof="0" dirty="0">
                  <a:ln>
                    <a:noFill/>
                  </a:ln>
                  <a:solidFill>
                    <a:srgbClr val="FFFFFF"/>
                  </a:solidFill>
                  <a:effectLst>
                    <a:outerShdw blurRad="38100" dist="38100" dir="2700000" algn="tl">
                      <a:srgbClr val="C0C0C0"/>
                    </a:outerShdw>
                  </a:effectLst>
                  <a:uLnTx/>
                  <a:uFillTx/>
                  <a:cs typeface="Arial" charset="0"/>
                </a:endParaRPr>
              </a:p>
            </p:txBody>
          </p:sp>
        </p:grpSp>
        <p:sp>
          <p:nvSpPr>
            <p:cNvPr id="24" name="Text Box 23"/>
            <p:cNvSpPr txBox="1">
              <a:spLocks noChangeArrowheads="1"/>
            </p:cNvSpPr>
            <p:nvPr/>
          </p:nvSpPr>
          <p:spPr bwMode="gray">
            <a:xfrm>
              <a:off x="1494" y="3162"/>
              <a:ext cx="3638"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eaLnBrk="1" fontAlgn="auto" latinLnBrk="0" hangingPunct="1">
                <a:lnSpc>
                  <a:spcPct val="80000"/>
                </a:lnSpc>
                <a:spcBef>
                  <a:spcPts val="0"/>
                </a:spcBef>
                <a:spcAft>
                  <a:spcPts val="0"/>
                </a:spcAft>
                <a:buClrTx/>
                <a:buSzTx/>
                <a:buFontTx/>
                <a:buNone/>
                <a:tabLst/>
                <a:defRPr/>
              </a:pPr>
              <a:endParaRPr kumimoji="0" lang="ru-RU" sz="1600" b="0" i="0" u="none" strike="noStrike" kern="0" cap="none" spc="0" normalizeH="0" baseline="0" noProof="0" smtClean="0">
                <a:ln>
                  <a:noFill/>
                </a:ln>
                <a:solidFill>
                  <a:srgbClr val="000000"/>
                </a:solidFill>
                <a:effectLst/>
                <a:uLnTx/>
                <a:uFillTx/>
                <a:latin typeface="Arial" charset="0"/>
                <a:cs typeface="Arial" charset="0"/>
              </a:endParaRPr>
            </a:p>
          </p:txBody>
        </p:sp>
      </p:grpSp>
      <p:sp>
        <p:nvSpPr>
          <p:cNvPr id="28" name="Прямоугольник 27"/>
          <p:cNvSpPr/>
          <p:nvPr/>
        </p:nvSpPr>
        <p:spPr>
          <a:xfrm>
            <a:off x="1142976" y="3571876"/>
            <a:ext cx="7000924" cy="1569660"/>
          </a:xfrm>
          <a:prstGeom prst="rect">
            <a:avLst/>
          </a:prstGeom>
        </p:spPr>
        <p:txBody>
          <a:bodyPr wrap="square">
            <a:spAutoFit/>
          </a:bodyPr>
          <a:lstStyle/>
          <a:p>
            <a:pPr algn="l">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400" b="1" dirty="0" smtClean="0">
                <a:solidFill>
                  <a:schemeClr val="accent1">
                    <a:lumMod val="50000"/>
                  </a:schemeClr>
                </a:solidFill>
                <a:latin typeface="Arial Black" pitchFamily="32" charset="0"/>
              </a:rPr>
              <a:t>Развивать языковое чутьё, фразовую речь, фантазию, творческое воображение, ассоциативное мышление.</a:t>
            </a:r>
            <a:endParaRPr lang="ru-RU" sz="2400" b="1" dirty="0">
              <a:solidFill>
                <a:schemeClr val="accent1">
                  <a:lumMod val="50000"/>
                </a:schemeClr>
              </a:solidFill>
              <a:latin typeface="Arial Black" pitchFamily="32" charset="0"/>
            </a:endParaRPr>
          </a:p>
        </p:txBody>
      </p:sp>
      <p:grpSp>
        <p:nvGrpSpPr>
          <p:cNvPr id="29" name="Group 3"/>
          <p:cNvGrpSpPr>
            <a:grpSpLocks/>
          </p:cNvGrpSpPr>
          <p:nvPr/>
        </p:nvGrpSpPr>
        <p:grpSpPr bwMode="auto">
          <a:xfrm>
            <a:off x="357158" y="5072074"/>
            <a:ext cx="7786741" cy="1500175"/>
            <a:chOff x="1009" y="1034"/>
            <a:chExt cx="4996" cy="575"/>
          </a:xfrm>
        </p:grpSpPr>
        <p:sp>
          <p:nvSpPr>
            <p:cNvPr id="30" name="AutoShape 4"/>
            <p:cNvSpPr>
              <a:spLocks noChangeArrowheads="1"/>
            </p:cNvSpPr>
            <p:nvPr/>
          </p:nvSpPr>
          <p:spPr bwMode="gray">
            <a:xfrm>
              <a:off x="1009" y="1139"/>
              <a:ext cx="4996" cy="470"/>
            </a:xfrm>
            <a:prstGeom prst="roundRect">
              <a:avLst>
                <a:gd name="adj" fmla="val 0"/>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0000"/>
                </a:solidFill>
                <a:effectLst/>
                <a:uLnTx/>
                <a:uFillTx/>
                <a:cs typeface="Arial" charset="0"/>
              </a:endParaRPr>
            </a:p>
          </p:txBody>
        </p:sp>
        <p:grpSp>
          <p:nvGrpSpPr>
            <p:cNvPr id="31" name="Group 5"/>
            <p:cNvGrpSpPr>
              <a:grpSpLocks/>
            </p:cNvGrpSpPr>
            <p:nvPr/>
          </p:nvGrpSpPr>
          <p:grpSpPr bwMode="auto">
            <a:xfrm>
              <a:off x="1054" y="1116"/>
              <a:ext cx="373" cy="247"/>
              <a:chOff x="1054" y="1116"/>
              <a:chExt cx="373" cy="247"/>
            </a:xfrm>
          </p:grpSpPr>
          <p:sp>
            <p:nvSpPr>
              <p:cNvPr id="33" name="AutoShape 6"/>
              <p:cNvSpPr>
                <a:spLocks noChangeArrowheads="1"/>
              </p:cNvSpPr>
              <p:nvPr/>
            </p:nvSpPr>
            <p:spPr bwMode="gray">
              <a:xfrm>
                <a:off x="1054" y="1138"/>
                <a:ext cx="348" cy="225"/>
              </a:xfrm>
              <a:prstGeom prst="roundRect">
                <a:avLst>
                  <a:gd name="adj" fmla="val 11921"/>
                </a:avLst>
              </a:prstGeom>
              <a:gradFill rotWithShape="1">
                <a:gsLst>
                  <a:gs pos="0">
                    <a:srgbClr val="FF6161"/>
                  </a:gs>
                  <a:gs pos="100000">
                    <a:srgbClr val="FF6161">
                      <a:gamma/>
                      <a:shade val="69804"/>
                      <a:invGamma/>
                    </a:srgbClr>
                  </a:gs>
                </a:gsLst>
                <a:lin ang="5400000" scaled="1"/>
              </a:gradFill>
              <a:ln w="38100">
                <a:solidFill>
                  <a:srgbClr val="FFFFFF"/>
                </a:solid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cs typeface="Arial" charset="0"/>
                </a:endParaRPr>
              </a:p>
            </p:txBody>
          </p:sp>
          <p:sp>
            <p:nvSpPr>
              <p:cNvPr id="35" name="Text Box 8"/>
              <p:cNvSpPr txBox="1">
                <a:spLocks noChangeArrowheads="1"/>
              </p:cNvSpPr>
              <p:nvPr/>
            </p:nvSpPr>
            <p:spPr bwMode="gray">
              <a:xfrm>
                <a:off x="1099" y="1116"/>
                <a:ext cx="328" cy="216"/>
              </a:xfrm>
              <a:prstGeom prst="rect">
                <a:avLst/>
              </a:prstGeom>
              <a:noFill/>
              <a:ln w="9525" algn="ctr">
                <a:noFill/>
                <a:miter lim="800000"/>
                <a:headEnd/>
                <a:tailEnd/>
              </a:ln>
              <a:effec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ru-RU" sz="2800" b="0" i="0" u="none" strike="noStrike" kern="0" cap="none" spc="0" normalizeH="0" baseline="0" noProof="0" dirty="0" smtClean="0">
                    <a:ln>
                      <a:noFill/>
                    </a:ln>
                    <a:solidFill>
                      <a:srgbClr val="FFFFFF"/>
                    </a:solidFill>
                    <a:effectLst>
                      <a:outerShdw blurRad="38100" dist="38100" dir="2700000" algn="tl">
                        <a:srgbClr val="C0C0C0"/>
                      </a:outerShdw>
                    </a:effectLst>
                    <a:uLnTx/>
                    <a:uFillTx/>
                    <a:cs typeface="Arial" charset="0"/>
                  </a:rPr>
                  <a:t>4</a:t>
                </a:r>
                <a:endParaRPr kumimoji="0" lang="en-US" sz="2800" b="0" i="0" u="none" strike="noStrike" kern="0" cap="none" spc="0" normalizeH="0" baseline="0" noProof="0" dirty="0">
                  <a:ln>
                    <a:noFill/>
                  </a:ln>
                  <a:solidFill>
                    <a:srgbClr val="FFFFFF"/>
                  </a:solidFill>
                  <a:effectLst>
                    <a:outerShdw blurRad="38100" dist="38100" dir="2700000" algn="tl">
                      <a:srgbClr val="C0C0C0"/>
                    </a:outerShdw>
                  </a:effectLst>
                  <a:uLnTx/>
                  <a:uFillTx/>
                  <a:cs typeface="Arial" charset="0"/>
                </a:endParaRPr>
              </a:p>
            </p:txBody>
          </p:sp>
        </p:grpSp>
        <p:sp>
          <p:nvSpPr>
            <p:cNvPr id="32" name="Text Box 9"/>
            <p:cNvSpPr txBox="1">
              <a:spLocks noChangeArrowheads="1"/>
            </p:cNvSpPr>
            <p:nvPr/>
          </p:nvSpPr>
          <p:spPr bwMode="gray">
            <a:xfrm>
              <a:off x="1494" y="1034"/>
              <a:ext cx="4365"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eaLnBrk="1" fontAlgn="auto" latinLnBrk="0" hangingPunct="1">
                <a:lnSpc>
                  <a:spcPct val="80000"/>
                </a:lnSpc>
                <a:spcBef>
                  <a:spcPts val="0"/>
                </a:spcBef>
                <a:spcAft>
                  <a:spcPts val="0"/>
                </a:spcAft>
                <a:buClrTx/>
                <a:buSzTx/>
                <a:buFontTx/>
                <a:buNone/>
                <a:tabLst/>
                <a:defRPr/>
              </a:pPr>
              <a:endParaRPr kumimoji="0" lang="ru-RU" sz="1600" b="0" i="0" u="none" strike="noStrike" kern="0" cap="none" spc="0" normalizeH="0" baseline="0" noProof="0" smtClean="0">
                <a:ln>
                  <a:noFill/>
                </a:ln>
                <a:solidFill>
                  <a:srgbClr val="000000"/>
                </a:solidFill>
                <a:effectLst/>
                <a:uLnTx/>
                <a:uFillTx/>
                <a:latin typeface="Arial" charset="0"/>
                <a:cs typeface="Arial" charset="0"/>
              </a:endParaRPr>
            </a:p>
          </p:txBody>
        </p:sp>
      </p:grpSp>
      <p:sp>
        <p:nvSpPr>
          <p:cNvPr id="36" name="Прямоугольник 35"/>
          <p:cNvSpPr/>
          <p:nvPr/>
        </p:nvSpPr>
        <p:spPr>
          <a:xfrm>
            <a:off x="1000100" y="5357826"/>
            <a:ext cx="7215238" cy="1200329"/>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2400" b="1" kern="0" dirty="0" smtClean="0">
                <a:solidFill>
                  <a:schemeClr val="accent1">
                    <a:lumMod val="50000"/>
                  </a:schemeClr>
                </a:solidFill>
                <a:latin typeface="Arial Black" pitchFamily="32" charset="0"/>
              </a:rPr>
              <a:t>Совершенствовать грамматический строй речи, обогатить и активизировать словарь детей.</a:t>
            </a:r>
            <a:endParaRPr lang="ru-RU" sz="2400" kern="0" dirty="0" smtClean="0">
              <a:solidFill>
                <a:schemeClr val="accent1">
                  <a:lumMod val="50000"/>
                </a:schemeClr>
              </a:solidFill>
            </a:endParaRPr>
          </a:p>
        </p:txBody>
      </p:sp>
    </p:spTree>
    <p:extLst>
      <p:ext uri="{BB962C8B-B14F-4D97-AF65-F5344CB8AC3E}">
        <p14:creationId xmlns="" xmlns:p14="http://schemas.microsoft.com/office/powerpoint/2010/main" val="565761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descr="f_4a095a91a7df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1142984"/>
          </a:xfrm>
        </p:spPr>
        <p:txBody>
          <a:bodyPr>
            <a:noAutofit/>
          </a:bodyPr>
          <a:lstStyle/>
          <a:p>
            <a:pPr algn="ctr"/>
            <a:r>
              <a:rPr lang="ru-RU" sz="5400" dirty="0" smtClean="0">
                <a:solidFill>
                  <a:srgbClr val="FF0000"/>
                </a:solidFill>
                <a:latin typeface="Arial Black" pitchFamily="34" charset="0"/>
              </a:rPr>
              <a:t>                                         НОВИЗНА</a:t>
            </a:r>
            <a:endParaRPr lang="ru-RU" sz="5400" dirty="0">
              <a:solidFill>
                <a:srgbClr val="FF0000"/>
              </a:solidFill>
              <a:latin typeface="Arial Black" pitchFamily="34" charset="0"/>
            </a:endParaRPr>
          </a:p>
        </p:txBody>
      </p:sp>
      <p:sp>
        <p:nvSpPr>
          <p:cNvPr id="3" name="Содержимое 2"/>
          <p:cNvSpPr>
            <a:spLocks noGrp="1"/>
          </p:cNvSpPr>
          <p:nvPr>
            <p:ph idx="1"/>
          </p:nvPr>
        </p:nvSpPr>
        <p:spPr>
          <a:xfrm>
            <a:off x="0" y="1428736"/>
            <a:ext cx="9144000" cy="5429264"/>
          </a:xfrm>
        </p:spPr>
        <p:txBody>
          <a:bodyPr>
            <a:normAutofit fontScale="62500" lnSpcReduction="20000"/>
          </a:bodyPr>
          <a:lstStyle/>
          <a:p>
            <a:r>
              <a:rPr lang="ru-RU" sz="4400" b="1" dirty="0" smtClean="0">
                <a:solidFill>
                  <a:schemeClr val="accent1">
                    <a:lumMod val="50000"/>
                  </a:schemeClr>
                </a:solidFill>
                <a:latin typeface="Arial" pitchFamily="34" charset="0"/>
                <a:cs typeface="Arial" pitchFamily="34" charset="0"/>
              </a:rPr>
              <a:t>Эта технология не требует особых условий его применения и органично вписывается в работу по развитию лексико-грамматических категорий, способствует обогащению и актуализации словаря, уточняет содержание понятий, дает возможность педагогу оценить уровень усвоения ребенком пройденного материала, носит характер комплексного воздействия, не только развивая речь, но способствуя развитию высших психических функций (памяти, внимания, мышления), позволяет ребенку быть активным, творческим участником образовательного процесса.</a:t>
            </a:r>
          </a:p>
          <a:p>
            <a:endParaRPr lang="ru-RU" sz="4400" b="1" dirty="0" smtClean="0">
              <a:solidFill>
                <a:schemeClr val="accent1">
                  <a:lumMod val="50000"/>
                </a:schemeClr>
              </a:solidFill>
              <a:latin typeface="Arial" pitchFamily="34" charset="0"/>
              <a:cs typeface="Arial" pitchFamily="34" charset="0"/>
            </a:endParaRPr>
          </a:p>
          <a:p>
            <a:pPr>
              <a:buNone/>
            </a:pPr>
            <a:r>
              <a:rPr lang="ru-RU" dirty="0" smtClean="0"/>
              <a:t/>
            </a:r>
            <a:br>
              <a:rPr lang="ru-RU" dirty="0" smtClean="0"/>
            </a:br>
            <a:endParaRPr lang="ru-RU" dirty="0"/>
          </a:p>
        </p:txBody>
      </p:sp>
      <p:pic>
        <p:nvPicPr>
          <p:cNvPr id="6" name="Рисунок 5" descr="Neznaika2a.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0"/>
            <a:ext cx="2138337" cy="13572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descr="f_4a095a91a7df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1142984"/>
          </a:xfrm>
        </p:spPr>
        <p:txBody>
          <a:bodyPr>
            <a:noAutofit/>
          </a:bodyPr>
          <a:lstStyle/>
          <a:p>
            <a:pPr algn="ctr"/>
            <a:r>
              <a:rPr lang="ru-RU" sz="5400" b="1" dirty="0" smtClean="0">
                <a:solidFill>
                  <a:srgbClr val="FF0000"/>
                </a:solidFill>
                <a:latin typeface="Arial Black" pitchFamily="34" charset="0"/>
              </a:rPr>
              <a:t>АКТУАЛЬНОСТЬ</a:t>
            </a:r>
            <a:r>
              <a:rPr lang="ru-RU" sz="5400" dirty="0" smtClean="0">
                <a:solidFill>
                  <a:srgbClr val="FF0000"/>
                </a:solidFill>
                <a:latin typeface="Arial Black" pitchFamily="34" charset="0"/>
              </a:rPr>
              <a:t>                                         </a:t>
            </a:r>
            <a:endParaRPr lang="ru-RU" sz="5400" dirty="0">
              <a:solidFill>
                <a:srgbClr val="FF0000"/>
              </a:solidFill>
              <a:latin typeface="Arial Black" pitchFamily="34" charset="0"/>
            </a:endParaRPr>
          </a:p>
        </p:txBody>
      </p:sp>
      <p:sp>
        <p:nvSpPr>
          <p:cNvPr id="3" name="Содержимое 2"/>
          <p:cNvSpPr>
            <a:spLocks noGrp="1"/>
          </p:cNvSpPr>
          <p:nvPr>
            <p:ph idx="1"/>
          </p:nvPr>
        </p:nvSpPr>
        <p:spPr>
          <a:xfrm>
            <a:off x="285720" y="1714488"/>
            <a:ext cx="8643998" cy="5143512"/>
          </a:xfrm>
        </p:spPr>
        <p:txBody>
          <a:bodyPr>
            <a:normAutofit lnSpcReduction="10000"/>
          </a:bodyPr>
          <a:lstStyle/>
          <a:p>
            <a:r>
              <a:rPr lang="ru-RU" sz="2800" b="1" dirty="0" smtClean="0">
                <a:solidFill>
                  <a:schemeClr val="tx2">
                    <a:lumMod val="75000"/>
                  </a:schemeClr>
                </a:solidFill>
                <a:latin typeface="+mj-lt"/>
              </a:rPr>
              <a:t>Процедура составления дидактического </a:t>
            </a:r>
            <a:r>
              <a:rPr lang="ru-RU" sz="2800" b="1" dirty="0" err="1" smtClean="0">
                <a:solidFill>
                  <a:schemeClr val="tx2">
                    <a:lumMod val="75000"/>
                  </a:schemeClr>
                </a:solidFill>
                <a:latin typeface="+mj-lt"/>
              </a:rPr>
              <a:t>синквейна</a:t>
            </a:r>
            <a:r>
              <a:rPr lang="ru-RU" sz="2800" b="1" dirty="0" smtClean="0">
                <a:solidFill>
                  <a:schemeClr val="tx2">
                    <a:lumMod val="75000"/>
                  </a:schemeClr>
                </a:solidFill>
                <a:latin typeface="+mj-lt"/>
              </a:rPr>
              <a:t> позволяет гармонично сочетать элементы всех трех основных образовательных систем: информационной, </a:t>
            </a:r>
            <a:r>
              <a:rPr lang="ru-RU" sz="2800" b="1" dirty="0" err="1" smtClean="0">
                <a:solidFill>
                  <a:schemeClr val="tx2">
                    <a:lumMod val="75000"/>
                  </a:schemeClr>
                </a:solidFill>
                <a:latin typeface="+mj-lt"/>
              </a:rPr>
              <a:t>деятельностной</a:t>
            </a:r>
            <a:r>
              <a:rPr lang="ru-RU" sz="2800" b="1" dirty="0" smtClean="0">
                <a:solidFill>
                  <a:schemeClr val="tx2">
                    <a:lumMod val="75000"/>
                  </a:schemeClr>
                </a:solidFill>
                <a:latin typeface="+mj-lt"/>
              </a:rPr>
              <a:t> и личностно-ориентированной. Данный метод может легко интегрироваться со всеми образовательными областями, а простота построения </a:t>
            </a:r>
            <a:r>
              <a:rPr lang="ru-RU" sz="2800" b="1" dirty="0" err="1" smtClean="0">
                <a:solidFill>
                  <a:schemeClr val="tx2">
                    <a:lumMod val="75000"/>
                  </a:schemeClr>
                </a:solidFill>
                <a:latin typeface="+mj-lt"/>
              </a:rPr>
              <a:t>синквейна</a:t>
            </a:r>
            <a:r>
              <a:rPr lang="ru-RU" sz="2800" b="1" dirty="0" smtClean="0">
                <a:solidFill>
                  <a:schemeClr val="tx2">
                    <a:lumMod val="75000"/>
                  </a:schemeClr>
                </a:solidFill>
                <a:latin typeface="+mj-lt"/>
              </a:rPr>
              <a:t> позволяет быстро получить результат.</a:t>
            </a:r>
          </a:p>
          <a:p>
            <a:r>
              <a:rPr lang="ru-RU" sz="2800" b="1" dirty="0" err="1" smtClean="0">
                <a:solidFill>
                  <a:schemeClr val="tx2">
                    <a:lumMod val="75000"/>
                  </a:schemeClr>
                </a:solidFill>
                <a:latin typeface="+mj-lt"/>
                <a:cs typeface="Arial" pitchFamily="34" charset="0"/>
              </a:rPr>
              <a:t>Инновационность</a:t>
            </a:r>
            <a:r>
              <a:rPr lang="ru-RU" sz="2800" b="1" dirty="0" smtClean="0">
                <a:solidFill>
                  <a:schemeClr val="tx2">
                    <a:lumMod val="75000"/>
                  </a:schemeClr>
                </a:solidFill>
                <a:latin typeface="+mj-lt"/>
                <a:cs typeface="Arial" pitchFamily="34" charset="0"/>
              </a:rPr>
              <a:t> – создание условий для развития личности , способной критически мыслить , т.е. исключать лишнее и выделять главное , обобщать, классифицировать</a:t>
            </a:r>
            <a:r>
              <a:rPr lang="ru-RU" dirty="0" smtClean="0">
                <a:solidFill>
                  <a:schemeClr val="tx2">
                    <a:lumMod val="75000"/>
                  </a:schemeClr>
                </a:solidFill>
                <a:latin typeface="+mj-lt"/>
              </a:rPr>
              <a:t>.</a:t>
            </a:r>
            <a:r>
              <a:rPr lang="ru-RU" dirty="0" smtClean="0">
                <a:latin typeface="+mj-lt"/>
              </a:rPr>
              <a:t/>
            </a:r>
            <a:br>
              <a:rPr lang="ru-RU" dirty="0" smtClean="0">
                <a:latin typeface="+mj-lt"/>
              </a:rPr>
            </a:br>
            <a:endParaRPr lang="ru-RU" dirty="0">
              <a:latin typeface="+mj-lt"/>
            </a:endParaRPr>
          </a:p>
        </p:txBody>
      </p:sp>
      <p:pic>
        <p:nvPicPr>
          <p:cNvPr id="6" name="Рисунок 5" descr="Neznaika2a.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214290"/>
            <a:ext cx="2138337" cy="13572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descr="f_4a095a91a7df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0"/>
            <a:ext cx="9144000" cy="857232"/>
          </a:xfrm>
        </p:spPr>
        <p:txBody>
          <a:bodyPr>
            <a:normAutofit/>
          </a:bodyPr>
          <a:lstStyle/>
          <a:p>
            <a:pPr algn="ctr"/>
            <a:r>
              <a:rPr lang="ru-RU" sz="4400" b="1" dirty="0" smtClean="0">
                <a:solidFill>
                  <a:srgbClr val="FF0000"/>
                </a:solidFill>
                <a:latin typeface="Arial Black" pitchFamily="34" charset="0"/>
              </a:rPr>
              <a:t>ЧТО ТАКОЕ СИНКВЕЙН</a:t>
            </a:r>
            <a:endParaRPr lang="ru-RU" sz="4400" b="1" dirty="0">
              <a:solidFill>
                <a:srgbClr val="FF0000"/>
              </a:solidFill>
              <a:latin typeface="Arial Black" pitchFamily="34" charset="0"/>
            </a:endParaRPr>
          </a:p>
        </p:txBody>
      </p:sp>
      <p:sp>
        <p:nvSpPr>
          <p:cNvPr id="3" name="Содержимое 2"/>
          <p:cNvSpPr>
            <a:spLocks noGrp="1"/>
          </p:cNvSpPr>
          <p:nvPr>
            <p:ph idx="1"/>
          </p:nvPr>
        </p:nvSpPr>
        <p:spPr>
          <a:xfrm>
            <a:off x="0" y="1071546"/>
            <a:ext cx="9144000" cy="6357982"/>
          </a:xfrm>
        </p:spPr>
        <p:txBody>
          <a:bodyPr>
            <a:normAutofit/>
          </a:bodyPr>
          <a:lstStyle/>
          <a:p>
            <a:r>
              <a:rPr lang="ru-RU" sz="2800" b="1" dirty="0" err="1" smtClean="0">
                <a:solidFill>
                  <a:schemeClr val="accent1">
                    <a:lumMod val="50000"/>
                  </a:schemeClr>
                </a:solidFill>
                <a:latin typeface="Arial" pitchFamily="34" charset="0"/>
                <a:cs typeface="Arial" pitchFamily="34" charset="0"/>
              </a:rPr>
              <a:t>Синквейн</a:t>
            </a:r>
            <a:r>
              <a:rPr lang="ru-RU" sz="2800" b="1" dirty="0" smtClean="0">
                <a:solidFill>
                  <a:schemeClr val="accent1">
                    <a:lumMod val="50000"/>
                  </a:schemeClr>
                </a:solidFill>
                <a:latin typeface="Arial" pitchFamily="34" charset="0"/>
                <a:cs typeface="Arial" pitchFamily="34" charset="0"/>
              </a:rPr>
              <a:t> с французского языка переводится как «пять строк», </a:t>
            </a:r>
            <a:r>
              <a:rPr lang="ru-RU" sz="2800" b="1" dirty="0" err="1" smtClean="0">
                <a:solidFill>
                  <a:schemeClr val="accent1">
                    <a:lumMod val="50000"/>
                  </a:schemeClr>
                </a:solidFill>
                <a:latin typeface="Arial" pitchFamily="34" charset="0"/>
                <a:cs typeface="Arial" pitchFamily="34" charset="0"/>
              </a:rPr>
              <a:t>пятистрочная</a:t>
            </a:r>
            <a:r>
              <a:rPr lang="ru-RU" sz="2800" b="1" dirty="0" smtClean="0">
                <a:solidFill>
                  <a:schemeClr val="accent1">
                    <a:lumMod val="50000"/>
                  </a:schemeClr>
                </a:solidFill>
                <a:latin typeface="Arial" pitchFamily="34" charset="0"/>
                <a:cs typeface="Arial" pitchFamily="34" charset="0"/>
              </a:rPr>
              <a:t> строфа стихотворения.</a:t>
            </a:r>
          </a:p>
          <a:p>
            <a:r>
              <a:rPr lang="ru-RU" sz="2800" b="1" dirty="0" smtClean="0">
                <a:solidFill>
                  <a:schemeClr val="accent1">
                    <a:lumMod val="50000"/>
                  </a:schemeClr>
                </a:solidFill>
                <a:latin typeface="Arial" pitchFamily="34" charset="0"/>
                <a:cs typeface="Arial" pitchFamily="34" charset="0"/>
              </a:rPr>
              <a:t>Написание </a:t>
            </a:r>
            <a:r>
              <a:rPr lang="ru-RU" sz="2800" b="1" dirty="0" err="1" smtClean="0">
                <a:solidFill>
                  <a:schemeClr val="accent1">
                    <a:lumMod val="50000"/>
                  </a:schemeClr>
                </a:solidFill>
                <a:latin typeface="Arial" pitchFamily="34" charset="0"/>
                <a:cs typeface="Arial" pitchFamily="34" charset="0"/>
              </a:rPr>
              <a:t>синквейна</a:t>
            </a:r>
            <a:r>
              <a:rPr lang="ru-RU" sz="2800" b="1" dirty="0" smtClean="0">
                <a:solidFill>
                  <a:schemeClr val="accent1">
                    <a:lumMod val="50000"/>
                  </a:schemeClr>
                </a:solidFill>
                <a:latin typeface="Arial" pitchFamily="34" charset="0"/>
                <a:cs typeface="Arial" pitchFamily="34" charset="0"/>
              </a:rPr>
              <a:t> является формой свободного творчества, требующей от автора умения находить в информационном материале наиболее существенные элементы, делать выводы и кратко их формулировать.</a:t>
            </a:r>
          </a:p>
          <a:p>
            <a:r>
              <a:rPr lang="ru-RU" sz="2800" b="1" dirty="0" smtClean="0">
                <a:solidFill>
                  <a:schemeClr val="accent1">
                    <a:lumMod val="50000"/>
                  </a:schemeClr>
                </a:solidFill>
                <a:latin typeface="Arial" pitchFamily="34" charset="0"/>
                <a:cs typeface="Arial" pitchFamily="34" charset="0"/>
              </a:rPr>
              <a:t> Практика доказывает, что сочинение </a:t>
            </a:r>
            <a:r>
              <a:rPr lang="ru-RU" sz="2800" b="1" dirty="0" err="1" smtClean="0">
                <a:solidFill>
                  <a:schemeClr val="accent1">
                    <a:lumMod val="50000"/>
                  </a:schemeClr>
                </a:solidFill>
                <a:latin typeface="Arial" pitchFamily="34" charset="0"/>
                <a:cs typeface="Arial" pitchFamily="34" charset="0"/>
              </a:rPr>
              <a:t>синквейнов</a:t>
            </a:r>
            <a:r>
              <a:rPr lang="ru-RU" sz="2800" b="1" dirty="0" smtClean="0">
                <a:solidFill>
                  <a:schemeClr val="accent1">
                    <a:lumMod val="50000"/>
                  </a:schemeClr>
                </a:solidFill>
                <a:latin typeface="Arial" pitchFamily="34" charset="0"/>
                <a:cs typeface="Arial" pitchFamily="34" charset="0"/>
              </a:rPr>
              <a:t>  - источник неиссякаемого творчества для детей и взрослых!</a:t>
            </a:r>
            <a:br>
              <a:rPr lang="ru-RU" sz="2800" b="1" dirty="0" smtClean="0">
                <a:solidFill>
                  <a:schemeClr val="accent1">
                    <a:lumMod val="50000"/>
                  </a:schemeClr>
                </a:solidFill>
                <a:latin typeface="Arial" pitchFamily="34" charset="0"/>
                <a:cs typeface="Arial" pitchFamily="34" charset="0"/>
              </a:rPr>
            </a:br>
            <a:r>
              <a:rPr lang="ru-RU" sz="2800" b="1" dirty="0" smtClean="0">
                <a:solidFill>
                  <a:schemeClr val="accent1">
                    <a:lumMod val="50000"/>
                  </a:schemeClr>
                </a:solidFill>
                <a:latin typeface="Arial" pitchFamily="34" charset="0"/>
                <a:cs typeface="Arial" pitchFamily="34" charset="0"/>
              </a:rPr>
              <a:t/>
            </a:r>
            <a:br>
              <a:rPr lang="ru-RU" sz="2800" b="1" dirty="0" smtClean="0">
                <a:solidFill>
                  <a:schemeClr val="accent1">
                    <a:lumMod val="50000"/>
                  </a:schemeClr>
                </a:solidFill>
                <a:latin typeface="Arial" pitchFamily="34" charset="0"/>
                <a:cs typeface="Arial" pitchFamily="34" charset="0"/>
              </a:rPr>
            </a:br>
            <a:r>
              <a:rPr lang="ru-RU" sz="2800" b="1" dirty="0" smtClean="0">
                <a:solidFill>
                  <a:schemeClr val="accent1">
                    <a:lumMod val="50000"/>
                  </a:schemeClr>
                </a:solidFill>
                <a:latin typeface="Arial" pitchFamily="34" charset="0"/>
                <a:cs typeface="Arial" pitchFamily="34" charset="0"/>
              </a:rPr>
              <a:t>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descr="f_4a095a91a7df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642918"/>
            <a:ext cx="8229600" cy="1204170"/>
          </a:xfrm>
        </p:spPr>
        <p:txBody>
          <a:bodyPr/>
          <a:lstStyle/>
          <a:p>
            <a:r>
              <a:rPr lang="ru-RU" dirty="0" smtClean="0"/>
              <a:t>                  </a:t>
            </a:r>
            <a:endParaRPr lang="ru-RU" sz="6000" b="1" dirty="0"/>
          </a:p>
        </p:txBody>
      </p:sp>
      <p:sp>
        <p:nvSpPr>
          <p:cNvPr id="3" name="Содержимое 2"/>
          <p:cNvSpPr>
            <a:spLocks noGrp="1"/>
          </p:cNvSpPr>
          <p:nvPr>
            <p:ph idx="1"/>
          </p:nvPr>
        </p:nvSpPr>
        <p:spPr>
          <a:xfrm>
            <a:off x="0" y="2000240"/>
            <a:ext cx="5786446" cy="4324360"/>
          </a:xfrm>
        </p:spPr>
        <p:txBody>
          <a:bodyPr>
            <a:normAutofit lnSpcReduction="10000"/>
          </a:bodyPr>
          <a:lstStyle/>
          <a:p>
            <a:endParaRPr lang="ru-RU" sz="3200" dirty="0" smtClean="0"/>
          </a:p>
          <a:p>
            <a:pPr lvl="0">
              <a:buFont typeface="Wingdings" pitchFamily="2" charset="2"/>
              <a:buChar char="v"/>
            </a:pPr>
            <a:r>
              <a:rPr lang="ru-RU" sz="2800" b="1" dirty="0" smtClean="0">
                <a:solidFill>
                  <a:schemeClr val="accent1">
                    <a:lumMod val="50000"/>
                  </a:schemeClr>
                </a:solidFill>
                <a:latin typeface="Arial" pitchFamily="34" charset="0"/>
                <a:cs typeface="Arial" pitchFamily="34" charset="0"/>
              </a:rPr>
              <a:t>Предмет (тема) : одно слово-существительное;</a:t>
            </a:r>
          </a:p>
          <a:p>
            <a:pPr lvl="0">
              <a:buFont typeface="Wingdings" pitchFamily="2" charset="2"/>
              <a:buChar char="v"/>
            </a:pPr>
            <a:r>
              <a:rPr lang="ru-RU" sz="2800" b="1" dirty="0" smtClean="0">
                <a:solidFill>
                  <a:schemeClr val="accent1">
                    <a:lumMod val="50000"/>
                  </a:schemeClr>
                </a:solidFill>
                <a:latin typeface="Arial" pitchFamily="34" charset="0"/>
                <a:cs typeface="Arial" pitchFamily="34" charset="0"/>
              </a:rPr>
              <a:t>Два прилагательных по теме;</a:t>
            </a:r>
          </a:p>
          <a:p>
            <a:pPr lvl="0">
              <a:buFont typeface="Wingdings" pitchFamily="2" charset="2"/>
              <a:buChar char="v"/>
            </a:pPr>
            <a:r>
              <a:rPr lang="ru-RU" sz="2800" b="1" dirty="0" smtClean="0">
                <a:solidFill>
                  <a:schemeClr val="accent1">
                    <a:lumMod val="50000"/>
                  </a:schemeClr>
                </a:solidFill>
                <a:latin typeface="Arial" pitchFamily="34" charset="0"/>
                <a:cs typeface="Arial" pitchFamily="34" charset="0"/>
              </a:rPr>
              <a:t>Три глагола по теме;</a:t>
            </a:r>
          </a:p>
          <a:p>
            <a:pPr lvl="0">
              <a:buFont typeface="Wingdings" pitchFamily="2" charset="2"/>
              <a:buChar char="v"/>
            </a:pPr>
            <a:r>
              <a:rPr lang="ru-RU" sz="2800" b="1" dirty="0" smtClean="0">
                <a:solidFill>
                  <a:schemeClr val="accent1">
                    <a:lumMod val="50000"/>
                  </a:schemeClr>
                </a:solidFill>
                <a:latin typeface="Arial" pitchFamily="34" charset="0"/>
                <a:cs typeface="Arial" pitchFamily="34" charset="0"/>
              </a:rPr>
              <a:t>Предложение по теме;</a:t>
            </a:r>
          </a:p>
          <a:p>
            <a:pPr lvl="0">
              <a:buFont typeface="Wingdings" pitchFamily="2" charset="2"/>
              <a:buChar char="v"/>
            </a:pPr>
            <a:r>
              <a:rPr lang="ru-RU" sz="2800" b="1" dirty="0" smtClean="0">
                <a:solidFill>
                  <a:schemeClr val="accent1">
                    <a:lumMod val="50000"/>
                  </a:schemeClr>
                </a:solidFill>
                <a:latin typeface="Arial" pitchFamily="34" charset="0"/>
                <a:cs typeface="Arial" pitchFamily="34" charset="0"/>
              </a:rPr>
              <a:t>Ассоциация по теме: одно слово-предмет.</a:t>
            </a:r>
          </a:p>
          <a:p>
            <a:pPr>
              <a:buNone/>
            </a:pPr>
            <a:r>
              <a:rPr lang="ru-RU" sz="3200" dirty="0" smtClean="0"/>
              <a:t> </a:t>
            </a:r>
          </a:p>
          <a:p>
            <a:endParaRPr lang="ru-RU" sz="3200" dirty="0"/>
          </a:p>
        </p:txBody>
      </p:sp>
      <p:sp>
        <p:nvSpPr>
          <p:cNvPr id="6" name="Прямоугольник 5"/>
          <p:cNvSpPr/>
          <p:nvPr/>
        </p:nvSpPr>
        <p:spPr>
          <a:xfrm>
            <a:off x="0" y="428604"/>
            <a:ext cx="9044276" cy="1754326"/>
          </a:xfrm>
          <a:prstGeom prst="rect">
            <a:avLst/>
          </a:prstGeom>
        </p:spPr>
        <p:txBody>
          <a:bodyPr wrap="square">
            <a:spAutoFit/>
          </a:bodyPr>
          <a:lstStyle/>
          <a:p>
            <a:r>
              <a:rPr lang="ru-RU" sz="5400" b="1" dirty="0" smtClean="0">
                <a:solidFill>
                  <a:srgbClr val="FF0000"/>
                </a:solidFill>
                <a:latin typeface="Arial Black" pitchFamily="34" charset="0"/>
              </a:rPr>
              <a:t>ПРАВИЛА СИНКВЕЙНА</a:t>
            </a:r>
            <a:endParaRPr lang="ru-RU" sz="5400" b="1" dirty="0">
              <a:solidFill>
                <a:srgbClr val="FF0000"/>
              </a:solidFill>
              <a:latin typeface="Arial Black" pitchFamily="34" charset="0"/>
            </a:endParaRPr>
          </a:p>
        </p:txBody>
      </p:sp>
      <p:pic>
        <p:nvPicPr>
          <p:cNvPr id="7" name="Рисунок 6" descr="http://festival.1september.ru/articles/586446/img4.jpg"/>
          <p:cNvPicPr/>
          <p:nvPr/>
        </p:nvPicPr>
        <p:blipFill>
          <a:blip r:embed="rId3" cstate="print"/>
          <a:srcRect/>
          <a:stretch>
            <a:fillRect/>
          </a:stretch>
        </p:blipFill>
        <p:spPr bwMode="auto">
          <a:xfrm>
            <a:off x="5715008" y="2143116"/>
            <a:ext cx="3428992"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descr="f_4a095a91a7dfd.jpg"/>
          <p:cNvPicPr>
            <a:picLocks noChangeAspect="1"/>
          </p:cNvPicPr>
          <p:nvPr/>
        </p:nvPicPr>
        <p:blipFill>
          <a:blip r:embed="rId2" cstate="print"/>
          <a:srcRect/>
          <a:stretch>
            <a:fillRect/>
          </a:stretch>
        </p:blipFill>
        <p:spPr bwMode="auto">
          <a:xfrm>
            <a:off x="-357222" y="0"/>
            <a:ext cx="9501222" cy="6858000"/>
          </a:xfrm>
          <a:prstGeom prst="rect">
            <a:avLst/>
          </a:prstGeom>
          <a:noFill/>
          <a:ln w="9525">
            <a:noFill/>
            <a:miter lim="800000"/>
            <a:headEnd/>
            <a:tailEnd/>
          </a:ln>
        </p:spPr>
      </p:pic>
      <p:sp>
        <p:nvSpPr>
          <p:cNvPr id="2" name="Заголовок 1"/>
          <p:cNvSpPr>
            <a:spLocks noGrp="1"/>
          </p:cNvSpPr>
          <p:nvPr>
            <p:ph type="title"/>
          </p:nvPr>
        </p:nvSpPr>
        <p:spPr>
          <a:xfrm>
            <a:off x="0" y="0"/>
            <a:ext cx="9144000" cy="1000108"/>
          </a:xfrm>
        </p:spPr>
        <p:txBody>
          <a:bodyPr>
            <a:normAutofit/>
          </a:bodyPr>
          <a:lstStyle/>
          <a:p>
            <a:pPr algn="ctr"/>
            <a:r>
              <a:rPr lang="ru-RU" sz="5400" b="1" dirty="0" smtClean="0">
                <a:solidFill>
                  <a:srgbClr val="FF0000"/>
                </a:solidFill>
                <a:latin typeface="Arial Black" pitchFamily="34" charset="0"/>
              </a:rPr>
              <a:t>ЭФФЕКТИВНОСТЬ</a:t>
            </a:r>
            <a:endParaRPr lang="ru-RU" sz="5400" b="1" dirty="0">
              <a:solidFill>
                <a:srgbClr val="FF0000"/>
              </a:solidFill>
              <a:latin typeface="Arial Black" pitchFamily="34" charset="0"/>
            </a:endParaRPr>
          </a:p>
        </p:txBody>
      </p:sp>
      <p:sp>
        <p:nvSpPr>
          <p:cNvPr id="3" name="Содержимое 2"/>
          <p:cNvSpPr>
            <a:spLocks noGrp="1"/>
          </p:cNvSpPr>
          <p:nvPr>
            <p:ph idx="1"/>
          </p:nvPr>
        </p:nvSpPr>
        <p:spPr>
          <a:xfrm>
            <a:off x="-214346" y="1142984"/>
            <a:ext cx="4714908" cy="5715016"/>
          </a:xfrm>
        </p:spPr>
        <p:txBody>
          <a:bodyPr>
            <a:normAutofit/>
          </a:bodyPr>
          <a:lstStyle/>
          <a:p>
            <a:r>
              <a:rPr lang="ru-RU" sz="2400" b="1" dirty="0" smtClean="0">
                <a:solidFill>
                  <a:schemeClr val="accent1">
                    <a:lumMod val="50000"/>
                  </a:schemeClr>
                </a:solidFill>
                <a:latin typeface="Arial" pitchFamily="34" charset="0"/>
                <a:cs typeface="Arial" pitchFamily="34" charset="0"/>
              </a:rPr>
              <a:t>Простота построения </a:t>
            </a:r>
            <a:r>
              <a:rPr lang="ru-RU" sz="2400" b="1" dirty="0" err="1" smtClean="0">
                <a:solidFill>
                  <a:schemeClr val="accent1">
                    <a:lumMod val="50000"/>
                  </a:schemeClr>
                </a:solidFill>
                <a:latin typeface="Arial" pitchFamily="34" charset="0"/>
                <a:cs typeface="Arial" pitchFamily="34" charset="0"/>
              </a:rPr>
              <a:t>синквейна</a:t>
            </a:r>
            <a:r>
              <a:rPr lang="ru-RU" sz="2400" b="1" dirty="0" smtClean="0">
                <a:solidFill>
                  <a:schemeClr val="accent1">
                    <a:lumMod val="50000"/>
                  </a:schemeClr>
                </a:solidFill>
                <a:latin typeface="Arial" pitchFamily="34" charset="0"/>
                <a:cs typeface="Arial" pitchFamily="34" charset="0"/>
              </a:rPr>
              <a:t> делает его одним из эффективных методов развития ребенка дошкольного возраста, который позволяет быстро получить результат. В частности, знакомство с самим понятием слова и расширение словарного запаса для более эффективного выражения своей мысли.</a:t>
            </a:r>
            <a:r>
              <a:rPr lang="ru-RU" dirty="0" smtClean="0"/>
              <a:t/>
            </a:r>
            <a:br>
              <a:rPr lang="ru-RU" dirty="0" smtClean="0"/>
            </a:br>
            <a:endParaRPr lang="ru-RU" dirty="0"/>
          </a:p>
        </p:txBody>
      </p:sp>
      <p:pic>
        <p:nvPicPr>
          <p:cNvPr id="6" name="Picture 3"/>
          <p:cNvPicPr>
            <a:picLocks noChangeAspect="1" noChangeArrowheads="1"/>
          </p:cNvPicPr>
          <p:nvPr/>
        </p:nvPicPr>
        <p:blipFill>
          <a:blip r:embed="rId3" cstate="print"/>
          <a:srcRect/>
          <a:stretch>
            <a:fillRect/>
          </a:stretch>
        </p:blipFill>
        <p:spPr bwMode="auto">
          <a:xfrm>
            <a:off x="4429124" y="3071810"/>
            <a:ext cx="4500594" cy="3375445"/>
          </a:xfrm>
          <a:prstGeom prst="rect">
            <a:avLst/>
          </a:prstGeom>
          <a:noFill/>
          <a:ln w="28575">
            <a:solidFill>
              <a:schemeClr val="bg1"/>
            </a:solidFill>
            <a:miter lim="800000"/>
            <a:headEnd/>
            <a:tailEnd/>
          </a:ln>
          <a:effectLst/>
        </p:spPr>
      </p:pic>
      <p:grpSp>
        <p:nvGrpSpPr>
          <p:cNvPr id="7" name="Группа 20"/>
          <p:cNvGrpSpPr>
            <a:grpSpLocks/>
          </p:cNvGrpSpPr>
          <p:nvPr/>
        </p:nvGrpSpPr>
        <p:grpSpPr bwMode="auto">
          <a:xfrm>
            <a:off x="5643570" y="1071546"/>
            <a:ext cx="2500330" cy="1785950"/>
            <a:chOff x="4562355" y="3442110"/>
            <a:chExt cx="2705861" cy="2862080"/>
          </a:xfrm>
        </p:grpSpPr>
        <p:grpSp>
          <p:nvGrpSpPr>
            <p:cNvPr id="8" name="Группа 23"/>
            <p:cNvGrpSpPr>
              <a:grpSpLocks/>
            </p:cNvGrpSpPr>
            <p:nvPr/>
          </p:nvGrpSpPr>
          <p:grpSpPr bwMode="auto">
            <a:xfrm>
              <a:off x="4562355" y="3442110"/>
              <a:ext cx="2705861" cy="2304903"/>
              <a:chOff x="4386419" y="3212976"/>
              <a:chExt cx="2705861" cy="2304903"/>
            </a:xfrm>
          </p:grpSpPr>
          <p:sp>
            <p:nvSpPr>
              <p:cNvPr id="10" name="Равнобедренный треугольник 9"/>
              <p:cNvSpPr/>
              <p:nvPr/>
            </p:nvSpPr>
            <p:spPr>
              <a:xfrm>
                <a:off x="6444398" y="4941654"/>
                <a:ext cx="647882" cy="576225"/>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C00000"/>
                  </a:solidFill>
                </a:endParaRPr>
              </a:p>
            </p:txBody>
          </p:sp>
          <p:sp>
            <p:nvSpPr>
              <p:cNvPr id="11" name="Равнобедренный треугольник 10"/>
              <p:cNvSpPr/>
              <p:nvPr/>
            </p:nvSpPr>
            <p:spPr>
              <a:xfrm>
                <a:off x="5723470" y="4941654"/>
                <a:ext cx="649471" cy="576225"/>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C00000"/>
                  </a:solidFill>
                </a:endParaRPr>
              </a:p>
            </p:txBody>
          </p:sp>
          <p:sp>
            <p:nvSpPr>
              <p:cNvPr id="12" name="Равнобедренный треугольник 11"/>
              <p:cNvSpPr/>
              <p:nvPr/>
            </p:nvSpPr>
            <p:spPr>
              <a:xfrm>
                <a:off x="5394766" y="3212976"/>
                <a:ext cx="647882" cy="57622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C00000"/>
                  </a:solidFill>
                </a:endParaRPr>
              </a:p>
            </p:txBody>
          </p:sp>
          <p:sp>
            <p:nvSpPr>
              <p:cNvPr id="13" name="Равнобедренный треугольник 12"/>
              <p:cNvSpPr/>
              <p:nvPr/>
            </p:nvSpPr>
            <p:spPr>
              <a:xfrm>
                <a:off x="5105759" y="3789202"/>
                <a:ext cx="649470" cy="576225"/>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C00000"/>
                  </a:solidFill>
                </a:endParaRPr>
              </a:p>
            </p:txBody>
          </p:sp>
          <p:sp>
            <p:nvSpPr>
              <p:cNvPr id="14" name="Равнобедренный треугольник 13"/>
              <p:cNvSpPr/>
              <p:nvPr/>
            </p:nvSpPr>
            <p:spPr>
              <a:xfrm>
                <a:off x="5755229" y="3789202"/>
                <a:ext cx="647882" cy="576225"/>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C00000"/>
                  </a:solidFill>
                </a:endParaRPr>
              </a:p>
            </p:txBody>
          </p:sp>
          <p:sp>
            <p:nvSpPr>
              <p:cNvPr id="15" name="Равнобедренный треугольник 14"/>
              <p:cNvSpPr/>
              <p:nvPr/>
            </p:nvSpPr>
            <p:spPr>
              <a:xfrm>
                <a:off x="6114105" y="4365427"/>
                <a:ext cx="647882" cy="57622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C00000"/>
                  </a:solidFill>
                </a:endParaRPr>
              </a:p>
            </p:txBody>
          </p:sp>
          <p:sp>
            <p:nvSpPr>
              <p:cNvPr id="16" name="Равнобедренный треугольник 15"/>
              <p:cNvSpPr/>
              <p:nvPr/>
            </p:nvSpPr>
            <p:spPr>
              <a:xfrm>
                <a:off x="5394766" y="4365427"/>
                <a:ext cx="647882" cy="57622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C00000"/>
                  </a:solidFill>
                </a:endParaRPr>
              </a:p>
            </p:txBody>
          </p:sp>
          <p:sp>
            <p:nvSpPr>
              <p:cNvPr id="17" name="Равнобедренный треугольник 16"/>
              <p:cNvSpPr/>
              <p:nvPr/>
            </p:nvSpPr>
            <p:spPr>
              <a:xfrm>
                <a:off x="4746883" y="4365427"/>
                <a:ext cx="647882" cy="57622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C00000"/>
                  </a:solidFill>
                </a:endParaRPr>
              </a:p>
            </p:txBody>
          </p:sp>
          <p:sp>
            <p:nvSpPr>
              <p:cNvPr id="18" name="Равнобедренный треугольник 17"/>
              <p:cNvSpPr/>
              <p:nvPr/>
            </p:nvSpPr>
            <p:spPr>
              <a:xfrm>
                <a:off x="4386419" y="4941654"/>
                <a:ext cx="647882" cy="576225"/>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C00000"/>
                  </a:solidFill>
                </a:endParaRPr>
              </a:p>
            </p:txBody>
          </p:sp>
          <p:sp>
            <p:nvSpPr>
              <p:cNvPr id="19" name="Равнобедренный треугольник 18"/>
              <p:cNvSpPr/>
              <p:nvPr/>
            </p:nvSpPr>
            <p:spPr>
              <a:xfrm>
                <a:off x="5034301" y="4941654"/>
                <a:ext cx="647882" cy="576225"/>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C00000"/>
                  </a:solidFill>
                </a:endParaRPr>
              </a:p>
            </p:txBody>
          </p:sp>
        </p:grpSp>
        <p:sp>
          <p:nvSpPr>
            <p:cNvPr id="9" name="Равнобедренный треугольник 8"/>
            <p:cNvSpPr/>
            <p:nvPr/>
          </p:nvSpPr>
          <p:spPr>
            <a:xfrm>
              <a:off x="5562761" y="5727964"/>
              <a:ext cx="647882" cy="57622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4199</TotalTime>
  <Words>878</Words>
  <Application>Microsoft Office PowerPoint</Application>
  <PresentationFormat>Экран (4:3)</PresentationFormat>
  <Paragraphs>180</Paragraphs>
  <Slides>22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                         «Синквейн как средство развития творческих и коммуникативных способностей у детей с речевыми нарушениями»      </vt:lpstr>
      <vt:lpstr>    ПАСПОРТ ПРОЕКТА</vt:lpstr>
      <vt:lpstr>  ЦЕЛЬ </vt:lpstr>
      <vt:lpstr> ЗАДАЧИ </vt:lpstr>
      <vt:lpstr>                                         НОВИЗНА</vt:lpstr>
      <vt:lpstr>АКТУАЛЬНОСТЬ                                         </vt:lpstr>
      <vt:lpstr>ЧТО ТАКОЕ СИНКВЕЙН</vt:lpstr>
      <vt:lpstr>                  </vt:lpstr>
      <vt:lpstr>ЭФФЕКТИВНОСТЬ</vt:lpstr>
      <vt:lpstr>Слайд 10</vt:lpstr>
      <vt:lpstr>      ПОДГОТОВИТЕЛЬНЫЙ ЭТАП</vt:lpstr>
      <vt:lpstr>       ОСНОВНОЙ  ЭТАП</vt:lpstr>
      <vt:lpstr>       ОСНОВНОЙ  ЭТАП</vt:lpstr>
      <vt:lpstr>  ОСНОВНОЙ  ЭТАП</vt:lpstr>
      <vt:lpstr>           ОСНОВНОЙ  ЭТАП </vt:lpstr>
      <vt:lpstr>Консультативно-просветительская работа с семьей</vt:lpstr>
      <vt:lpstr>Слайд 17</vt:lpstr>
      <vt:lpstr>         </vt:lpstr>
      <vt:lpstr>         </vt:lpstr>
      <vt:lpstr>         Синквейн  для дошкольников – это: </vt:lpstr>
      <vt:lpstr>ПЕРСПЕКТИВЫ РАЗВИТИЯ</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мальвина</dc:creator>
  <cp:lastModifiedBy>User</cp:lastModifiedBy>
  <cp:revision>323</cp:revision>
  <dcterms:created xsi:type="dcterms:W3CDTF">2013-10-04T13:16:08Z</dcterms:created>
  <dcterms:modified xsi:type="dcterms:W3CDTF">2015-01-06T14:18:00Z</dcterms:modified>
</cp:coreProperties>
</file>