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75" r:id="rId9"/>
    <p:sldId id="273" r:id="rId10"/>
    <p:sldId id="272" r:id="rId11"/>
    <p:sldId id="274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56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B693-F156-4BC3-B989-9685AFEB39BA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EF2-F1E2-4567-89D8-ED7442BCD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B693-F156-4BC3-B989-9685AFEB39BA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EF2-F1E2-4567-89D8-ED7442BCD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B693-F156-4BC3-B989-9685AFEB39BA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EF2-F1E2-4567-89D8-ED7442BCD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B693-F156-4BC3-B989-9685AFEB39BA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EF2-F1E2-4567-89D8-ED7442BCD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B693-F156-4BC3-B989-9685AFEB39BA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EF2-F1E2-4567-89D8-ED7442BCD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B693-F156-4BC3-B989-9685AFEB39BA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EF2-F1E2-4567-89D8-ED7442BCD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B693-F156-4BC3-B989-9685AFEB39BA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EF2-F1E2-4567-89D8-ED7442BCD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B693-F156-4BC3-B989-9685AFEB39BA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EF2-F1E2-4567-89D8-ED7442BCD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B693-F156-4BC3-B989-9685AFEB39BA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EF2-F1E2-4567-89D8-ED7442BCD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B693-F156-4BC3-B989-9685AFEB39BA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AEF2-F1E2-4567-89D8-ED7442BCD4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B693-F156-4BC3-B989-9685AFEB39BA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3FAEF2-F1E2-4567-89D8-ED7442BCD4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4FB693-F156-4BC3-B989-9685AFEB39BA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3FAEF2-F1E2-4567-89D8-ED7442BCD42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305800" cy="3714776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/>
              <a:t>МЕТОДИКА ЗАУЧИВАНИЯ </a:t>
            </a:r>
            <a:r>
              <a:rPr lang="ru-RU" sz="4400" b="1" i="1" dirty="0" smtClean="0"/>
              <a:t>СТИХОТВОРЕНИЙ</a:t>
            </a:r>
            <a:br>
              <a:rPr lang="ru-RU" sz="4400" b="1" i="1" dirty="0" smtClean="0"/>
            </a:br>
            <a:r>
              <a:rPr lang="ru-RU" sz="4400" b="1" i="1" dirty="0" smtClean="0"/>
              <a:t/>
            </a:r>
            <a:br>
              <a:rPr lang="ru-RU" sz="4400" b="1" i="1" dirty="0" smtClean="0"/>
            </a:br>
            <a:r>
              <a:rPr lang="ru-RU" sz="4400" b="1" i="1" dirty="0" smtClean="0"/>
              <a:t>                                </a:t>
            </a:r>
            <a:r>
              <a:rPr lang="ru-RU" sz="4400" b="1" i="1" dirty="0" err="1" smtClean="0"/>
              <a:t>Кужугет</a:t>
            </a:r>
            <a:r>
              <a:rPr lang="ru-RU" sz="4400" b="1" i="1" dirty="0" smtClean="0"/>
              <a:t> М.С.</a:t>
            </a:r>
            <a:endParaRPr lang="ru-RU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04088"/>
            <a:ext cx="8620156" cy="5939622"/>
          </a:xfrm>
        </p:spPr>
        <p:txBody>
          <a:bodyPr>
            <a:norm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Носит</a:t>
            </a:r>
            <a:r>
              <a:rPr lang="en-US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dirty="0" err="1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одуванчик</a:t>
            </a:r>
            <a:r>
              <a:rPr lang="ru-RU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,         </a:t>
            </a:r>
            <a:r>
              <a:rPr lang="en-US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пальцами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рук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сделать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«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шарик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»;</a:t>
            </a:r>
            <a:r>
              <a:rPr lang="en-US" sz="1800" dirty="0" smtClean="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dirty="0" smtClean="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dirty="0" err="1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желтый</a:t>
            </a:r>
            <a:r>
              <a:rPr lang="en-US" sz="1800" dirty="0" smtClean="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800" dirty="0" smtClean="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>             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разъединить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кончики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пальцев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раскрыть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«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цветок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»)</a:t>
            </a:r>
            <a:r>
              <a:rPr lang="en-US" sz="1800" dirty="0" smtClean="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dirty="0" smtClean="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dirty="0" err="1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сарафанчик</a:t>
            </a:r>
            <a:r>
              <a:rPr lang="en-US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ru-RU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руки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впереди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вниз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ладонями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обвести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их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вокруг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себя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r>
              <a:rPr lang="en-US" sz="1800" dirty="0" smtClean="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dirty="0" smtClean="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dirty="0" err="1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Подрастет</a:t>
            </a:r>
            <a:r>
              <a:rPr lang="ru-RU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ru-RU" sz="1800" dirty="0" smtClean="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руки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внизу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перебирая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пальцами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поднять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руки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вверх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r>
              <a:rPr lang="ru-RU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dirty="0" err="1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нарядится</a:t>
            </a:r>
            <a:r>
              <a:rPr lang="en-US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руками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провести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вдоль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туловища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сверху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вниз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r>
              <a:rPr lang="en-US" sz="1800" dirty="0" smtClean="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dirty="0" smtClean="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в </a:t>
            </a:r>
            <a:r>
              <a:rPr lang="en-US" sz="1800" dirty="0" err="1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беленькое</a:t>
            </a:r>
            <a:r>
              <a:rPr lang="en-US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через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стороны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поднять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руки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вверх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замкнуть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пальцы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над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головой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образовав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большой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шар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r>
              <a:rPr lang="en-US" sz="1800" dirty="0" smtClean="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dirty="0" smtClean="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dirty="0" err="1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платьице</a:t>
            </a:r>
            <a:r>
              <a:rPr lang="ru-RU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.          </a:t>
            </a:r>
            <a:r>
              <a:rPr lang="en-US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руками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провести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вдоль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туловища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сверху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вниз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бокам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b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dirty="0" err="1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Легкое</a:t>
            </a:r>
            <a:r>
              <a:rPr lang="en-US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-RU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             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руки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внизу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от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середины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стороны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легко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отбросить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руки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r>
              <a:rPr lang="en-US" sz="1800" dirty="0" smtClean="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dirty="0" smtClean="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dirty="0" err="1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воздушное</a:t>
            </a:r>
            <a:r>
              <a:rPr lang="en-US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ru-RU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-US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руки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внизу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от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середины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стороны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легко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отбросить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руки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b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dirty="0" err="1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ветерку</a:t>
            </a:r>
            <a:r>
              <a:rPr lang="en-US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             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помахать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ладонями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себя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r>
              <a:rPr lang="en-US" sz="1800" dirty="0" smtClean="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dirty="0" smtClean="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dirty="0" err="1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послушное</a:t>
            </a:r>
            <a:r>
              <a:rPr lang="ru-RU" sz="18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.          </a:t>
            </a:r>
            <a:r>
              <a:rPr lang="ru-RU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п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огрозить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указательным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 err="1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пальцем</a:t>
            </a:r>
            <a:r>
              <a:rPr lang="en-US" sz="1800" dirty="0" smtClean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1800" dirty="0" smtClean="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800" dirty="0" smtClean="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8501122" cy="6596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В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дошкольном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возрасте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a typeface="Arial"/>
                <a:cs typeface="Times New Roman" pitchFamily="18" charset="0"/>
                <a:sym typeface="Arial"/>
              </a:rPr>
              <a:t>наглядно-образная</a:t>
            </a:r>
            <a:r>
              <a:rPr lang="en-US" sz="2400" dirty="0" smtClean="0">
                <a:solidFill>
                  <a:srgbClr val="FF0000"/>
                </a:solidFill>
                <a:ea typeface="Arial"/>
                <a:cs typeface="Times New Roman" pitchFamily="18" charset="0"/>
                <a:sym typeface="Arial"/>
              </a:rPr>
              <a:t> </a:t>
            </a:r>
          </a:p>
          <a:p>
            <a:pPr algn="ctr">
              <a:lnSpc>
                <a:spcPct val="120000"/>
              </a:lnSpc>
              <a:spcBef>
                <a:spcPts val="365"/>
              </a:spcBef>
            </a:pPr>
            <a:r>
              <a:rPr lang="en-US" sz="2400" dirty="0" err="1" smtClean="0">
                <a:solidFill>
                  <a:srgbClr val="FF0000"/>
                </a:solidFill>
                <a:ea typeface="Arial"/>
                <a:cs typeface="Times New Roman" pitchFamily="18" charset="0"/>
                <a:sym typeface="Arial"/>
              </a:rPr>
              <a:t>память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, и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запоминание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носит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в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основном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</a:p>
          <a:p>
            <a:pPr algn="ctr">
              <a:lnSpc>
                <a:spcPct val="120000"/>
              </a:lnSpc>
              <a:spcBef>
                <a:spcPts val="365"/>
              </a:spcBef>
            </a:pP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непроизвольный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характер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. У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детской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памяти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</a:p>
          <a:p>
            <a:pPr algn="ctr">
              <a:lnSpc>
                <a:spcPct val="120000"/>
              </a:lnSpc>
              <a:spcBef>
                <a:spcPts val="365"/>
              </a:spcBef>
            </a:pP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удивительное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свойство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–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исключительная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</a:p>
          <a:p>
            <a:pPr algn="ctr">
              <a:lnSpc>
                <a:spcPct val="120000"/>
              </a:lnSpc>
              <a:spcBef>
                <a:spcPts val="365"/>
              </a:spcBef>
            </a:pP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фотографичность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.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Чтобы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заученное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</a:p>
          <a:p>
            <a:pPr algn="ctr">
              <a:lnSpc>
                <a:spcPct val="120000"/>
              </a:lnSpc>
              <a:spcBef>
                <a:spcPts val="365"/>
              </a:spcBef>
            </a:pP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стихотворение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запомнилось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надолго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необходимо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</a:p>
          <a:p>
            <a:pPr algn="ctr">
              <a:lnSpc>
                <a:spcPct val="120000"/>
              </a:lnSpc>
              <a:spcBef>
                <a:spcPts val="365"/>
              </a:spcBef>
            </a:pPr>
            <a:r>
              <a:rPr lang="en-US" sz="2400" dirty="0" err="1" smtClean="0">
                <a:solidFill>
                  <a:srgbClr val="FF0000"/>
                </a:solidFill>
                <a:ea typeface="Arial"/>
                <a:cs typeface="Times New Roman" pitchFamily="18" charset="0"/>
                <a:sym typeface="Arial"/>
              </a:rPr>
              <a:t>трехкратное</a:t>
            </a:r>
            <a:r>
              <a:rPr lang="en-US" sz="2400" dirty="0" smtClean="0">
                <a:solidFill>
                  <a:srgbClr val="FF000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a typeface="Arial"/>
                <a:cs typeface="Times New Roman" pitchFamily="18" charset="0"/>
                <a:sym typeface="Arial"/>
              </a:rPr>
              <a:t>повторение</a:t>
            </a:r>
            <a:r>
              <a:rPr lang="en-US" sz="2400" dirty="0" smtClean="0">
                <a:solidFill>
                  <a:srgbClr val="FF000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a typeface="Arial"/>
                <a:cs typeface="Times New Roman" pitchFamily="18" charset="0"/>
                <a:sym typeface="Arial"/>
              </a:rPr>
              <a:t>его</a:t>
            </a:r>
            <a:r>
              <a:rPr lang="en-US" sz="2400" dirty="0" smtClean="0">
                <a:solidFill>
                  <a:srgbClr val="FF0000"/>
                </a:solidFill>
                <a:ea typeface="Arial"/>
                <a:cs typeface="Times New Roman" pitchFamily="18" charset="0"/>
                <a:sym typeface="Arial"/>
              </a:rPr>
              <a:t> в </a:t>
            </a:r>
            <a:r>
              <a:rPr lang="en-US" sz="2400" dirty="0" err="1" smtClean="0">
                <a:solidFill>
                  <a:srgbClr val="FF0000"/>
                </a:solidFill>
                <a:ea typeface="Arial"/>
                <a:cs typeface="Times New Roman" pitchFamily="18" charset="0"/>
                <a:sym typeface="Arial"/>
              </a:rPr>
              <a:t>течение</a:t>
            </a:r>
            <a:r>
              <a:rPr lang="en-US" sz="2400" dirty="0" smtClean="0">
                <a:solidFill>
                  <a:srgbClr val="FF000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a typeface="Arial"/>
                <a:cs typeface="Times New Roman" pitchFamily="18" charset="0"/>
                <a:sym typeface="Arial"/>
              </a:rPr>
              <a:t>первых</a:t>
            </a:r>
            <a:r>
              <a:rPr lang="en-US" sz="2400" dirty="0" smtClean="0">
                <a:solidFill>
                  <a:srgbClr val="FF000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a typeface="Arial"/>
                <a:cs typeface="Times New Roman" pitchFamily="18" charset="0"/>
                <a:sym typeface="Arial"/>
              </a:rPr>
              <a:t>пяти</a:t>
            </a:r>
            <a:endParaRPr lang="en-US" sz="2400" dirty="0" smtClean="0">
              <a:solidFill>
                <a:srgbClr val="FF0000"/>
              </a:solidFill>
              <a:ea typeface="Arial"/>
              <a:cs typeface="Times New Roman" pitchFamily="18" charset="0"/>
              <a:sym typeface="Arial"/>
            </a:endParaRPr>
          </a:p>
          <a:p>
            <a:pPr algn="ctr">
              <a:lnSpc>
                <a:spcPct val="120000"/>
              </a:lnSpc>
              <a:spcBef>
                <a:spcPts val="365"/>
              </a:spcBef>
            </a:pPr>
            <a:r>
              <a:rPr lang="en-US" sz="2400" dirty="0" err="1" smtClean="0">
                <a:solidFill>
                  <a:srgbClr val="FF0000"/>
                </a:solidFill>
                <a:ea typeface="Arial"/>
                <a:cs typeface="Times New Roman" pitchFamily="18" charset="0"/>
                <a:sym typeface="Arial"/>
              </a:rPr>
              <a:t>дней</a:t>
            </a:r>
            <a:r>
              <a:rPr lang="en-US" sz="2400" dirty="0" smtClean="0">
                <a:solidFill>
                  <a:srgbClr val="FF0000"/>
                </a:solidFill>
                <a:ea typeface="Arial"/>
                <a:cs typeface="Times New Roman" pitchFamily="18" charset="0"/>
                <a:sym typeface="Arial"/>
              </a:rPr>
              <a:t>.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Зрительный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же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образ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сохранившийся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у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ребенка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после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прослушивания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,</a:t>
            </a:r>
          </a:p>
          <a:p>
            <a:pPr algn="ctr">
              <a:lnSpc>
                <a:spcPct val="120000"/>
              </a:lnSpc>
              <a:spcBef>
                <a:spcPts val="365"/>
              </a:spcBef>
            </a:pP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сопровождающегося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просмотром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рисунков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(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действие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непроизвольного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внимания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и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непроизвольной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зрительной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памяти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),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позволяет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значительно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быстрее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вспомнить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стихотворение</a:t>
            </a:r>
            <a:r>
              <a:rPr lang="en-US" sz="2400" dirty="0" smtClean="0">
                <a:solidFill>
                  <a:srgbClr val="7030A0"/>
                </a:solidFill>
                <a:ea typeface="Arial"/>
                <a:cs typeface="Times New Roman" pitchFamily="18" charset="0"/>
                <a:sym typeface="Arial"/>
              </a:rPr>
              <a:t>.</a:t>
            </a:r>
          </a:p>
          <a:p>
            <a:pPr algn="ctr">
              <a:lnSpc>
                <a:spcPct val="120000"/>
              </a:lnSpc>
            </a:pPr>
            <a:endParaRPr lang="ru-RU" dirty="0">
              <a:solidFill>
                <a:srgbClr val="7030A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33"/>
          <p:cNvSpPr/>
          <p:nvPr/>
        </p:nvSpPr>
        <p:spPr>
          <a:xfrm>
            <a:off x="214282" y="2143116"/>
            <a:ext cx="3071834" cy="178595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4" name="Shape 138"/>
          <p:cNvSpPr/>
          <p:nvPr/>
        </p:nvSpPr>
        <p:spPr>
          <a:xfrm>
            <a:off x="4071934" y="785794"/>
            <a:ext cx="285750" cy="7090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" name="Shape 134"/>
          <p:cNvSpPr/>
          <p:nvPr/>
        </p:nvSpPr>
        <p:spPr>
          <a:xfrm>
            <a:off x="4714876" y="2143116"/>
            <a:ext cx="3534829" cy="207170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Shape 139"/>
          <p:cNvSpPr/>
          <p:nvPr/>
        </p:nvSpPr>
        <p:spPr>
          <a:xfrm>
            <a:off x="571472" y="4143380"/>
            <a:ext cx="296325" cy="66675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7" name="Shape 136"/>
          <p:cNvSpPr/>
          <p:nvPr/>
        </p:nvSpPr>
        <p:spPr>
          <a:xfrm>
            <a:off x="285720" y="4143380"/>
            <a:ext cx="3143272" cy="250033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9" name="Shape 135"/>
          <p:cNvSpPr/>
          <p:nvPr/>
        </p:nvSpPr>
        <p:spPr>
          <a:xfrm>
            <a:off x="4500562" y="4286256"/>
            <a:ext cx="3214711" cy="2286016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10" name="Прямоугольник 9"/>
          <p:cNvSpPr/>
          <p:nvPr/>
        </p:nvSpPr>
        <p:spPr>
          <a:xfrm>
            <a:off x="2286000" y="142853"/>
            <a:ext cx="5429272" cy="2001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5156"/>
              </a:lnSpc>
            </a:pPr>
            <a:r>
              <a:rPr lang="en-US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ЗАЙЧИКИ</a:t>
            </a:r>
          </a:p>
          <a:p>
            <a:pPr>
              <a:lnSpc>
                <a:spcPct val="120138"/>
              </a:lnSpc>
              <a:spcBef>
                <a:spcPts val="365"/>
              </a:spcBef>
            </a:pP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Жили-были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зайчики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лесной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опушке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</a:p>
          <a:p>
            <a:pPr>
              <a:lnSpc>
                <a:spcPct val="120138"/>
              </a:lnSpc>
              <a:spcBef>
                <a:spcPts val="365"/>
              </a:spcBef>
            </a:pP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Жили-были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зайчики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беленькой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избушке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>
              <a:lnSpc>
                <a:spcPct val="120138"/>
              </a:lnSpc>
              <a:spcBef>
                <a:spcPts val="365"/>
              </a:spcBef>
            </a:pP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Мыли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свои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ушки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мыли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свои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лапочки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>
              <a:lnSpc>
                <a:spcPct val="120138"/>
              </a:lnSpc>
              <a:spcBef>
                <a:spcPts val="365"/>
              </a:spcBef>
            </a:pP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Наряжались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зайчики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надевали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тапочки</a:t>
            </a:r>
            <a:r>
              <a:rPr lang="en-US" b="1" dirty="0" smtClean="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142853"/>
            <a:ext cx="4357702" cy="2001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5156"/>
              </a:lnSpc>
            </a:pPr>
            <a:r>
              <a:rPr lang="en-US" b="1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МЫШКИ</a:t>
            </a:r>
          </a:p>
          <a:p>
            <a:pPr>
              <a:lnSpc>
                <a:spcPct val="120138"/>
              </a:lnSpc>
              <a:spcBef>
                <a:spcPts val="365"/>
              </a:spcBef>
            </a:pP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Пляшут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мышки-шалунишки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</a:p>
          <a:p>
            <a:pPr>
              <a:lnSpc>
                <a:spcPct val="120138"/>
              </a:lnSpc>
              <a:spcBef>
                <a:spcPts val="365"/>
              </a:spcBef>
            </a:pP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Кто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чашке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кто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крышке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>
              <a:lnSpc>
                <a:spcPct val="120138"/>
              </a:lnSpc>
              <a:spcBef>
                <a:spcPts val="365"/>
              </a:spcBef>
            </a:pP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Тише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тише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тише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мышки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</a:p>
          <a:p>
            <a:pPr>
              <a:lnSpc>
                <a:spcPct val="120138"/>
              </a:lnSpc>
              <a:spcBef>
                <a:spcPts val="365"/>
              </a:spcBef>
            </a:pP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Не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мешайте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спать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братишке</a:t>
            </a:r>
            <a:r>
              <a:rPr lang="en-US" b="1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b="1" dirty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46"/>
          <p:cNvSpPr/>
          <p:nvPr/>
        </p:nvSpPr>
        <p:spPr>
          <a:xfrm>
            <a:off x="357158" y="2143116"/>
            <a:ext cx="2786082" cy="214314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12" name="Shape 147"/>
          <p:cNvSpPr/>
          <p:nvPr/>
        </p:nvSpPr>
        <p:spPr>
          <a:xfrm>
            <a:off x="5214942" y="2214554"/>
            <a:ext cx="2786082" cy="207170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3" name="Shape 148"/>
          <p:cNvSpPr/>
          <p:nvPr/>
        </p:nvSpPr>
        <p:spPr>
          <a:xfrm>
            <a:off x="642910" y="4429132"/>
            <a:ext cx="2928958" cy="207170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4" name="Shape 149"/>
          <p:cNvSpPr/>
          <p:nvPr/>
        </p:nvSpPr>
        <p:spPr>
          <a:xfrm>
            <a:off x="5143505" y="4500570"/>
            <a:ext cx="2714644" cy="2071703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43182"/>
            <a:ext cx="8305800" cy="1285884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FFC000"/>
                </a:solidFill>
                <a:latin typeface="Monotype Corsiva" pitchFamily="66" charset="0"/>
              </a:rPr>
              <a:t>Спасибо за внимание!</a:t>
            </a:r>
            <a:endParaRPr lang="ru-RU" sz="7200" dirty="0">
              <a:solidFill>
                <a:srgbClr val="FFC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ЗНАЧЕНИЕ ЗАУЧИВАНИЯ СТИХОТВОРЕНИЙ В РАЗВИТИИ ЛИЧНОСТИ РЕБЁНКА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857784"/>
          </a:xfrm>
        </p:spPr>
        <p:txBody>
          <a:bodyPr>
            <a:noAutofit/>
          </a:bodyPr>
          <a:lstStyle/>
          <a:p>
            <a:pPr marL="381000" lvl="0" indent="-191911">
              <a:lnSpc>
                <a:spcPct val="120000"/>
              </a:lnSpc>
              <a:spcBef>
                <a:spcPts val="0"/>
              </a:spcBef>
              <a:buClr>
                <a:srgbClr val="FFCC00"/>
              </a:buClr>
              <a:buSzPct val="168350"/>
              <a:buFont typeface="Arial"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Эффективное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средство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умственного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и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эстетического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воспитания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;</a:t>
            </a:r>
          </a:p>
          <a:p>
            <a:pPr marL="381000" lvl="0" indent="-191911">
              <a:lnSpc>
                <a:spcPct val="120000"/>
              </a:lnSpc>
              <a:spcBef>
                <a:spcPts val="396"/>
              </a:spcBef>
              <a:buClr>
                <a:srgbClr val="FFCC00"/>
              </a:buClr>
              <a:buSzPct val="168350"/>
              <a:buFont typeface="Arial"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Важное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средство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овладения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выразительной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речью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;</a:t>
            </a:r>
          </a:p>
          <a:p>
            <a:pPr marL="381000" lvl="0" indent="-191911">
              <a:lnSpc>
                <a:spcPct val="120000"/>
              </a:lnSpc>
              <a:spcBef>
                <a:spcPts val="396"/>
              </a:spcBef>
              <a:buClr>
                <a:srgbClr val="FFCC00"/>
              </a:buClr>
              <a:buSzPct val="168350"/>
              <a:buFont typeface="Arial"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Поэтичность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обеспечивает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эмоциональное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познание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действительности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;</a:t>
            </a:r>
          </a:p>
          <a:p>
            <a:pPr marL="381000" lvl="0" indent="-191911">
              <a:lnSpc>
                <a:spcPct val="120000"/>
              </a:lnSpc>
              <a:spcBef>
                <a:spcPts val="396"/>
              </a:spcBef>
              <a:buClr>
                <a:srgbClr val="FFCC00"/>
              </a:buClr>
              <a:buSzPct val="168350"/>
              <a:buFont typeface="Arial"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Поэтические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образы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помогают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находить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поэтическое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начало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в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окружающей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действительности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чувствовать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прекрасное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;</a:t>
            </a:r>
          </a:p>
          <a:p>
            <a:pPr lvl="0"/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Стихи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действуют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на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ребенка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силой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и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обаянием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ритма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мелодики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;</a:t>
            </a:r>
          </a:p>
          <a:p>
            <a:pPr marL="381000" lvl="0" indent="-191911">
              <a:lnSpc>
                <a:spcPct val="120000"/>
              </a:lnSpc>
              <a:spcBef>
                <a:spcPts val="396"/>
              </a:spcBef>
              <a:buClr>
                <a:srgbClr val="FFCC00"/>
              </a:buClr>
              <a:buSzPct val="168350"/>
              <a:buFont typeface="Arial"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Возможность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применения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в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разных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видах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деятельности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детей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;</a:t>
            </a:r>
          </a:p>
          <a:p>
            <a:pPr marL="381000" lvl="0" indent="-191911">
              <a:lnSpc>
                <a:spcPct val="120000"/>
              </a:lnSpc>
              <a:spcBef>
                <a:spcPts val="396"/>
              </a:spcBef>
              <a:buClr>
                <a:srgbClr val="FFCC00"/>
              </a:buClr>
              <a:buSzPct val="168350"/>
              <a:buFont typeface="Arial"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Средство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формирования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и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развития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нравственных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качеств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личности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ребенка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него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творческого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потенциала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;</a:t>
            </a:r>
          </a:p>
          <a:p>
            <a:pPr marL="381000" lvl="0" indent="-191911">
              <a:lnSpc>
                <a:spcPct val="120000"/>
              </a:lnSpc>
              <a:spcBef>
                <a:spcPts val="396"/>
              </a:spcBef>
              <a:buClr>
                <a:srgbClr val="FFCC00"/>
              </a:buClr>
              <a:buSzPct val="168350"/>
              <a:buFont typeface="Arial"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Воспитание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художественного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вкуса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у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молодого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поколения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;</a:t>
            </a:r>
          </a:p>
          <a:p>
            <a:pPr marL="381000" lvl="0" indent="-191911">
              <a:lnSpc>
                <a:spcPct val="120000"/>
              </a:lnSpc>
              <a:spcBef>
                <a:spcPts val="396"/>
              </a:spcBef>
              <a:buClr>
                <a:srgbClr val="FFCC00"/>
              </a:buClr>
              <a:buSzPct val="168350"/>
              <a:buFont typeface="Arial"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Знакомство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с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богатством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гармонией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родного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русского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языка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;</a:t>
            </a:r>
          </a:p>
          <a:p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i="1" dirty="0" err="1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Требования</a:t>
            </a:r>
            <a:r>
              <a:rPr lang="en-US" sz="3200" b="1" i="1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к </a:t>
            </a:r>
            <a:r>
              <a:rPr lang="en-US" sz="3200" b="1" i="1" dirty="0" err="1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стихотворным</a:t>
            </a:r>
            <a:r>
              <a:rPr lang="en-US" sz="3200" b="1" i="1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произведениям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81000" marR="0" lvl="0" indent="-220133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lang="ru-RU" sz="2800" i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Простота и четкость ритма;</a:t>
            </a:r>
          </a:p>
          <a:p>
            <a:pPr marL="381000" marR="0" lvl="0" indent="-220133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lang="ru-RU" sz="2800" i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Краткость стихотворения и отдельных строк;</a:t>
            </a:r>
          </a:p>
          <a:p>
            <a:pPr marL="381000" marR="0" lvl="0" indent="-220133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lang="ru-RU" sz="2800" i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Простота и ясность знакомых детям образов;</a:t>
            </a:r>
          </a:p>
          <a:p>
            <a:pPr marL="381000" marR="0" lvl="0" indent="-220133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lang="en-US" sz="2800" i="1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Отчетливость</a:t>
            </a:r>
            <a:r>
              <a:rPr lang="en-US" sz="2800" i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800" i="1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ясность</a:t>
            </a:r>
            <a:r>
              <a:rPr lang="en-US" sz="2800" i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смысла</a:t>
            </a:r>
            <a:r>
              <a:rPr lang="en-US" sz="2800" i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каждого</a:t>
            </a:r>
            <a:r>
              <a:rPr lang="en-US" sz="2800" i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слова</a:t>
            </a:r>
            <a:r>
              <a:rPr lang="en-US" sz="2800" i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  <a:p>
            <a:pPr marL="381000" marR="0" lvl="0" indent="-220133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lang="en-US" sz="2800" i="1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Высокая</a:t>
            </a:r>
            <a:r>
              <a:rPr lang="en-US" sz="2800" i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художественность</a:t>
            </a:r>
            <a:r>
              <a:rPr lang="en-US" sz="2800" i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  <a:p>
            <a:pPr marL="381000" marR="0" lvl="0" indent="-220133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lang="en-US" sz="2800" i="1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Динамичность</a:t>
            </a:r>
            <a:r>
              <a:rPr lang="en-US" sz="2800" i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произведения</a:t>
            </a:r>
            <a:r>
              <a:rPr lang="en-US" sz="2800" i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  <a:p>
            <a:pPr marL="381000" marR="0" lvl="0" indent="-220133" algn="ctr">
              <a:lnSpc>
                <a:spcPct val="119791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endParaRPr lang="ru-RU" sz="2400" dirty="0" smtClean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 err="1" smtClean="0">
                <a:solidFill>
                  <a:srgbClr val="00B05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Методические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требования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к 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заучиванию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стихотворений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(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по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Тихеевой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Е.И.)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/>
          </a:bodyPr>
          <a:lstStyle/>
          <a:p>
            <a:pPr marL="381000" marR="0" lvl="0" indent="-19191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68350"/>
              <a:buFont typeface="Arial"/>
              <a:buChar char="•"/>
            </a:pPr>
            <a:r>
              <a:rPr lang="en-US" sz="1800" b="1" i="1" dirty="0" err="1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Не</a:t>
            </a:r>
            <a:r>
              <a:rPr lang="en-US" sz="1800" b="1" i="1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1" dirty="0" err="1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заучивать</a:t>
            </a:r>
            <a:r>
              <a:rPr lang="en-US" sz="1800" b="1" i="1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1" dirty="0" err="1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стихи</a:t>
            </a:r>
            <a:r>
              <a:rPr lang="en-US" sz="1800" b="1" i="1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1" dirty="0" err="1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хором</a:t>
            </a:r>
            <a:endParaRPr lang="en-US" sz="1800" b="1" i="1" dirty="0" smtClean="0">
              <a:solidFill>
                <a:schemeClr val="bg2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indent="0">
              <a:lnSpc>
                <a:spcPct val="120138"/>
              </a:lnSpc>
              <a:spcBef>
                <a:spcPts val="365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искажается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пропадает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смысл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появляются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дефекты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речи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пассивные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дети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таковыми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остаются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формируется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монотонное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чтение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ненужная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тягучесть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искажаются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окончания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слов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дети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быстро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утомляются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от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сопутствующего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этому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шума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</a:p>
          <a:p>
            <a:pPr marL="381000" marR="0" lvl="0" indent="-191911">
              <a:lnSpc>
                <a:spcPct val="120000"/>
              </a:lnSpc>
              <a:spcBef>
                <a:spcPts val="396"/>
              </a:spcBef>
              <a:spcAft>
                <a:spcPts val="0"/>
              </a:spcAft>
              <a:buClr>
                <a:srgbClr val="FFFF00"/>
              </a:buClr>
              <a:buSzPct val="168350"/>
              <a:buFont typeface="Arial"/>
              <a:buChar char="•"/>
            </a:pPr>
            <a:r>
              <a:rPr lang="en-US" sz="1800" b="1" i="1" dirty="0" err="1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Стихотворение</a:t>
            </a:r>
            <a:r>
              <a:rPr lang="en-US" sz="1800" b="1" i="1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1" dirty="0" err="1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заучивается</a:t>
            </a:r>
            <a:r>
              <a:rPr lang="en-US" sz="1800" b="1" i="1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1" dirty="0" err="1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целиком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indent="0">
              <a:lnSpc>
                <a:spcPct val="120138"/>
              </a:lnSpc>
              <a:spcBef>
                <a:spcPts val="365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не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строфам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строкам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),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что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обеспечивает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осмысленность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чтения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правильную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тренировку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памяти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  <a:p>
            <a:pPr marL="381000" marR="0" lvl="0" indent="-191911">
              <a:lnSpc>
                <a:spcPct val="120000"/>
              </a:lnSpc>
              <a:spcBef>
                <a:spcPts val="396"/>
              </a:spcBef>
              <a:spcAft>
                <a:spcPts val="0"/>
              </a:spcAft>
              <a:buClr>
                <a:srgbClr val="FFFF00"/>
              </a:buClr>
              <a:buSzPct val="168350"/>
              <a:buFont typeface="Arial"/>
              <a:buChar char="•"/>
            </a:pPr>
            <a:r>
              <a:rPr lang="en-US" sz="1800" b="1" i="1" dirty="0" err="1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Учет</a:t>
            </a:r>
            <a:r>
              <a:rPr lang="en-US" sz="1800" b="1" i="1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1" dirty="0" err="1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индивидуальных</a:t>
            </a:r>
            <a:r>
              <a:rPr lang="en-US" sz="1800" b="1" i="1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1" dirty="0" err="1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особенностей</a:t>
            </a:r>
            <a:r>
              <a:rPr lang="en-US" sz="1800" b="1" i="1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1" dirty="0" err="1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детей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indent="0">
              <a:lnSpc>
                <a:spcPct val="120138"/>
              </a:lnSpc>
              <a:spcBef>
                <a:spcPts val="365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молчаливым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детям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предлагать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ритмичные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стихи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потешки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застенчивым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приятно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услышать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свое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имя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потешке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поставить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себя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место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действующего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лица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</a:p>
          <a:p>
            <a:pPr marL="381000" marR="0" lvl="0" indent="-191911">
              <a:lnSpc>
                <a:spcPct val="120000"/>
              </a:lnSpc>
              <a:spcBef>
                <a:spcPts val="396"/>
              </a:spcBef>
              <a:spcAft>
                <a:spcPts val="0"/>
              </a:spcAft>
              <a:buClr>
                <a:srgbClr val="FFFF00"/>
              </a:buClr>
              <a:buSzPct val="168350"/>
              <a:buFont typeface="Arial"/>
              <a:buChar char="•"/>
            </a:pPr>
            <a:r>
              <a:rPr lang="en-US" sz="1800" b="1" i="1" dirty="0" err="1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Необходимо</a:t>
            </a:r>
            <a:r>
              <a:rPr lang="en-US" sz="1800" b="1" i="1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1" dirty="0" err="1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создавать</a:t>
            </a:r>
            <a:r>
              <a:rPr lang="en-US" sz="1800" b="1" i="1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«</a:t>
            </a:r>
            <a:r>
              <a:rPr lang="en-US" sz="1800" b="1" i="1" dirty="0" err="1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атмосферу</a:t>
            </a:r>
            <a:r>
              <a:rPr lang="en-US" sz="1800" b="1" i="1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1" dirty="0" err="1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поэзии</a:t>
            </a:r>
            <a:r>
              <a:rPr lang="en-US" sz="1800" b="1" i="1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» </a:t>
            </a:r>
            <a:r>
              <a:rPr lang="en-US" sz="1800" b="1" i="1" dirty="0" err="1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во</a:t>
            </a:r>
            <a:r>
              <a:rPr lang="en-US" sz="1800" b="1" i="1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1" dirty="0" err="1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всем</a:t>
            </a:r>
            <a:r>
              <a:rPr lang="en-US" sz="1800" b="1" i="1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1" dirty="0" err="1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детском</a:t>
            </a:r>
            <a:r>
              <a:rPr lang="en-US" sz="1800" b="1" i="1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i="1" dirty="0" err="1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саду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</a:p>
          <a:p>
            <a:pPr marL="0" marR="0" indent="0">
              <a:lnSpc>
                <a:spcPct val="120138"/>
              </a:lnSpc>
              <a:spcBef>
                <a:spcPts val="365"/>
              </a:spcBef>
              <a:spcAft>
                <a:spcPts val="0"/>
              </a:spcAft>
              <a:buNone/>
            </a:pP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т.о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стихи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должны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звучать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не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от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случая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к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случая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а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систематически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прогулках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в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повседневном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общении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т.д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en-US" sz="2400" b="1" i="1" dirty="0" err="1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Приемы</a:t>
            </a:r>
            <a:r>
              <a:rPr lang="en-US" sz="2400" b="1" i="1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1" i="1" dirty="0" err="1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способствующие</a:t>
            </a:r>
            <a:r>
              <a:rPr lang="en-US" sz="2400" b="1" i="1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лучшему</a:t>
            </a:r>
            <a:r>
              <a:rPr lang="en-US" sz="2400" b="1" i="1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запоминанию</a:t>
            </a:r>
            <a:r>
              <a:rPr lang="en-US" sz="2400" b="1" i="1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стихотворений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/>
          </a:bodyPr>
          <a:lstStyle/>
          <a:p>
            <a:pPr marL="381000" lvl="0" indent="-177800">
              <a:lnSpc>
                <a:spcPct val="120138"/>
              </a:lnSpc>
              <a:spcBef>
                <a:spcPts val="0"/>
              </a:spcBef>
              <a:buClr>
                <a:srgbClr val="FFFF00"/>
              </a:buClr>
              <a:buSzPct val="166666"/>
              <a:buFont typeface="Arial"/>
              <a:buChar char="•"/>
            </a:pPr>
            <a:r>
              <a:rPr lang="en-US" sz="2000" i="1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Игровые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обыгрывание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персонажами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 о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которых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говорится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стихотворении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например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стихотворение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А.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Барто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«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Мячик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»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читается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обыгрывается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с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куклой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мячиком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</a:p>
          <a:p>
            <a:pPr marL="381000" lvl="0" indent="-177800">
              <a:lnSpc>
                <a:spcPct val="120138"/>
              </a:lnSpc>
              <a:spcBef>
                <a:spcPts val="365"/>
              </a:spcBef>
              <a:buClr>
                <a:srgbClr val="FFFF00"/>
              </a:buClr>
              <a:buSzPct val="166666"/>
              <a:buFont typeface="Arial"/>
              <a:buChar char="•"/>
            </a:pPr>
            <a:r>
              <a:rPr lang="en-US" sz="2000" i="1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Досказывание</a:t>
            </a:r>
            <a:r>
              <a:rPr lang="en-US" sz="2000" i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i="1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детьми</a:t>
            </a:r>
            <a:r>
              <a:rPr lang="en-US" sz="2000" i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i="1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рифмующегося</a:t>
            </a:r>
            <a:r>
              <a:rPr lang="en-US" sz="2000" i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i="1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слова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  <a:p>
            <a:pPr marL="381000" lvl="0" indent="-177800">
              <a:lnSpc>
                <a:spcPct val="120138"/>
              </a:lnSpc>
              <a:spcBef>
                <a:spcPts val="365"/>
              </a:spcBef>
              <a:buClr>
                <a:srgbClr val="FFFF00"/>
              </a:buClr>
              <a:buSzPct val="166666"/>
              <a:buFont typeface="Arial"/>
              <a:buChar char="•"/>
            </a:pPr>
            <a:r>
              <a:rPr lang="en-US" sz="2000" i="1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Чтение</a:t>
            </a:r>
            <a:r>
              <a:rPr lang="en-US" sz="2000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2000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ролям</a:t>
            </a:r>
            <a:r>
              <a:rPr lang="en-US" sz="2000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i="1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стихов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написанных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диалогической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форме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  <a:p>
            <a:pPr marL="381000" lvl="0" indent="-177800">
              <a:lnSpc>
                <a:spcPct val="120138"/>
              </a:lnSpc>
              <a:spcBef>
                <a:spcPts val="365"/>
              </a:spcBef>
              <a:buClr>
                <a:srgbClr val="FFFF00"/>
              </a:buClr>
              <a:buSzPct val="166666"/>
              <a:buFont typeface="Arial"/>
              <a:buChar char="•"/>
            </a:pPr>
            <a:r>
              <a:rPr lang="en-US" sz="2000" i="1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Драматизация</a:t>
            </a:r>
            <a:r>
              <a:rPr lang="en-US" sz="2000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с </a:t>
            </a:r>
            <a:r>
              <a:rPr lang="en-US" sz="2000" i="1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игрушками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если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стихотворение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дает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возможность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использовать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игрушку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  <a:p>
            <a:pPr marL="381000" lvl="0" indent="-177800">
              <a:lnSpc>
                <a:spcPct val="120138"/>
              </a:lnSpc>
              <a:spcBef>
                <a:spcPts val="365"/>
              </a:spcBef>
              <a:buClr>
                <a:srgbClr val="FFFF00"/>
              </a:buClr>
              <a:buSzPct val="166666"/>
              <a:buFont typeface="Arial"/>
              <a:buChar char="•"/>
            </a:pPr>
            <a:r>
              <a:rPr lang="en-US" sz="2000" i="1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Воспроизведение</a:t>
            </a:r>
            <a:r>
              <a:rPr lang="en-US" sz="2000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игровых</a:t>
            </a:r>
            <a:r>
              <a:rPr lang="en-US" sz="2000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стихов</a:t>
            </a:r>
            <a:r>
              <a:rPr lang="en-US" sz="2000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методом</a:t>
            </a:r>
            <a:r>
              <a:rPr lang="en-US" sz="2000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игры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(«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Телефон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»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К.Чуковского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 «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Сказка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о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глупом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мышонке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»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С.Маршака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);</a:t>
            </a:r>
          </a:p>
          <a:p>
            <a:pPr marL="381000" lvl="0" indent="-177800">
              <a:lnSpc>
                <a:spcPct val="120138"/>
              </a:lnSpc>
              <a:spcBef>
                <a:spcPts val="365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2000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Образец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выразительного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чтения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  <a:p>
            <a:pPr marL="381000" lvl="0" indent="-177800">
              <a:lnSpc>
                <a:spcPct val="120138"/>
              </a:lnSpc>
              <a:spcBef>
                <a:spcPts val="365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2000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Пример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выразительного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чтения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ребенка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  <a:p>
            <a:pPr marL="381000" lvl="0" indent="-177800">
              <a:lnSpc>
                <a:spcPct val="120138"/>
              </a:lnSpc>
              <a:spcBef>
                <a:spcPts val="365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2000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Подсказ</a:t>
            </a:r>
            <a:r>
              <a:rPr lang="ru-RU" sz="2000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ка</a:t>
            </a:r>
            <a:r>
              <a:rPr lang="ru-RU" sz="20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нужной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интонации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  <a:p>
            <a:pPr marL="381000" lvl="0" indent="-177800">
              <a:lnSpc>
                <a:spcPct val="120138"/>
              </a:lnSpc>
              <a:spcBef>
                <a:spcPts val="365"/>
              </a:spcBef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 sz="2000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Оценка</a:t>
            </a:r>
            <a:r>
              <a:rPr lang="en-US" sz="20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чтения</a:t>
            </a:r>
            <a:endParaRPr lang="en-US" sz="2000" dirty="0" smtClean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ru-RU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Принцип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«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Повторение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мать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учения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»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может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привести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к «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отвращению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»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от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стихотворения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у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ребенка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Чтобы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этого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не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произошло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рекомендует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призвать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помощь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другие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виды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памяти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зрительную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обонятельную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вкусовую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осязательную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двигательную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),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самая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сильная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память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эмоциональная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Следовательно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заучивание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для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дошкольника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должно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быть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делом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веселым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эмоциональным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 и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при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этом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содержание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стихотворения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осязательным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видимым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представляемым</a:t>
            </a:r>
            <a:r>
              <a:rPr lang="en-US" sz="2800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i="1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Заучивание</a:t>
            </a:r>
            <a:r>
              <a:rPr lang="en-US" sz="3200" b="1" i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стихотворений</a:t>
            </a:r>
            <a:r>
              <a:rPr lang="en-US" sz="3200" b="1" i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3200" b="1" i="1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младшем</a:t>
            </a:r>
            <a:r>
              <a:rPr lang="en-US" sz="3200" b="1" i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дошкольном</a:t>
            </a:r>
            <a:r>
              <a:rPr lang="en-US" sz="3200" b="1" i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возрасте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5721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312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Для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заучивания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используются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коротенькие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потешки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стихи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А.Барто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«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Игрушки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»;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Е.Благинина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«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Огонек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»;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Д.Хармс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«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Кораблик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» и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др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.). В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них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описываются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хорошо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знакомые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животные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игрушки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дети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объему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это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четверостишия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они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понятны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содержанию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просты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композиции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ритм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пляшущий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веселый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с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явно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выраженной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рифмой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Часто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есть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момент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игрового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действия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algn="just">
              <a:lnSpc>
                <a:spcPct val="120312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Эти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особенности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стихов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облегчают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процесс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их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заучивания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indent="0" algn="just">
              <a:lnSpc>
                <a:spcPct val="120312"/>
              </a:lnSpc>
              <a:spcBef>
                <a:spcPts val="323"/>
              </a:spcBef>
              <a:buNone/>
            </a:pP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Наличие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игровых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моментов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небольшой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объем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стихов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дают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возможность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часто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повторять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текст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использовать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игровые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приемы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процессе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заучивания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стихов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indent="0" algn="just">
              <a:lnSpc>
                <a:spcPct val="120312"/>
              </a:lnSpc>
              <a:spcBef>
                <a:spcPts val="323"/>
              </a:spcBef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Поскольку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у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детей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младше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4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лет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еще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недостаточно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развита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способность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к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произвольному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запоминанию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занятиях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не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ставится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задача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запомнить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стихотворение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Вместе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с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тем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стихи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заучиваются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в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процессе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многократного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чтения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Воспитатель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несколько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раз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(5-6)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повторяет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текст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пользуясь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разными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приемами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Чтение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дополняется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игровыми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действиями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которые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совершают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дети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algn="just">
              <a:lnSpc>
                <a:spcPct val="120312"/>
              </a:lnSpc>
              <a:spcBef>
                <a:spcPts val="323"/>
              </a:spcBef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           Например,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читая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стихотворение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Е.Благининой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«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Флажок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»,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воспитатель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предлагает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детям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походить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с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флажком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комнате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при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чтении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педагогом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стихотворения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А.Барто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«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Лошадка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»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дети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изображают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как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они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едут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лошадке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. В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дальнейшем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чтение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стихов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включают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другие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занятия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в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дидактические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игры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в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рассматривание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игрушек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карт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000108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Разучивание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стихов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сопровождающееся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движением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способствует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лучшему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запоминанию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текста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делает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его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более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ярким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помогает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развивать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воображение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активизирует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мыслительную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деятельность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ребенка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err="1" smtClean="0">
                <a:solidFill>
                  <a:srgbClr val="3A456A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Нетрадиционные</a:t>
            </a:r>
            <a:r>
              <a:rPr lang="en-US" sz="2700" dirty="0" smtClean="0">
                <a:solidFill>
                  <a:srgbClr val="3A456A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700" dirty="0" err="1" smtClean="0">
                <a:solidFill>
                  <a:srgbClr val="3A456A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подходы</a:t>
            </a:r>
            <a:r>
              <a:rPr lang="en-US" sz="2700" dirty="0" smtClean="0">
                <a:solidFill>
                  <a:srgbClr val="3A456A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:</a:t>
            </a:r>
            <a:r>
              <a:rPr lang="en-US" sz="2400" dirty="0" smtClean="0">
                <a:solidFill>
                  <a:srgbClr val="3A456A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/>
            </a:r>
            <a:br>
              <a:rPr lang="en-US" sz="2400" dirty="0" smtClean="0">
                <a:solidFill>
                  <a:srgbClr val="3A456A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</a:br>
            <a:r>
              <a:rPr lang="en-US" sz="2400" dirty="0" smtClean="0">
                <a:solidFill>
                  <a:srgbClr val="3A456A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РАССКАЗЫВАНИЕ СТИХОВ РУКАМИ</a:t>
            </a:r>
            <a:br>
              <a:rPr lang="en-US" sz="2400" dirty="0" smtClean="0">
                <a:solidFill>
                  <a:srgbClr val="3A456A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</a:br>
            <a:endParaRPr lang="ru-RU" sz="2400" dirty="0">
              <a:solidFill>
                <a:srgbClr val="3A456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786874" cy="578647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Доказано, что между речевой функцией и общей двигательной системой существует тесная связь. В предлагаемых стихах движения подобраны к каждому слову текста. Это помогает быстрее и легче заучивать стихи и эмоциональнее их рассказывать, т.к. в работу включается не только слуховой, но и зрительный и двигательный анализаторы.</a:t>
            </a:r>
            <a:endParaRPr lang="ru-RU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lnSpc>
                <a:spcPct val="154464"/>
              </a:lnSpc>
              <a:spcBef>
                <a:spcPts val="365"/>
              </a:spcBef>
              <a:buNone/>
            </a:pPr>
            <a:r>
              <a:rPr lang="ru-RU" sz="20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Веточки на яблоньке  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руки вверху, «дерево», наклоны туловища</a:t>
            </a:r>
          </a:p>
          <a:p>
            <a:pPr marL="0" indent="0">
              <a:lnSpc>
                <a:spcPct val="135156"/>
              </a:lnSpc>
              <a:spcBef>
                <a:spcPts val="365"/>
              </a:spcBef>
              <a:buNone/>
            </a:pPr>
            <a:r>
              <a:rPr lang="ru-RU" sz="20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повисли от печали      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руки в стороны на каждое слово</a:t>
            </a:r>
          </a:p>
          <a:p>
            <a:pPr marL="0" indent="0">
              <a:lnSpc>
                <a:spcPct val="135156"/>
              </a:lnSpc>
              <a:spcBef>
                <a:spcPts val="365"/>
              </a:spcBef>
              <a:buNone/>
            </a:pPr>
            <a:r>
              <a:rPr lang="ru-RU" sz="20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Яблони на веточках    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руки вверху, кисти рук спокойно опущены вниз</a:t>
            </a:r>
          </a:p>
          <a:p>
            <a:pPr marL="0" indent="0">
              <a:lnSpc>
                <a:spcPct val="135156"/>
              </a:lnSpc>
              <a:spcBef>
                <a:spcPts val="365"/>
              </a:spcBef>
              <a:buNone/>
            </a:pPr>
            <a:r>
              <a:rPr lang="ru-RU" sz="20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висели и скучали         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взмахи кистями рук на каждое слово;</a:t>
            </a:r>
          </a:p>
          <a:p>
            <a:pPr marL="0" indent="0">
              <a:lnSpc>
                <a:spcPct val="135156"/>
              </a:lnSpc>
              <a:spcBef>
                <a:spcPts val="365"/>
              </a:spcBef>
              <a:buNone/>
            </a:pPr>
            <a:r>
              <a:rPr lang="ru-RU" sz="20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Девочки и мальчики     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наклон туловища вперед, руки делают</a:t>
            </a:r>
          </a:p>
          <a:p>
            <a:pPr marL="0" indent="0">
              <a:lnSpc>
                <a:spcPct val="135156"/>
              </a:lnSpc>
              <a:spcBef>
                <a:spcPts val="365"/>
              </a:spcBef>
              <a:buNone/>
            </a:pPr>
            <a:r>
              <a:rPr lang="ru-RU" sz="20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ветки раскачали           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размашистые движения в стороны (маятник)</a:t>
            </a:r>
          </a:p>
          <a:p>
            <a:pPr marL="0" indent="0">
              <a:lnSpc>
                <a:spcPct val="135156"/>
              </a:lnSpc>
              <a:spcBef>
                <a:spcPts val="365"/>
              </a:spcBef>
              <a:buNone/>
            </a:pPr>
            <a:r>
              <a:rPr lang="ru-RU" sz="20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Яблоньки о землю        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полуприседая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хлопаем ладонями по коленям</a:t>
            </a:r>
          </a:p>
          <a:p>
            <a:pPr marL="0" indent="0">
              <a:lnSpc>
                <a:spcPct val="135156"/>
              </a:lnSpc>
              <a:spcBef>
                <a:spcPts val="365"/>
              </a:spcBef>
              <a:buNone/>
            </a:pPr>
            <a:r>
              <a:rPr lang="ru-RU" sz="2000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громко застучали</a:t>
            </a:r>
          </a:p>
          <a:p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902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МЕТОДИКА ЗАУЧИВАНИЯ СТИХОТВОРЕНИЙ                                  Кужугет М.С.</vt:lpstr>
      <vt:lpstr>ЗНАЧЕНИЕ ЗАУЧИВАНИЯ СТИХОТВОРЕНИЙ В РАЗВИТИИ ЛИЧНОСТИ РЕБЁНКА</vt:lpstr>
      <vt:lpstr>Требования к стихотворным произведениям</vt:lpstr>
      <vt:lpstr>Методические требования к заучиванию стихотворений (по Тихеевой Е.И.)</vt:lpstr>
      <vt:lpstr>Приемы, способствующие лучшему запоминанию стихотворений</vt:lpstr>
      <vt:lpstr>Слайд 6</vt:lpstr>
      <vt:lpstr>Заучивание стихотворений в младшем дошкольном возрасте</vt:lpstr>
      <vt:lpstr>Слайд 8</vt:lpstr>
      <vt:lpstr>Нетрадиционные подходы: РАССКАЗЫВАНИЕ СТИХОВ РУКАМИ </vt:lpstr>
      <vt:lpstr>Носит  одуванчик,          пальцами рук сделать «шарик»; желтый               разъединить кончики пальцев (раскрыть «цветок») сарафанчик.       руки впереди вниз ладонями, обвести их вокруг себя; Подрастет,          руки внизу, перебирая пальцами, поднять руки вверх;  нарядится          руками провести вдоль туловища сверху вниз; в беленькое       через стороны поднять руки вверх и замкнуть пальцы над головой, образовав большой шар; платьице.           руками провести вдоль туловища сверху вниз по бокам; Легкое,                руки внизу, от середины в стороны легко отбросить руки; воздушное,         руки внизу, от середины в стороны легко отбросить руки; ветерку                помахать ладонями на себя; послушное.          погрозить указательным пальцем. </vt:lpstr>
      <vt:lpstr>Слайд 11</vt:lpstr>
      <vt:lpstr>Слайд 12</vt:lpstr>
      <vt:lpstr>Слайд 13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ЗАУЧИВАНИЯ СТИХОТВОРЕНИЙ</dc:title>
  <dc:creator>User</dc:creator>
  <cp:lastModifiedBy>User</cp:lastModifiedBy>
  <cp:revision>12</cp:revision>
  <dcterms:created xsi:type="dcterms:W3CDTF">2013-12-10T15:46:26Z</dcterms:created>
  <dcterms:modified xsi:type="dcterms:W3CDTF">2015-01-10T16:58:12Z</dcterms:modified>
</cp:coreProperties>
</file>