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E0DF-EC77-4379-84FC-2A07A793B48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53BD-A027-4912-AB84-9C0DD41316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E0DF-EC77-4379-84FC-2A07A793B48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53BD-A027-4912-AB84-9C0DD4131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E0DF-EC77-4379-84FC-2A07A793B48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53BD-A027-4912-AB84-9C0DD4131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E0DF-EC77-4379-84FC-2A07A793B48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53BD-A027-4912-AB84-9C0DD41316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E0DF-EC77-4379-84FC-2A07A793B48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53BD-A027-4912-AB84-9C0DD4131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E0DF-EC77-4379-84FC-2A07A793B48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53BD-A027-4912-AB84-9C0DD41316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E0DF-EC77-4379-84FC-2A07A793B48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53BD-A027-4912-AB84-9C0DD41316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E0DF-EC77-4379-84FC-2A07A793B48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53BD-A027-4912-AB84-9C0DD4131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E0DF-EC77-4379-84FC-2A07A793B48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53BD-A027-4912-AB84-9C0DD4131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E0DF-EC77-4379-84FC-2A07A793B48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53BD-A027-4912-AB84-9C0DD4131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FE0DF-EC77-4379-84FC-2A07A793B48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453BD-A027-4912-AB84-9C0DD41316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82FE0DF-EC77-4379-84FC-2A07A793B48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3453BD-A027-4912-AB84-9C0DD41316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132856"/>
            <a:ext cx="8229600" cy="1584176"/>
          </a:xfrm>
        </p:spPr>
        <p:txBody>
          <a:bodyPr>
            <a:normAutofit fontScale="90000"/>
          </a:bodyPr>
          <a:lstStyle/>
          <a:p>
            <a:pPr>
              <a:buNone/>
            </a:pPr>
            <a:r>
              <a:rPr lang="ru-RU" sz="2800" b="1" dirty="0"/>
              <a:t>ИГРЫ ДЛЯ ЗАНЯТИЙ ТРИЗ С ДЕТЬМИ МЛАДШЕГО ВОЗРАСТА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/>
              <a:t>Кужугет</a:t>
            </a:r>
            <a:r>
              <a:rPr lang="ru-RU" sz="2800" dirty="0" smtClean="0"/>
              <a:t> М.С.</a:t>
            </a:r>
            <a:endParaRPr lang="ru-RU" sz="280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417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1412776"/>
            <a:ext cx="7622232" cy="4102392"/>
          </a:xfrm>
        </p:spPr>
        <p:txBody>
          <a:bodyPr/>
          <a:lstStyle/>
          <a:p>
            <a:pPr algn="l"/>
            <a:r>
              <a:rPr lang="ru-RU" sz="2400" i="1" dirty="0">
                <a:solidFill>
                  <a:schemeClr val="accent6">
                    <a:lumMod val="75000"/>
                  </a:schemeClr>
                </a:solidFill>
                <a:effectLst/>
              </a:rPr>
              <a:t>Цель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: </a:t>
            </a:r>
            <a:r>
              <a:rPr lang="ru-RU" sz="2400" dirty="0">
                <a:effectLst/>
              </a:rPr>
              <a:t>развитие творческого воображения.</a:t>
            </a:r>
            <a:br>
              <a:rPr lang="ru-RU" sz="2400" dirty="0">
                <a:effectLst/>
              </a:rPr>
            </a:br>
            <a:r>
              <a:rPr lang="ru-RU" sz="2400" i="1" dirty="0">
                <a:solidFill>
                  <a:schemeClr val="accent6">
                    <a:lumMod val="75000"/>
                  </a:schemeClr>
                </a:solidFill>
                <a:effectLst/>
              </a:rPr>
              <a:t>Реквизит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: </a:t>
            </a:r>
            <a:r>
              <a:rPr lang="ru-RU" sz="2400" dirty="0">
                <a:effectLst/>
              </a:rPr>
              <a:t>бумага и фломастеры.</a:t>
            </a:r>
            <a:br>
              <a:rPr lang="ru-RU" sz="2400" dirty="0">
                <a:effectLst/>
              </a:rPr>
            </a:br>
            <a:r>
              <a:rPr lang="ru-RU" sz="2400" i="1" dirty="0">
                <a:solidFill>
                  <a:schemeClr val="accent6">
                    <a:lumMod val="75000"/>
                  </a:schemeClr>
                </a:solidFill>
                <a:effectLst/>
              </a:rPr>
              <a:t>Ввод в игру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: </a:t>
            </a:r>
            <a:r>
              <a:rPr lang="ru-RU" sz="2400" dirty="0">
                <a:effectLst/>
              </a:rPr>
              <a:t>напомнить сказку "Красная Шапочка", в частности эпизод, где Красная Шапочка удивляется переодетому в бабушку волку. Предложение сыграть эпизод в измененном виде: бабушка, узнав о коварстве волка, превращается в какой-либо предмет, чтобы избежать печальной участи.</a:t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692696"/>
            <a:ext cx="6400800" cy="897280"/>
          </a:xfrm>
        </p:spPr>
        <p:txBody>
          <a:bodyPr/>
          <a:lstStyle/>
          <a:p>
            <a:r>
              <a:rPr lang="ru-RU" sz="3200" b="1" i="1" dirty="0">
                <a:solidFill>
                  <a:schemeClr val="accent3">
                    <a:lumMod val="50000"/>
                  </a:schemeClr>
                </a:solidFill>
              </a:rPr>
              <a:t>Игра "Красная шапочка"</a:t>
            </a:r>
            <a:endParaRPr lang="ru-RU" sz="3200" i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0914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188640"/>
            <a:ext cx="7982272" cy="6408712"/>
          </a:xfrm>
        </p:spPr>
        <p:txBody>
          <a:bodyPr/>
          <a:lstStyle/>
          <a:p>
            <a:pPr algn="l"/>
            <a:r>
              <a:rPr lang="ru-RU" sz="1800" dirty="0">
                <a:solidFill>
                  <a:schemeClr val="accent6">
                    <a:lumMod val="75000"/>
                  </a:schemeClr>
                </a:solidFill>
                <a:effectLst/>
              </a:rPr>
              <a:t>Ход игры: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r>
              <a:rPr lang="ru-RU" sz="1800" dirty="0">
                <a:solidFill>
                  <a:srgbClr val="7030A0"/>
                </a:solidFill>
                <a:effectLst/>
              </a:rPr>
              <a:t>Ведущий предлагает детям предмет, в который превратилась бабушка (например: часы, стакан, душ, окно, сапог, гитара, свечка и др.) и просит назвать свойства этого предмета (например, стакан: прозрачный, пустой). Затем ведущий рисует бабушку, связывая ее части тела с предметом превращения и используя названные свойства (например, бабушка-стакан: вместо туловища стакан, над ним голова в косынке, внизу и по бокам - руки и ноги). Кого-то из девочек ведущий назначает Красной Шапочкой. Она подходит к "бабушке" и спрашивает:</a:t>
            </a:r>
            <a:br>
              <a:rPr lang="ru-RU" sz="1800" dirty="0">
                <a:solidFill>
                  <a:srgbClr val="7030A0"/>
                </a:solidFill>
                <a:effectLst/>
              </a:rPr>
            </a:br>
            <a:r>
              <a:rPr lang="ru-RU" sz="1800" dirty="0">
                <a:solidFill>
                  <a:srgbClr val="7030A0"/>
                </a:solidFill>
                <a:effectLst/>
              </a:rPr>
              <a:t>- Бабушка, бабушка, почему ты такая (называет одно из свойств, например, прозрачная)? Остальные дети должны ответить от имени бабушки (например, чтобы видеть, сколько я съела). И так, пока будут обоснованы все странности бабушки. Потом можно обсудить, как бабушка может защититься от волка (например, выплеснуть на него содержимое своего живота или втянуть руки, ноги, голову в стакан, обвязать его косынкой и спрятаться).</a:t>
            </a:r>
            <a:br>
              <a:rPr lang="ru-RU" sz="1800" dirty="0">
                <a:solidFill>
                  <a:srgbClr val="7030A0"/>
                </a:solidFill>
                <a:effectLst/>
              </a:rPr>
            </a:br>
            <a:r>
              <a:rPr lang="ru-RU" sz="1800" i="1" dirty="0">
                <a:solidFill>
                  <a:schemeClr val="accent4">
                    <a:lumMod val="75000"/>
                  </a:schemeClr>
                </a:solidFill>
                <a:effectLst/>
              </a:rPr>
              <a:t>Примечание</a:t>
            </a:r>
            <a:r>
              <a:rPr lang="ru-RU" sz="1800" dirty="0">
                <a:solidFill>
                  <a:schemeClr val="accent4">
                    <a:lumMod val="75000"/>
                  </a:schemeClr>
                </a:solidFill>
                <a:effectLst/>
              </a:rPr>
              <a:t>. </a:t>
            </a:r>
            <a:r>
              <a:rPr lang="ru-RU" sz="1800" dirty="0">
                <a:solidFill>
                  <a:srgbClr val="0070C0"/>
                </a:solidFill>
                <a:effectLst/>
              </a:rPr>
              <a:t>Некоторые развороты в игре можно использовать в воспитательных целях, например, бабушка-гитара, перебирая струны, меняет свое настроение. Здесь можно рассказать о необходимости управлять своим настроением и привести доступные для детей примеры, как это делать.</a:t>
            </a:r>
            <a:br>
              <a:rPr lang="ru-RU" sz="1800" dirty="0">
                <a:solidFill>
                  <a:srgbClr val="0070C0"/>
                </a:solidFill>
                <a:effectLst/>
              </a:rPr>
            </a:br>
            <a:r>
              <a:rPr lang="ru-RU" sz="2000" dirty="0">
                <a:solidFill>
                  <a:srgbClr val="0070C0"/>
                </a:solidFill>
                <a:effectLst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106703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2276872"/>
            <a:ext cx="7622232" cy="2232248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00B0F0"/>
                </a:solidFill>
              </a:rPr>
              <a:t>СПАСИБО ЗА ВНИМАНИЕ</a:t>
            </a:r>
            <a:r>
              <a:rPr lang="ru-RU" sz="2400" dirty="0" smtClean="0">
                <a:solidFill>
                  <a:srgbClr val="00B0F0"/>
                </a:solidFill>
              </a:rPr>
              <a:t>!</a:t>
            </a:r>
            <a:endParaRPr lang="ru-RU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785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582341"/>
            <a:ext cx="77768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7030A0"/>
                </a:solidFill>
              </a:rPr>
              <a:t>Ведущая деятельность детей 3-7 лет - игра. В ней дети репетируют социальные роли и отношения. Поэтому логично приспособить сюжетно-ролевые игры в качестве оболочки занятий с элементами ТРИЗ.</a:t>
            </a:r>
          </a:p>
          <a:p>
            <a:r>
              <a:rPr lang="ru-RU" sz="2800" dirty="0">
                <a:solidFill>
                  <a:srgbClr val="7030A0"/>
                </a:solidFill>
              </a:rPr>
              <a:t>Планируя сюжеты занятий, важно учесть возможность развития игр с учетом прохождения через пассивный, полуактивный, активный и автоматический этапы усвоения необходимых навыков.</a:t>
            </a:r>
          </a:p>
          <a:p>
            <a:r>
              <a:rPr lang="ru-RU" sz="2800" dirty="0">
                <a:solidFill>
                  <a:srgbClr val="7030A0"/>
                </a:solidFill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287241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3" y="2276872"/>
            <a:ext cx="7766248" cy="4032448"/>
          </a:xfrm>
        </p:spPr>
        <p:txBody>
          <a:bodyPr/>
          <a:lstStyle/>
          <a:p>
            <a:pPr algn="l"/>
            <a:r>
              <a:rPr lang="ru-RU" sz="2400" i="1" dirty="0">
                <a:solidFill>
                  <a:schemeClr val="accent5">
                    <a:lumMod val="75000"/>
                  </a:schemeClr>
                </a:solidFill>
                <a:effectLst/>
              </a:rPr>
              <a:t>Цель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ffectLst/>
              </a:rPr>
              <a:t>: </a:t>
            </a:r>
            <a:r>
              <a:rPr lang="ru-RU" sz="2400" dirty="0">
                <a:solidFill>
                  <a:srgbClr val="0070C0"/>
                </a:solidFill>
                <a:effectLst/>
              </a:rPr>
              <a:t>тренировать аналитическое мышление, умение выделять общие признаки путем сравнения.</a:t>
            </a:r>
            <a:br>
              <a:rPr lang="ru-RU" sz="2400" dirty="0">
                <a:solidFill>
                  <a:srgbClr val="0070C0"/>
                </a:solidFill>
                <a:effectLst/>
              </a:rPr>
            </a:br>
            <a:r>
              <a:rPr lang="ru-RU" sz="2400" i="1" dirty="0">
                <a:solidFill>
                  <a:schemeClr val="accent5">
                    <a:lumMod val="75000"/>
                  </a:schemeClr>
                </a:solidFill>
                <a:effectLst/>
              </a:rPr>
              <a:t>Реквизит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ffectLst/>
              </a:rPr>
              <a:t>: </a:t>
            </a:r>
            <a:r>
              <a:rPr lang="ru-RU" sz="2400" dirty="0">
                <a:solidFill>
                  <a:srgbClr val="0070C0"/>
                </a:solidFill>
                <a:effectLst/>
              </a:rPr>
              <a:t>рисунки разных объектов, например: гитара, чайник, дом, сумка, дерево, яблоко, карандаш и т.д. На каждого ребенка - один рисунок.</a:t>
            </a:r>
            <a:br>
              <a:rPr lang="ru-RU" sz="2400" dirty="0">
                <a:solidFill>
                  <a:srgbClr val="0070C0"/>
                </a:solidFill>
                <a:effectLst/>
              </a:rPr>
            </a:br>
            <a:r>
              <a:rPr lang="ru-RU" sz="2400" i="1" dirty="0">
                <a:solidFill>
                  <a:schemeClr val="accent5">
                    <a:lumMod val="75000"/>
                  </a:schemeClr>
                </a:solidFill>
                <a:effectLst/>
              </a:rPr>
              <a:t>Ввод в игру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effectLst/>
              </a:rPr>
              <a:t>: </a:t>
            </a:r>
            <a:r>
              <a:rPr lang="ru-RU" sz="2400" dirty="0">
                <a:solidFill>
                  <a:srgbClr val="0070C0"/>
                </a:solidFill>
                <a:effectLst/>
              </a:rPr>
              <a:t>напоминание сказки "Теремок" и предложение сыграть сказку в измененном виде.</a:t>
            </a:r>
            <a:br>
              <a:rPr lang="ru-RU" sz="2400" dirty="0">
                <a:solidFill>
                  <a:srgbClr val="0070C0"/>
                </a:solidFill>
                <a:effectLst/>
              </a:rPr>
            </a:b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825272"/>
          </a:xfrm>
        </p:spPr>
        <p:txBody>
          <a:bodyPr/>
          <a:lstStyle/>
          <a:p>
            <a:r>
              <a:rPr lang="ru-RU" sz="3200" b="1" dirty="0">
                <a:solidFill>
                  <a:srgbClr val="7030A0"/>
                </a:solidFill>
              </a:rPr>
              <a:t>Игра "Теремок"</a:t>
            </a:r>
            <a:endParaRPr lang="ru-RU" sz="3200" dirty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2537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-218152"/>
            <a:ext cx="799288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Ход </a:t>
            </a:r>
            <a:r>
              <a:rPr lang="ru-RU" sz="2000" b="1" dirty="0">
                <a:solidFill>
                  <a:schemeClr val="accent6">
                    <a:lumMod val="75000"/>
                  </a:schemeClr>
                </a:solidFill>
              </a:rPr>
              <a:t>игры: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000" i="1" dirty="0" smtClean="0">
                <a:solidFill>
                  <a:srgbClr val="7030A0"/>
                </a:solidFill>
              </a:rPr>
              <a:t>1-й вариант:</a:t>
            </a:r>
            <a:r>
              <a:rPr lang="ru-RU" sz="2000" dirty="0" smtClean="0">
                <a:solidFill>
                  <a:srgbClr val="7030A0"/>
                </a:solidFill>
              </a:rPr>
              <a:t> </a:t>
            </a:r>
            <a:r>
              <a:rPr lang="ru-RU" sz="2000" dirty="0">
                <a:solidFill>
                  <a:srgbClr val="7030A0"/>
                </a:solidFill>
              </a:rPr>
              <a:t/>
            </a:r>
            <a:br>
              <a:rPr lang="ru-RU" sz="2000" dirty="0">
                <a:solidFill>
                  <a:srgbClr val="7030A0"/>
                </a:solidFill>
              </a:rPr>
            </a:br>
            <a:r>
              <a:rPr lang="ru-RU" sz="2000" dirty="0">
                <a:solidFill>
                  <a:srgbClr val="7030A0"/>
                </a:solidFill>
              </a:rPr>
              <a:t>каждый ребенок получает свой рисунок и играет за нарисованный объект. Ведущий выбирает одного из детей хозяином теремка, а остальные по очереди подходят к теремку (теремок чисто условный - шкафчик, коврик или просто часть комнаты) и проводят с хозяином следующий диалог: </a:t>
            </a:r>
            <a:br>
              <a:rPr lang="ru-RU" sz="2000" dirty="0">
                <a:solidFill>
                  <a:srgbClr val="7030A0"/>
                </a:solidFill>
              </a:rPr>
            </a:br>
            <a:r>
              <a:rPr lang="ru-RU" sz="2000" dirty="0">
                <a:solidFill>
                  <a:srgbClr val="7030A0"/>
                </a:solidFill>
              </a:rPr>
              <a:t>- Тук, тук, кто в теремочке живет? </a:t>
            </a:r>
            <a:br>
              <a:rPr lang="ru-RU" sz="2000" dirty="0">
                <a:solidFill>
                  <a:srgbClr val="7030A0"/>
                </a:solidFill>
              </a:rPr>
            </a:br>
            <a:r>
              <a:rPr lang="ru-RU" sz="2000" dirty="0">
                <a:solidFill>
                  <a:srgbClr val="7030A0"/>
                </a:solidFill>
              </a:rPr>
              <a:t>- Я, (называет себя, например, гитара). А ты кто? </a:t>
            </a:r>
            <a:br>
              <a:rPr lang="ru-RU" sz="2000" dirty="0">
                <a:solidFill>
                  <a:srgbClr val="7030A0"/>
                </a:solidFill>
              </a:rPr>
            </a:br>
            <a:r>
              <a:rPr lang="ru-RU" sz="2000" dirty="0">
                <a:solidFill>
                  <a:srgbClr val="7030A0"/>
                </a:solidFill>
              </a:rPr>
              <a:t>- А я - (называет себя, например, - яблоко). Пустишь меня в теремок? </a:t>
            </a:r>
            <a:br>
              <a:rPr lang="ru-RU" sz="2000" dirty="0">
                <a:solidFill>
                  <a:srgbClr val="7030A0"/>
                </a:solidFill>
              </a:rPr>
            </a:br>
            <a:r>
              <a:rPr lang="ru-RU" sz="2000" dirty="0">
                <a:solidFill>
                  <a:srgbClr val="7030A0"/>
                </a:solidFill>
              </a:rPr>
              <a:t>- Если скажешь, чем ты на меня похож, то пущу.</a:t>
            </a:r>
          </a:p>
          <a:p>
            <a:r>
              <a:rPr lang="ru-RU" sz="2000" dirty="0">
                <a:solidFill>
                  <a:srgbClr val="7030A0"/>
                </a:solidFill>
              </a:rPr>
              <a:t>Гость должен сравнить оба рисунка, выявить общие признаки и назвать их. Например, и у гитары и у яблока есть палочка. После этого гость заходит в теремок, а к хозяину обращается следующий участник игры. И так, пока все не зайдут в теремок. Если кто-то не сможет ответить хозяину, остальные дети могут помочь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7969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80919" cy="4896544"/>
          </a:xfrm>
        </p:spPr>
        <p:txBody>
          <a:bodyPr/>
          <a:lstStyle/>
          <a:p>
            <a:pPr algn="l"/>
            <a:r>
              <a:rPr lang="ru-RU" sz="2000" i="1" dirty="0">
                <a:solidFill>
                  <a:schemeClr val="accent5">
                    <a:lumMod val="75000"/>
                  </a:schemeClr>
                </a:solidFill>
                <a:effectLst/>
              </a:rPr>
              <a:t>Цель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effectLst/>
              </a:rPr>
              <a:t>: </a:t>
            </a:r>
            <a:r>
              <a:rPr lang="ru-RU" sz="2000" dirty="0">
                <a:solidFill>
                  <a:srgbClr val="0070C0"/>
                </a:solidFill>
                <a:effectLst/>
              </a:rPr>
              <a:t>тренировать аналитическое мышление, умение выделять отличительные признаки путем сравнения.</a:t>
            </a:r>
            <a:br>
              <a:rPr lang="ru-RU" sz="2000" dirty="0">
                <a:solidFill>
                  <a:srgbClr val="0070C0"/>
                </a:solidFill>
                <a:effectLst/>
              </a:rPr>
            </a:br>
            <a:r>
              <a:rPr lang="ru-RU" sz="2000" i="1" dirty="0">
                <a:solidFill>
                  <a:srgbClr val="0070C0"/>
                </a:solidFill>
                <a:effectLst/>
              </a:rPr>
              <a:t>Предшествующий этап</a:t>
            </a:r>
            <a:r>
              <a:rPr lang="ru-RU" sz="2000" dirty="0">
                <a:solidFill>
                  <a:srgbClr val="0070C0"/>
                </a:solidFill>
                <a:effectLst/>
              </a:rPr>
              <a:t>: игра "Теремок". В отличие от нее в данной игре дается зрительная опора только на один предмет сравнения, другой нужно представлять мысленно.</a:t>
            </a:r>
            <a:br>
              <a:rPr lang="ru-RU" sz="2000" dirty="0">
                <a:solidFill>
                  <a:srgbClr val="0070C0"/>
                </a:solidFill>
                <a:effectLst/>
              </a:rPr>
            </a:br>
            <a:r>
              <a:rPr lang="ru-RU" sz="2000" i="1" dirty="0">
                <a:solidFill>
                  <a:schemeClr val="accent5">
                    <a:lumMod val="75000"/>
                  </a:schemeClr>
                </a:solidFill>
                <a:effectLst/>
              </a:rPr>
              <a:t>Реквизит</a:t>
            </a:r>
            <a:r>
              <a:rPr lang="ru-RU" sz="2000" dirty="0">
                <a:solidFill>
                  <a:schemeClr val="accent5">
                    <a:lumMod val="75000"/>
                  </a:schemeClr>
                </a:solidFill>
                <a:effectLst/>
              </a:rPr>
              <a:t>: </a:t>
            </a:r>
            <a:r>
              <a:rPr lang="ru-RU" sz="2000" dirty="0">
                <a:solidFill>
                  <a:srgbClr val="0070C0"/>
                </a:solidFill>
                <a:effectLst/>
              </a:rPr>
              <a:t>то же, что в игре "Теремок".</a:t>
            </a:r>
            <a:br>
              <a:rPr lang="ru-RU" sz="2000" dirty="0">
                <a:solidFill>
                  <a:srgbClr val="0070C0"/>
                </a:solidFill>
                <a:effectLst/>
              </a:rPr>
            </a:br>
            <a:r>
              <a:rPr lang="ru-RU" sz="2000" dirty="0">
                <a:solidFill>
                  <a:srgbClr val="0070C0"/>
                </a:solidFill>
                <a:effectLst/>
              </a:rPr>
              <a:t>Ввод в игру: в толпе раздаются крики: </a:t>
            </a:r>
            <a:br>
              <a:rPr lang="ru-RU" sz="2000" dirty="0">
                <a:solidFill>
                  <a:srgbClr val="0070C0"/>
                </a:solidFill>
                <a:effectLst/>
              </a:rPr>
            </a:br>
            <a:r>
              <a:rPr lang="ru-RU" sz="2000" dirty="0">
                <a:solidFill>
                  <a:srgbClr val="0070C0"/>
                </a:solidFill>
                <a:effectLst/>
              </a:rPr>
              <a:t>- Держи вора, он высокий такой! </a:t>
            </a:r>
            <a:br>
              <a:rPr lang="ru-RU" sz="2000" dirty="0">
                <a:solidFill>
                  <a:srgbClr val="0070C0"/>
                </a:solidFill>
                <a:effectLst/>
              </a:rPr>
            </a:br>
            <a:r>
              <a:rPr lang="ru-RU" sz="2000" dirty="0">
                <a:solidFill>
                  <a:srgbClr val="0070C0"/>
                </a:solidFill>
                <a:effectLst/>
              </a:rPr>
              <a:t>- Держи вора, вот он в черной шляпе!</a:t>
            </a:r>
            <a:br>
              <a:rPr lang="ru-RU" sz="2000" dirty="0">
                <a:solidFill>
                  <a:srgbClr val="0070C0"/>
                </a:solidFill>
                <a:effectLst/>
              </a:rPr>
            </a:br>
            <a:r>
              <a:rPr lang="ru-RU" sz="2000" dirty="0">
                <a:solidFill>
                  <a:srgbClr val="0070C0"/>
                </a:solidFill>
                <a:effectLst/>
              </a:rPr>
              <a:t>Никто не заметил самого вора, никто не может описать его полностью. Но сыщики находят вора даже по отдельным признакам... Так и мы попытаемся найти "вора", зная некоторые его признаки.</a:t>
            </a:r>
            <a:br>
              <a:rPr lang="ru-RU" sz="2000" dirty="0">
                <a:solidFill>
                  <a:srgbClr val="0070C0"/>
                </a:solidFill>
                <a:effectLst/>
              </a:rPr>
            </a:b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332656"/>
            <a:ext cx="6400800" cy="1080120"/>
          </a:xfrm>
        </p:spPr>
        <p:txBody>
          <a:bodyPr/>
          <a:lstStyle/>
          <a:p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Игра "Держи вора!"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5431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982273" cy="6192688"/>
          </a:xfrm>
        </p:spPr>
        <p:txBody>
          <a:bodyPr/>
          <a:lstStyle/>
          <a:p>
            <a:pPr algn="l"/>
            <a:r>
              <a:rPr lang="ru-RU" sz="1600" dirty="0">
                <a:solidFill>
                  <a:schemeClr val="accent6">
                    <a:lumMod val="75000"/>
                  </a:schemeClr>
                </a:solidFill>
                <a:effectLst/>
              </a:rPr>
              <a:t>Ход игры:</a:t>
            </a:r>
            <a:r>
              <a:rPr lang="ru-RU" sz="1600" dirty="0">
                <a:solidFill>
                  <a:srgbClr val="7030A0"/>
                </a:solidFill>
                <a:effectLst/>
              </a:rPr>
              <a:t/>
            </a:r>
            <a:br>
              <a:rPr lang="ru-RU" sz="1600" dirty="0">
                <a:solidFill>
                  <a:srgbClr val="7030A0"/>
                </a:solidFill>
                <a:effectLst/>
              </a:rPr>
            </a:br>
            <a:r>
              <a:rPr lang="ru-RU" sz="1600" i="1" dirty="0">
                <a:solidFill>
                  <a:srgbClr val="0070C0"/>
                </a:solidFill>
                <a:effectLst/>
              </a:rPr>
              <a:t>1-й вариант</a:t>
            </a:r>
            <a:r>
              <a:rPr lang="ru-RU" sz="1600" dirty="0">
                <a:solidFill>
                  <a:srgbClr val="0070C0"/>
                </a:solidFill>
                <a:effectLst/>
              </a:rPr>
              <a:t>: </a:t>
            </a:r>
            <a:r>
              <a:rPr lang="ru-RU" sz="1600" dirty="0">
                <a:solidFill>
                  <a:srgbClr val="7030A0"/>
                </a:solidFill>
                <a:effectLst/>
              </a:rPr>
              <a:t/>
            </a:r>
            <a:br>
              <a:rPr lang="ru-RU" sz="1600" dirty="0">
                <a:solidFill>
                  <a:srgbClr val="7030A0"/>
                </a:solidFill>
                <a:effectLst/>
              </a:rPr>
            </a:br>
            <a:r>
              <a:rPr lang="ru-RU" sz="1600" dirty="0">
                <a:solidFill>
                  <a:srgbClr val="7030A0"/>
                </a:solidFill>
                <a:effectLst/>
              </a:rPr>
              <a:t>каждый ребенок держит перед собой рисунок и играет за нарисованный объект. Ведущий назначает 3-4 ребенка в поисковую группу и удаляет их из комнаты. Оставшиеся определяют с помощью жребия или считалочки - кому быть "вором", и дети называют его признаки (например, чайник: узорчатый, с ручкой, пустой). Затем в комнату возвращаются сыщики, ведущий сообщает им признаки вора и зовет: "Держи вора!"</a:t>
            </a:r>
            <a:br>
              <a:rPr lang="ru-RU" sz="1600" dirty="0">
                <a:solidFill>
                  <a:srgbClr val="7030A0"/>
                </a:solidFill>
                <a:effectLst/>
              </a:rPr>
            </a:br>
            <a:r>
              <a:rPr lang="ru-RU" sz="1600" dirty="0">
                <a:solidFill>
                  <a:srgbClr val="7030A0"/>
                </a:solidFill>
                <a:effectLst/>
              </a:rPr>
              <a:t>Остальные дети могут сидеть, стоять, бегать. Сыщики пробегают между детьми, рассматривают их рисунки и пытаются определить вора. Когда каждый сыщик кого-то задержал, ведущий говорит "стоп!" и всякое движение прекращается. Идет рассмотрение задержанных.</a:t>
            </a:r>
            <a:br>
              <a:rPr lang="ru-RU" sz="1600" dirty="0">
                <a:solidFill>
                  <a:srgbClr val="7030A0"/>
                </a:solidFill>
                <a:effectLst/>
              </a:rPr>
            </a:br>
            <a:r>
              <a:rPr lang="ru-RU" sz="1600" dirty="0">
                <a:solidFill>
                  <a:srgbClr val="7030A0"/>
                </a:solidFill>
                <a:effectLst/>
              </a:rPr>
              <a:t>Ведущий устанавливает порядок рассмотрения так, чтобы настоящий вор, если его поймали, остался последним. Первый сыщик указывает на своего задержанного и говорит: "Это вор, потому что он... (называет известный ему признак, например, "С ручкой")". Задержанный, если он не вор, говорит, по каким другим признакам он отличается от вора: "Нет, я не вор, потому что... (например, если "задержана" сумка: "Вор хранит чай, а я - книжки"). Если задержанный не может назвать отличие, его уводят как вора. И так, пока не рассмотрели всех задержанных. Настоящему вору, если его поймали, остается добровольно признаться. Пусть отдает "украденное" и получает прощение. Сыщиков можно награждать.</a:t>
            </a:r>
            <a:br>
              <a:rPr lang="ru-RU" sz="1600" dirty="0">
                <a:solidFill>
                  <a:srgbClr val="7030A0"/>
                </a:solidFill>
                <a:effectLst/>
              </a:rPr>
            </a:br>
            <a:r>
              <a:rPr lang="ru-RU" sz="1600" dirty="0" smtClean="0">
                <a:effectLst/>
              </a:rPr>
              <a:t>.</a:t>
            </a:r>
            <a:r>
              <a:rPr lang="ru-RU" sz="1600" dirty="0">
                <a:effectLst/>
              </a:rPr>
              <a:t/>
            </a:r>
            <a:br>
              <a:rPr lang="ru-RU" sz="1600" dirty="0">
                <a:effectLst/>
              </a:rPr>
            </a:b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76776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1844824"/>
            <a:ext cx="7694240" cy="4248472"/>
          </a:xfrm>
        </p:spPr>
        <p:txBody>
          <a:bodyPr/>
          <a:lstStyle/>
          <a:p>
            <a:pPr algn="l"/>
            <a:r>
              <a:rPr lang="ru-RU" sz="2400" i="1" dirty="0">
                <a:solidFill>
                  <a:schemeClr val="accent6">
                    <a:lumMod val="75000"/>
                  </a:schemeClr>
                </a:solidFill>
                <a:effectLst/>
              </a:rPr>
              <a:t>Цель</a:t>
            </a:r>
            <a:r>
              <a:rPr lang="ru-RU" sz="2400" dirty="0">
                <a:solidFill>
                  <a:schemeClr val="accent6">
                    <a:lumMod val="75000"/>
                  </a:schemeClr>
                </a:solidFill>
                <a:effectLst/>
              </a:rPr>
              <a:t>: </a:t>
            </a:r>
            <a:r>
              <a:rPr lang="ru-RU" sz="2400" dirty="0">
                <a:solidFill>
                  <a:srgbClr val="0070C0"/>
                </a:solidFill>
                <a:effectLst/>
              </a:rPr>
              <a:t>тренировать внимание, умение видеть ресурсы решения проблем.</a:t>
            </a:r>
            <a:br>
              <a:rPr lang="ru-RU" sz="2400" dirty="0">
                <a:solidFill>
                  <a:srgbClr val="0070C0"/>
                </a:solidFill>
                <a:effectLst/>
              </a:rPr>
            </a:br>
            <a:r>
              <a:rPr lang="ru-RU" sz="2400" i="1" dirty="0">
                <a:solidFill>
                  <a:srgbClr val="0070C0"/>
                </a:solidFill>
                <a:effectLst/>
              </a:rPr>
              <a:t>Предшествующий этап</a:t>
            </a:r>
            <a:r>
              <a:rPr lang="ru-RU" sz="2400" dirty="0">
                <a:solidFill>
                  <a:srgbClr val="0070C0"/>
                </a:solidFill>
                <a:effectLst/>
              </a:rPr>
              <a:t>: ознакомление детей с функциями различных предметов. Зачем ложка? Зачем дверь? Зачем нож?..</a:t>
            </a:r>
            <a:br>
              <a:rPr lang="ru-RU" sz="2400" dirty="0">
                <a:solidFill>
                  <a:srgbClr val="0070C0"/>
                </a:solidFill>
                <a:effectLst/>
              </a:rPr>
            </a:br>
            <a:r>
              <a:rPr lang="ru-RU" sz="2400" i="1" dirty="0">
                <a:solidFill>
                  <a:srgbClr val="0070C0"/>
                </a:solidFill>
                <a:effectLst/>
              </a:rPr>
              <a:t>Ввод в игру</a:t>
            </a:r>
            <a:r>
              <a:rPr lang="ru-RU" sz="2400" dirty="0">
                <a:solidFill>
                  <a:srgbClr val="0070C0"/>
                </a:solidFill>
                <a:effectLst/>
              </a:rPr>
              <a:t>: рассказать (с соответствующим выводом) о невнимательных людях, которые все путают и теряют. Пригласить ребят оказать дружескую помощь таким Машам-Растеряшам.</a:t>
            </a:r>
            <a:br>
              <a:rPr lang="ru-RU" sz="2400" dirty="0">
                <a:solidFill>
                  <a:srgbClr val="0070C0"/>
                </a:solidFill>
                <a:effectLst/>
              </a:rPr>
            </a:b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969288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>
                <a:solidFill>
                  <a:srgbClr val="7030A0"/>
                </a:solidFill>
              </a:rPr>
              <a:t>Игра "Маша-Растеряша"</a:t>
            </a:r>
            <a:endParaRPr lang="ru-RU" sz="2800" i="1" dirty="0">
              <a:solidFill>
                <a:srgbClr val="7030A0"/>
              </a:solidFill>
            </a:endParaRPr>
          </a:p>
          <a:p>
            <a:pPr algn="ctr"/>
            <a:endParaRPr lang="ru-RU" sz="28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481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166843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5">
                    <a:lumMod val="75000"/>
                  </a:schemeClr>
                </a:solidFill>
              </a:rPr>
              <a:t>Ход игры:</a:t>
            </a:r>
            <a:endParaRPr lang="ru-RU" sz="2400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ru-RU" sz="2400" i="1" dirty="0">
                <a:solidFill>
                  <a:schemeClr val="accent3">
                    <a:lumMod val="50000"/>
                  </a:schemeClr>
                </a:solidFill>
              </a:rPr>
              <a:t>1-й вариант: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 </a:t>
            </a:r>
            <a:r>
              <a:rPr lang="ru-RU" sz="2400" dirty="0">
                <a:solidFill>
                  <a:srgbClr val="7030A0"/>
                </a:solidFill>
              </a:rPr>
              <a:t/>
            </a:r>
            <a:br>
              <a:rPr lang="ru-RU" sz="2400" dirty="0">
                <a:solidFill>
                  <a:srgbClr val="7030A0"/>
                </a:solidFill>
              </a:rPr>
            </a:br>
            <a:r>
              <a:rPr lang="ru-RU" sz="2400" dirty="0">
                <a:solidFill>
                  <a:srgbClr val="7030A0"/>
                </a:solidFill>
              </a:rPr>
              <a:t>ведущий сам берет на себя роль Маши-Растеряши и обращается к остальным: </a:t>
            </a:r>
            <a:br>
              <a:rPr lang="ru-RU" sz="2400" dirty="0">
                <a:solidFill>
                  <a:srgbClr val="7030A0"/>
                </a:solidFill>
              </a:rPr>
            </a:br>
            <a:r>
              <a:rPr lang="ru-RU" sz="2400" dirty="0">
                <a:solidFill>
                  <a:srgbClr val="7030A0"/>
                </a:solidFill>
              </a:rPr>
              <a:t>- Ой! </a:t>
            </a:r>
            <a:br>
              <a:rPr lang="ru-RU" sz="2400" dirty="0">
                <a:solidFill>
                  <a:srgbClr val="7030A0"/>
                </a:solidFill>
              </a:rPr>
            </a:br>
            <a:r>
              <a:rPr lang="ru-RU" sz="2400" dirty="0">
                <a:solidFill>
                  <a:srgbClr val="7030A0"/>
                </a:solidFill>
              </a:rPr>
              <a:t>- Что с тобой? </a:t>
            </a:r>
            <a:br>
              <a:rPr lang="ru-RU" sz="2400" dirty="0">
                <a:solidFill>
                  <a:srgbClr val="7030A0"/>
                </a:solidFill>
              </a:rPr>
            </a:br>
            <a:r>
              <a:rPr lang="ru-RU" sz="2400" dirty="0">
                <a:solidFill>
                  <a:srgbClr val="7030A0"/>
                </a:solidFill>
              </a:rPr>
              <a:t>- Я потеряла (называет какой-то предмет, например, нож). Чем я теперь буду (называет функцию потерянного предмета, например, хлеб отрезать)?</a:t>
            </a:r>
          </a:p>
          <a:p>
            <a:r>
              <a:rPr lang="ru-RU" sz="2400" dirty="0">
                <a:solidFill>
                  <a:srgbClr val="7030A0"/>
                </a:solidFill>
              </a:rPr>
              <a:t>Играющие называют ресурсы для выполнения данной функции, например: пилой, топором, леской, линейкой; можно рукой отломать. Маша-Растеряша может предоставить за хороший совет небольшое вознаграждение.</a:t>
            </a:r>
          </a:p>
        </p:txBody>
      </p:sp>
    </p:spTree>
    <p:extLst>
      <p:ext uri="{BB962C8B-B14F-4D97-AF65-F5344CB8AC3E}">
        <p14:creationId xmlns="" xmlns:p14="http://schemas.microsoft.com/office/powerpoint/2010/main" val="86990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1" cy="5976664"/>
          </a:xfrm>
        </p:spPr>
        <p:txBody>
          <a:bodyPr/>
          <a:lstStyle/>
          <a:p>
            <a:pPr algn="l"/>
            <a:r>
              <a:rPr lang="ru-RU" sz="1800" i="1" dirty="0">
                <a:solidFill>
                  <a:schemeClr val="accent3">
                    <a:lumMod val="50000"/>
                  </a:schemeClr>
                </a:solidFill>
                <a:effectLst/>
              </a:rPr>
              <a:t>2-й вариант:</a:t>
            </a:r>
            <a:r>
              <a:rPr lang="ru-RU" sz="1800" dirty="0">
                <a:solidFill>
                  <a:schemeClr val="accent3">
                    <a:lumMod val="50000"/>
                  </a:schemeClr>
                </a:solidFill>
                <a:effectLst/>
              </a:rPr>
              <a:t> 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то же, что в 1-м варианте, но роль Маши-Растеряши предоставляется по очереди всем участникам игры. Ведущий может до начала игры попросить детей, чтобы они загадали потерянный предмет. Затем он назначает Машей-Растеряшей одного из детей. Ответчиком можно назначить, допустим, соседнего ребенка. Тогда он после удачного ответа становится Машей-Растеряшей и обращается к следующему по цепочке участнику игры. Таким образом обеспечивается участие каждого ребенка. Но остальным быстро надоедает ждать своей очереди. </a:t>
            </a:r>
            <a:br>
              <a:rPr lang="ru-RU" sz="1800" dirty="0">
                <a:effectLst/>
              </a:rPr>
            </a:br>
            <a:r>
              <a:rPr lang="ru-RU" sz="1800" dirty="0">
                <a:effectLst/>
              </a:rPr>
              <a:t>Можно не назначать ответчика, пусть на вопрос Маши-Растеряши отвечают все желающие, после чего роль Маши-Растеряши переходит к следующему по цепочке игроку. Но тогда не все будут активно участвовать в игре. Можно объединить подходы, когда первым должен ответить, например, сосед, а остальные могут дополнить. Тогда Маша-Растеряша может оценить ответы и выбрать лучший. А кто дал лучший ответ становится сам Машей-Растеряшей - ведь известно, что "</a:t>
            </a:r>
            <a:r>
              <a:rPr lang="ru-RU" sz="1800" dirty="0" err="1">
                <a:effectLst/>
              </a:rPr>
              <a:t>растеряшесть</a:t>
            </a:r>
            <a:r>
              <a:rPr lang="ru-RU" sz="1800" dirty="0">
                <a:effectLst/>
              </a:rPr>
              <a:t>" заразительна...</a:t>
            </a:r>
            <a:br>
              <a:rPr lang="ru-RU" sz="1800" dirty="0">
                <a:effectLst/>
              </a:rPr>
            </a:br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286855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</TotalTime>
  <Words>149</Words>
  <Application>Microsoft Office PowerPoint</Application>
  <PresentationFormat>Экран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ИГРЫ ДЛЯ ЗАНЯТИЙ ТРИЗ С ДЕТЬМИ МЛАДШЕГО ВОЗРАСТА  Кужугет М.С.</vt:lpstr>
      <vt:lpstr>Слайд 2</vt:lpstr>
      <vt:lpstr>Цель: тренировать аналитическое мышление, умение выделять общие признаки путем сравнения. Реквизит: рисунки разных объектов, например: гитара, чайник, дом, сумка, дерево, яблоко, карандаш и т.д. На каждого ребенка - один рисунок. Ввод в игру: напоминание сказки "Теремок" и предложение сыграть сказку в измененном виде. </vt:lpstr>
      <vt:lpstr>Слайд 4</vt:lpstr>
      <vt:lpstr>Цель: тренировать аналитическое мышление, умение выделять отличительные признаки путем сравнения. Предшествующий этап: игра "Теремок". В отличие от нее в данной игре дается зрительная опора только на один предмет сравнения, другой нужно представлять мысленно. Реквизит: то же, что в игре "Теремок". Ввод в игру: в толпе раздаются крики:  - Держи вора, он высокий такой!  - Держи вора, вот он в черной шляпе! Никто не заметил самого вора, никто не может описать его полностью. Но сыщики находят вора даже по отдельным признакам... Так и мы попытаемся найти "вора", зная некоторые его признаки. </vt:lpstr>
      <vt:lpstr>Ход игры: 1-й вариант:  каждый ребенок держит перед собой рисунок и играет за нарисованный объект. Ведущий назначает 3-4 ребенка в поисковую группу и удаляет их из комнаты. Оставшиеся определяют с помощью жребия или считалочки - кому быть "вором", и дети называют его признаки (например, чайник: узорчатый, с ручкой, пустой). Затем в комнату возвращаются сыщики, ведущий сообщает им признаки вора и зовет: "Держи вора!" Остальные дети могут сидеть, стоять, бегать. Сыщики пробегают между детьми, рассматривают их рисунки и пытаются определить вора. Когда каждый сыщик кого-то задержал, ведущий говорит "стоп!" и всякое движение прекращается. Идет рассмотрение задержанных. Ведущий устанавливает порядок рассмотрения так, чтобы настоящий вор, если его поймали, остался последним. Первый сыщик указывает на своего задержанного и говорит: "Это вор, потому что он... (называет известный ему признак, например, "С ручкой")". Задержанный, если он не вор, говорит, по каким другим признакам он отличается от вора: "Нет, я не вор, потому что... (например, если "задержана" сумка: "Вор хранит чай, а я - книжки"). Если задержанный не может назвать отличие, его уводят как вора. И так, пока не рассмотрели всех задержанных. Настоящему вору, если его поймали, остается добровольно признаться. Пусть отдает "украденное" и получает прощение. Сыщиков можно награждать. . </vt:lpstr>
      <vt:lpstr>Цель: тренировать внимание, умение видеть ресурсы решения проблем. Предшествующий этап: ознакомление детей с функциями различных предметов. Зачем ложка? Зачем дверь? Зачем нож?.. Ввод в игру: рассказать (с соответствующим выводом) о невнимательных людях, которые все путают и теряют. Пригласить ребят оказать дружескую помощь таким Машам-Растеряшам. </vt:lpstr>
      <vt:lpstr>Слайд 8</vt:lpstr>
      <vt:lpstr>2-й вариант:  то же, что в 1-м варианте, но роль Маши-Растеряши предоставляется по очереди всем участникам игры. Ведущий может до начала игры попросить детей, чтобы они загадали потерянный предмет. Затем он назначает Машей-Растеряшей одного из детей. Ответчиком можно назначить, допустим, соседнего ребенка. Тогда он после удачного ответа становится Машей-Растеряшей и обращается к следующему по цепочке участнику игры. Таким образом обеспечивается участие каждого ребенка. Но остальным быстро надоедает ждать своей очереди.  Можно не назначать ответчика, пусть на вопрос Маши-Растеряши отвечают все желающие, после чего роль Маши-Растеряши переходит к следующему по цепочке игроку. Но тогда не все будут активно участвовать в игре. Можно объединить подходы, когда первым должен ответить, например, сосед, а остальные могут дополнить. Тогда Маша-Растеряша может оценить ответы и выбрать лучший. А кто дал лучший ответ становится сам Машей-Растеряшей - ведь известно, что "растеряшесть" заразительна... </vt:lpstr>
      <vt:lpstr>Цель: развитие творческого воображения. Реквизит: бумага и фломастеры. Ввод в игру: напомнить сказку "Красная Шапочка", в частности эпизод, где Красная Шапочка удивляется переодетому в бабушку волку. Предложение сыграть эпизод в измененном виде: бабушка, узнав о коварстве волка, превращается в какой-либо предмет, чтобы избежать печальной участи. </vt:lpstr>
      <vt:lpstr>Ход игры: Ведущий предлагает детям предмет, в который превратилась бабушка (например: часы, стакан, душ, окно, сапог, гитара, свечка и др.) и просит назвать свойства этого предмета (например, стакан: прозрачный, пустой). Затем ведущий рисует бабушку, связывая ее части тела с предметом превращения и используя названные свойства (например, бабушка-стакан: вместо туловища стакан, над ним голова в косынке, внизу и по бокам - руки и ноги). Кого-то из девочек ведущий назначает Красной Шапочкой. Она подходит к "бабушке" и спрашивает: - Бабушка, бабушка, почему ты такая (называет одно из свойств, например, прозрачная)? Остальные дети должны ответить от имени бабушки (например, чтобы видеть, сколько я съела). И так, пока будут обоснованы все странности бабушки. Потом можно обсудить, как бабушка может защититься от волка (например, выплеснуть на него содержимое своего живота или втянуть руки, ноги, голову в стакан, обвязать его косынкой и спрятаться). Примечание. Некоторые развороты в игре можно использовать в воспитательных целях, например, бабушка-гитара, перебирая струны, меняет свое настроение. Здесь можно рассказать о необходимости управлять своим настроением и привести доступные для детей примеры, как это делать.  </vt:lpstr>
      <vt:lpstr>СПАСИБО ЗА ВНИМАНИЕ!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ДЛЯ ЗАНЯТИЙ ТРИЗ С ДЕТЬМИ МЛАДШЕГО ВОЗРАСТА </dc:title>
  <dc:creator>User</dc:creator>
  <cp:lastModifiedBy>User</cp:lastModifiedBy>
  <cp:revision>6</cp:revision>
  <dcterms:created xsi:type="dcterms:W3CDTF">2014-03-03T07:57:05Z</dcterms:created>
  <dcterms:modified xsi:type="dcterms:W3CDTF">2015-01-10T17:33:31Z</dcterms:modified>
</cp:coreProperties>
</file>