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6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10/31/2014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10/31/2014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10/31/2014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10/31/2014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10/31/2014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10/31/2014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10/31/2014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10/31/2014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10/31/2014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Современные технологии </a:t>
            </a:r>
            <a:r>
              <a:rPr lang="ru-RU" dirty="0" err="1" smtClean="0">
                <a:solidFill>
                  <a:srgbClr val="0070C0"/>
                </a:solidFill>
              </a:rPr>
              <a:t>здоровьесбережения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C:\Users\Компьютер\Desktop\det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90700" y="1774031"/>
            <a:ext cx="5715000" cy="4086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Компьютер\Desktop\img_6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33600"/>
            <a:ext cx="4343400" cy="304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Формы организации </a:t>
            </a:r>
            <a:r>
              <a:rPr lang="ru-RU" dirty="0" err="1" smtClean="0">
                <a:solidFill>
                  <a:srgbClr val="FF0000"/>
                </a:solidFill>
              </a:rPr>
              <a:t>здоровьесберегающей</a:t>
            </a:r>
            <a:r>
              <a:rPr lang="ru-RU" dirty="0" smtClean="0">
                <a:solidFill>
                  <a:srgbClr val="FF0000"/>
                </a:solidFill>
              </a:rPr>
              <a:t> работы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6764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7030A0"/>
                </a:solidFill>
              </a:rPr>
              <a:t>Подвижные и спортивные игры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19600" y="24384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7030A0"/>
                </a:solidFill>
              </a:rPr>
              <a:t>НОД по </a:t>
            </a:r>
            <a:r>
              <a:rPr lang="ru-RU" b="1" i="1" dirty="0" err="1" smtClean="0">
                <a:solidFill>
                  <a:srgbClr val="7030A0"/>
                </a:solidFill>
              </a:rPr>
              <a:t>валеологии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C:\Users\Компьютер\Desktop\IMG_72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124200"/>
            <a:ext cx="4495800" cy="31575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Формы организации </a:t>
            </a:r>
            <a:r>
              <a:rPr lang="ru-RU" dirty="0" err="1" smtClean="0">
                <a:solidFill>
                  <a:srgbClr val="FF0000"/>
                </a:solidFill>
              </a:rPr>
              <a:t>здоровьесберегающей</a:t>
            </a:r>
            <a:r>
              <a:rPr lang="ru-RU" dirty="0" smtClean="0">
                <a:solidFill>
                  <a:srgbClr val="FF0000"/>
                </a:solidFill>
              </a:rPr>
              <a:t> работы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905000"/>
            <a:ext cx="7315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7030A0"/>
                </a:solidFill>
              </a:rPr>
              <a:t>Утренняя гимнастика,</a:t>
            </a:r>
          </a:p>
          <a:p>
            <a:pPr>
              <a:buFont typeface="Arial" pitchFamily="34" charset="0"/>
              <a:buChar char="•"/>
            </a:pPr>
            <a:endParaRPr lang="ru-RU" b="1" i="1" dirty="0" smtClean="0">
              <a:solidFill>
                <a:srgbClr val="7030A0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b="1" i="1" dirty="0" smtClean="0">
              <a:solidFill>
                <a:srgbClr val="7030A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7030A0"/>
                </a:solidFill>
              </a:rPr>
              <a:t>Гимнастика в кроватках,</a:t>
            </a:r>
          </a:p>
          <a:p>
            <a:pPr>
              <a:buFont typeface="Arial" pitchFamily="34" charset="0"/>
              <a:buChar char="•"/>
            </a:pPr>
            <a:endParaRPr lang="ru-RU" b="1" i="1" dirty="0" smtClean="0">
              <a:solidFill>
                <a:srgbClr val="7030A0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b="1" i="1" dirty="0" smtClean="0">
              <a:solidFill>
                <a:srgbClr val="7030A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7030A0"/>
                </a:solidFill>
              </a:rPr>
              <a:t>Пальчиковая гимнастика,</a:t>
            </a:r>
          </a:p>
          <a:p>
            <a:pPr>
              <a:buFont typeface="Arial" pitchFamily="34" charset="0"/>
              <a:buChar char="•"/>
            </a:pPr>
            <a:endParaRPr lang="ru-RU" b="1" i="1" dirty="0" smtClean="0">
              <a:solidFill>
                <a:srgbClr val="7030A0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b="1" i="1" dirty="0" smtClean="0">
              <a:solidFill>
                <a:srgbClr val="7030A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7030A0"/>
                </a:solidFill>
              </a:rPr>
              <a:t>Дыхательная гимнастика,</a:t>
            </a:r>
          </a:p>
          <a:p>
            <a:pPr>
              <a:buFont typeface="Arial" pitchFamily="34" charset="0"/>
              <a:buChar char="•"/>
            </a:pPr>
            <a:endParaRPr lang="ru-RU" b="1" i="1" dirty="0" smtClean="0">
              <a:solidFill>
                <a:srgbClr val="7030A0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b="1" i="1" dirty="0" smtClean="0">
              <a:solidFill>
                <a:srgbClr val="7030A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7030A0"/>
                </a:solidFill>
              </a:rPr>
              <a:t>Гимнастика для глаз.</a:t>
            </a:r>
          </a:p>
          <a:p>
            <a:pPr>
              <a:buFont typeface="Arial" pitchFamily="34" charset="0"/>
              <a:buChar char="•"/>
            </a:pP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4098" name="Picture 2" descr="C:\Users\Компьютер\Desktop\i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1" y="1676400"/>
            <a:ext cx="4572000" cy="4283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Формы организации </a:t>
            </a:r>
            <a:r>
              <a:rPr lang="ru-RU" dirty="0" err="1" smtClean="0">
                <a:solidFill>
                  <a:srgbClr val="FF0000"/>
                </a:solidFill>
              </a:rPr>
              <a:t>здоровьесберегающей</a:t>
            </a:r>
            <a:r>
              <a:rPr lang="ru-RU" dirty="0" smtClean="0">
                <a:solidFill>
                  <a:srgbClr val="FF0000"/>
                </a:solidFill>
              </a:rPr>
              <a:t> работы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5240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7030A0"/>
                </a:solidFill>
              </a:rPr>
              <a:t>Ходьба по массажным дорожкам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5400" y="53340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7030A0"/>
                </a:solidFill>
              </a:rPr>
              <a:t>Точечный </a:t>
            </a:r>
            <a:r>
              <a:rPr lang="ru-RU" b="1" i="1" dirty="0" err="1" smtClean="0">
                <a:solidFill>
                  <a:srgbClr val="7030A0"/>
                </a:solidFill>
              </a:rPr>
              <a:t>самомассаж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5122" name="Picture 2" descr="C:\Users\Компьютер\Desktop\2131691_html_1fbfe98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133600"/>
            <a:ext cx="4038600" cy="2819400"/>
          </a:xfrm>
          <a:prstGeom prst="rect">
            <a:avLst/>
          </a:prstGeom>
          <a:noFill/>
        </p:spPr>
      </p:pic>
      <p:pic>
        <p:nvPicPr>
          <p:cNvPr id="1026" name="Picture 2" descr="C:\Users\Компьютер\Desktop\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133600"/>
            <a:ext cx="3886200" cy="281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Формы организации </a:t>
            </a:r>
            <a:r>
              <a:rPr lang="ru-RU" dirty="0" err="1" smtClean="0">
                <a:solidFill>
                  <a:srgbClr val="FF0000"/>
                </a:solidFill>
              </a:rPr>
              <a:t>здоровьесберегающей</a:t>
            </a:r>
            <a:r>
              <a:rPr lang="ru-RU" dirty="0" smtClean="0">
                <a:solidFill>
                  <a:srgbClr val="FF0000"/>
                </a:solidFill>
              </a:rPr>
              <a:t> работы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447800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7030A0"/>
                </a:solidFill>
              </a:rPr>
              <a:t>Релаксация,</a:t>
            </a:r>
          </a:p>
          <a:p>
            <a:pPr>
              <a:buFont typeface="Arial" pitchFamily="34" charset="0"/>
              <a:buChar char="•"/>
            </a:pPr>
            <a:endParaRPr lang="ru-RU" b="1" i="1" dirty="0" smtClean="0">
              <a:solidFill>
                <a:srgbClr val="7030A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7030A0"/>
                </a:solidFill>
              </a:rPr>
              <a:t>Динамическая пауза.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pic>
        <p:nvPicPr>
          <p:cNvPr id="1026" name="Picture 2" descr="C:\Users\Компьютер\Desktop\61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447799"/>
            <a:ext cx="4038600" cy="22098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 flipH="1">
            <a:off x="5867400" y="4495800"/>
            <a:ext cx="2971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7030A0"/>
                </a:solidFill>
              </a:rPr>
              <a:t>Песочная терапия,</a:t>
            </a:r>
          </a:p>
          <a:p>
            <a:pPr algn="r">
              <a:buFont typeface="Arial" pitchFamily="34" charset="0"/>
              <a:buChar char="•"/>
            </a:pPr>
            <a:endParaRPr lang="ru-RU" b="1" i="1" dirty="0" smtClean="0">
              <a:solidFill>
                <a:srgbClr val="7030A0"/>
              </a:solidFill>
            </a:endParaRPr>
          </a:p>
          <a:p>
            <a:pPr algn="r">
              <a:buFont typeface="Arial" pitchFamily="34" charset="0"/>
              <a:buChar char="•"/>
            </a:pPr>
            <a:r>
              <a:rPr lang="ru-RU" b="1" i="1" dirty="0" err="1" smtClean="0">
                <a:solidFill>
                  <a:srgbClr val="7030A0"/>
                </a:solidFill>
              </a:rPr>
              <a:t>Сказкотерапия</a:t>
            </a:r>
            <a:r>
              <a:rPr lang="ru-RU" b="1" i="1" dirty="0" smtClean="0">
                <a:solidFill>
                  <a:srgbClr val="7030A0"/>
                </a:solidFill>
              </a:rPr>
              <a:t>,</a:t>
            </a:r>
          </a:p>
          <a:p>
            <a:pPr algn="r">
              <a:buFont typeface="Arial" pitchFamily="34" charset="0"/>
              <a:buChar char="•"/>
            </a:pPr>
            <a:endParaRPr lang="ru-RU" b="1" i="1" dirty="0" smtClean="0">
              <a:solidFill>
                <a:srgbClr val="7030A0"/>
              </a:solidFill>
            </a:endParaRPr>
          </a:p>
          <a:p>
            <a:pPr algn="r">
              <a:buFont typeface="Arial" pitchFamily="34" charset="0"/>
              <a:buChar char="•"/>
            </a:pPr>
            <a:r>
              <a:rPr lang="ru-RU" b="1" i="1" dirty="0" err="1" smtClean="0">
                <a:solidFill>
                  <a:srgbClr val="7030A0"/>
                </a:solidFill>
              </a:rPr>
              <a:t>Цветотерапия</a:t>
            </a:r>
            <a:r>
              <a:rPr lang="ru-RU" b="1" i="1" dirty="0" smtClean="0">
                <a:solidFill>
                  <a:srgbClr val="7030A0"/>
                </a:solidFill>
              </a:rPr>
              <a:t>.</a:t>
            </a:r>
          </a:p>
          <a:p>
            <a:pPr algn="r"/>
            <a:endParaRPr lang="ru-RU" dirty="0"/>
          </a:p>
        </p:txBody>
      </p:sp>
      <p:pic>
        <p:nvPicPr>
          <p:cNvPr id="1027" name="Picture 3" descr="C:\Users\Компьютер\Desktop\32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438400"/>
            <a:ext cx="4038600" cy="2514600"/>
          </a:xfrm>
          <a:prstGeom prst="rect">
            <a:avLst/>
          </a:prstGeom>
          <a:noFill/>
        </p:spPr>
      </p:pic>
      <p:pic>
        <p:nvPicPr>
          <p:cNvPr id="1028" name="Picture 4" descr="C:\Users\Компьютер\Desktop\article8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4267201"/>
            <a:ext cx="3810000" cy="2285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Формы организации </a:t>
            </a:r>
            <a:r>
              <a:rPr lang="ru-RU" dirty="0" err="1" smtClean="0">
                <a:solidFill>
                  <a:srgbClr val="FF0000"/>
                </a:solidFill>
              </a:rPr>
              <a:t>здоровьесберегающей</a:t>
            </a:r>
            <a:r>
              <a:rPr lang="ru-RU" dirty="0" smtClean="0">
                <a:solidFill>
                  <a:srgbClr val="FF0000"/>
                </a:solidFill>
              </a:rPr>
              <a:t> работы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18288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7030A0"/>
                </a:solidFill>
              </a:rPr>
              <a:t>Йога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50292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7030A0"/>
                </a:solidFill>
              </a:rPr>
              <a:t>Упражнения на степах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2051" name="Picture 3" descr="C:\Users\Компьютер\Desktop\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4343400"/>
            <a:ext cx="3429000" cy="2209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705600" y="1752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i="1" dirty="0" err="1" smtClean="0">
                <a:solidFill>
                  <a:srgbClr val="7030A0"/>
                </a:solidFill>
              </a:rPr>
              <a:t>Фитбол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2053" name="Picture 5" descr="C:\Users\Компьютер\Desktop\i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133600"/>
            <a:ext cx="3276600" cy="2362199"/>
          </a:xfrm>
          <a:prstGeom prst="rect">
            <a:avLst/>
          </a:prstGeom>
          <a:noFill/>
        </p:spPr>
      </p:pic>
      <p:pic>
        <p:nvPicPr>
          <p:cNvPr id="2050" name="Picture 2" descr="C:\Users\Компьютер\Desktop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286000"/>
            <a:ext cx="3352800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Результаты внедрения </a:t>
            </a:r>
            <a:r>
              <a:rPr lang="ru-RU" dirty="0" err="1" smtClean="0">
                <a:solidFill>
                  <a:srgbClr val="FF0000"/>
                </a:solidFill>
              </a:rPr>
              <a:t>здоровьесберегающих</a:t>
            </a:r>
            <a:r>
              <a:rPr lang="ru-RU" dirty="0" smtClean="0">
                <a:solidFill>
                  <a:srgbClr val="FF0000"/>
                </a:solidFill>
              </a:rPr>
              <a:t> технологий в </a:t>
            </a:r>
            <a:r>
              <a:rPr lang="ru-RU" dirty="0" err="1" smtClean="0">
                <a:solidFill>
                  <a:srgbClr val="FF0000"/>
                </a:solidFill>
              </a:rPr>
              <a:t>ДОу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600200"/>
            <a:ext cx="800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Сформированные навыки здорового образа жизни.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Правильное физическое развитие детей.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Улучшение соматических показателей здоровья и показателей физической подготовленности.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 smtClean="0"/>
              <a:t>Сформированность</a:t>
            </a:r>
            <a:r>
              <a:rPr lang="ru-RU" dirty="0" smtClean="0"/>
              <a:t> гигиенической культуры, наличие потребности в ЗОЖ и возможностей его обеспечения.</a:t>
            </a:r>
            <a:endParaRPr lang="ru-RU" dirty="0"/>
          </a:p>
        </p:txBody>
      </p:sp>
      <p:pic>
        <p:nvPicPr>
          <p:cNvPr id="1029" name="Picture 5" descr="C:\Users\Компьютер\Desktop\i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505200"/>
            <a:ext cx="84582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err="1" smtClean="0">
                <a:solidFill>
                  <a:srgbClr val="00B050"/>
                </a:solidFill>
              </a:rPr>
              <a:t>Здоровьесберегающие</a:t>
            </a:r>
            <a:r>
              <a:rPr lang="ru-RU" sz="4000" dirty="0" smtClean="0">
                <a:solidFill>
                  <a:srgbClr val="00B050"/>
                </a:solidFill>
              </a:rPr>
              <a:t> технологии-</a:t>
            </a:r>
            <a:endParaRPr lang="ru-RU" sz="4000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828800"/>
            <a:ext cx="8382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это система мер, включающая взаимосвязь и взаимодействие всех факторов образовательной среды, направленных на сохранение здоровья ребенка на всех этапах его обучения и развития.</a:t>
            </a:r>
            <a:endParaRPr lang="ru-RU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4191000"/>
            <a:ext cx="5867400" cy="9144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Цель  </a:t>
            </a:r>
            <a:r>
              <a:rPr lang="ru-RU" dirty="0" err="1" smtClean="0">
                <a:solidFill>
                  <a:srgbClr val="FF0000"/>
                </a:solidFill>
              </a:rPr>
              <a:t>здоровьесберегающих</a:t>
            </a:r>
            <a:r>
              <a:rPr lang="ru-RU" dirty="0" smtClean="0">
                <a:solidFill>
                  <a:srgbClr val="FF0000"/>
                </a:solidFill>
              </a:rPr>
              <a:t> технологий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5029200"/>
            <a:ext cx="5867400" cy="1219200"/>
          </a:xfrm>
        </p:spPr>
        <p:txBody>
          <a:bodyPr>
            <a:noAutofit/>
          </a:bodyPr>
          <a:lstStyle/>
          <a:p>
            <a:r>
              <a:rPr lang="ru-RU" sz="2000" dirty="0" smtClean="0"/>
              <a:t>Обеспечить ребенку возможность сохранения здоровья, сформировать необходимые знания, умения и навыки ЗОЖ, научить  применять эти знания в повседневной жизни.</a:t>
            </a:r>
            <a:endParaRPr lang="ru-RU" sz="2000" dirty="0"/>
          </a:p>
        </p:txBody>
      </p:sp>
      <p:sp>
        <p:nvSpPr>
          <p:cNvPr id="5" name="Рисунок 4"/>
          <p:cNvSpPr>
            <a:spLocks noGrp="1"/>
          </p:cNvSpPr>
          <p:nvPr>
            <p:ph type="pic" idx="1"/>
          </p:nvPr>
        </p:nvSpPr>
        <p:spPr>
          <a:xfrm>
            <a:off x="2286000" y="609600"/>
            <a:ext cx="5029200" cy="3657600"/>
          </a:xfrm>
        </p:spPr>
      </p:sp>
      <p:pic>
        <p:nvPicPr>
          <p:cNvPr id="1027" name="Picture 3" descr="C:\Users\Компьютер\Desktop\matin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33400"/>
            <a:ext cx="7848600" cy="37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57201"/>
            <a:ext cx="762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Задачи:</a:t>
            </a:r>
          </a:p>
          <a:p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10800000" flipH="1" flipV="1">
            <a:off x="914400" y="875239"/>
            <a:ext cx="64007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1.Сохранение и укрепление здоровья детей на основе комплексного системного использования средств физического воспитания, оптимизации двигательной активности на свежем воздухе.</a:t>
            </a:r>
          </a:p>
          <a:p>
            <a:r>
              <a:rPr lang="ru-RU" sz="2400" dirty="0" smtClean="0"/>
              <a:t>2. Обеспечение активной позиции детей в процессе получения знаний о ЗОЖ.</a:t>
            </a:r>
          </a:p>
          <a:p>
            <a:r>
              <a:rPr lang="ru-RU" sz="2400" dirty="0" smtClean="0"/>
              <a:t>3. Конструктивное партнерство семьи, педагогического коллектива и самих детей в укреплении их здоровья, развития творческого потенциала.</a:t>
            </a: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04800"/>
            <a:ext cx="7620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Здоровье- это состояние полного физического, психического и социального благополучия, а не просто отсутствие болезней или физических дефектов.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 rot="10800000" flipH="1" flipV="1">
            <a:off x="914400" y="2446348"/>
            <a:ext cx="652086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Здоровье, как предмет </a:t>
            </a:r>
            <a:r>
              <a:rPr lang="ru-RU" sz="2800" dirty="0" err="1" smtClean="0"/>
              <a:t>здоровьесберегающих</a:t>
            </a:r>
            <a:r>
              <a:rPr lang="ru-RU" sz="2800" dirty="0" smtClean="0"/>
              <a:t> технологий, предусматривает: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Здоровье физическое.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Здоровье психическое.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Здоровье социальное.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Здоровье нравственное. </a:t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Виды </a:t>
            </a:r>
            <a:r>
              <a:rPr lang="ru-RU" dirty="0" err="1" smtClean="0">
                <a:solidFill>
                  <a:srgbClr val="FF0000"/>
                </a:solidFill>
              </a:rPr>
              <a:t>здоровьесберегающих</a:t>
            </a:r>
            <a:r>
              <a:rPr lang="ru-RU" dirty="0" smtClean="0">
                <a:solidFill>
                  <a:srgbClr val="FF0000"/>
                </a:solidFill>
              </a:rPr>
              <a:t> технологий, используемых в ДОУ.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9050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err="1" smtClean="0">
                <a:solidFill>
                  <a:srgbClr val="7030A0"/>
                </a:solidFill>
              </a:rPr>
              <a:t>Медико</a:t>
            </a:r>
            <a:r>
              <a:rPr lang="ru-RU" b="1" i="1" dirty="0" smtClean="0">
                <a:solidFill>
                  <a:srgbClr val="7030A0"/>
                </a:solidFill>
              </a:rPr>
              <a:t>- </a:t>
            </a:r>
            <a:r>
              <a:rPr lang="ru-RU" b="1" i="1" dirty="0" smtClean="0">
                <a:solidFill>
                  <a:srgbClr val="7030A0"/>
                </a:solidFill>
              </a:rPr>
              <a:t>профилактическая </a:t>
            </a:r>
            <a:r>
              <a:rPr lang="ru-RU" b="1" i="1" dirty="0" smtClean="0">
                <a:solidFill>
                  <a:srgbClr val="7030A0"/>
                </a:solidFill>
              </a:rPr>
              <a:t>технология.</a:t>
            </a:r>
          </a:p>
          <a:p>
            <a:r>
              <a:rPr lang="ru-RU" b="1" i="1" dirty="0" smtClean="0"/>
              <a:t>Обеспечивает сохранение и приумножение здоровья детей под руководством медицинского персонала ДОУ  в соответствии с мед. требованиями и нормами с использованием мед. средств.</a:t>
            </a:r>
            <a:endParaRPr lang="ru-RU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3429001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err="1" smtClean="0">
                <a:solidFill>
                  <a:srgbClr val="7030A0"/>
                </a:solidFill>
              </a:rPr>
              <a:t>Физкультурно</a:t>
            </a:r>
            <a:r>
              <a:rPr lang="ru-RU" b="1" i="1" dirty="0" smtClean="0">
                <a:solidFill>
                  <a:srgbClr val="7030A0"/>
                </a:solidFill>
              </a:rPr>
              <a:t>- оздоровительная работа.</a:t>
            </a:r>
          </a:p>
          <a:p>
            <a:r>
              <a:rPr lang="ru-RU" b="1" i="1" dirty="0" smtClean="0"/>
              <a:t>Направлена на физическое развитие и укрепление здоровья ребенка.</a:t>
            </a:r>
          </a:p>
          <a:p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5400" y="44196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8434" name="Picture 2" descr="C:\Users\Компьютер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5512" y="4114800"/>
            <a:ext cx="3722687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Виды </a:t>
            </a:r>
            <a:r>
              <a:rPr lang="ru-RU" dirty="0" err="1" smtClean="0">
                <a:solidFill>
                  <a:srgbClr val="FF0000"/>
                </a:solidFill>
              </a:rPr>
              <a:t>здоровьесберегающих</a:t>
            </a:r>
            <a:r>
              <a:rPr lang="ru-RU" dirty="0" smtClean="0">
                <a:solidFill>
                  <a:srgbClr val="FF0000"/>
                </a:solidFill>
              </a:rPr>
              <a:t> технологий, используемых в ДОУ.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828800"/>
            <a:ext cx="7924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Технология обеспечения социально-психологического благополучия ребенка.</a:t>
            </a:r>
          </a:p>
          <a:p>
            <a:r>
              <a:rPr lang="ru-RU" b="1" i="1" dirty="0" smtClean="0"/>
              <a:t>Обеспечение эмоционального комфорта и позитивного психологического самочувствия ребенка в процессе общения со сверстниками и взрослыми в детском саду, семье.</a:t>
            </a:r>
            <a:endParaRPr lang="ru-RU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3352800"/>
            <a:ext cx="7696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Технологии </a:t>
            </a:r>
            <a:r>
              <a:rPr lang="ru-RU" b="1" i="1" dirty="0" err="1" smtClean="0">
                <a:solidFill>
                  <a:srgbClr val="7030A0"/>
                </a:solidFill>
              </a:rPr>
              <a:t>здоровьесбережения</a:t>
            </a:r>
            <a:r>
              <a:rPr lang="ru-RU" b="1" i="1" dirty="0" smtClean="0">
                <a:solidFill>
                  <a:srgbClr val="7030A0"/>
                </a:solidFill>
              </a:rPr>
              <a:t> и </a:t>
            </a:r>
            <a:r>
              <a:rPr lang="ru-RU" b="1" i="1" dirty="0" err="1" smtClean="0">
                <a:solidFill>
                  <a:srgbClr val="7030A0"/>
                </a:solidFill>
              </a:rPr>
              <a:t>здоровьеобогащения</a:t>
            </a:r>
            <a:r>
              <a:rPr lang="ru-RU" b="1" i="1" dirty="0" smtClean="0">
                <a:solidFill>
                  <a:srgbClr val="7030A0"/>
                </a:solidFill>
              </a:rPr>
              <a:t> педагогов</a:t>
            </a:r>
            <a:r>
              <a:rPr lang="ru-RU" b="1" i="1" dirty="0" smtClean="0">
                <a:solidFill>
                  <a:srgbClr val="7030A0"/>
                </a:solidFill>
              </a:rPr>
              <a:t>.</a:t>
            </a:r>
          </a:p>
          <a:p>
            <a:r>
              <a:rPr lang="ru-RU" b="1" i="1" dirty="0" smtClean="0"/>
              <a:t>Педагог стоящий на страже здоровья ребенка, воспитывающий культуру здоровья ребенка и родителей  прежде всего сам должен быть здоров, иметь </a:t>
            </a:r>
            <a:r>
              <a:rPr lang="ru-RU" b="1" i="1" dirty="0" err="1" smtClean="0"/>
              <a:t>валеологические</a:t>
            </a:r>
            <a:r>
              <a:rPr lang="ru-RU" b="1" i="1" dirty="0" smtClean="0"/>
              <a:t> знания, должен уметь объективно оценивать  свои достоинства и недостатки, связанные с профессиональной деятельностью, составить план необходимой </a:t>
            </a:r>
            <a:r>
              <a:rPr lang="ru-RU" b="1" i="1" dirty="0" err="1" smtClean="0"/>
              <a:t>самокоррекции</a:t>
            </a:r>
            <a:r>
              <a:rPr lang="ru-RU" b="1" i="1" dirty="0" smtClean="0"/>
              <a:t> и приступить к его реализации.</a:t>
            </a:r>
          </a:p>
          <a:p>
            <a:endParaRPr lang="ru-RU" b="1" i="1" dirty="0" smtClean="0">
              <a:solidFill>
                <a:srgbClr val="7030A0"/>
              </a:solidFill>
            </a:endParaRPr>
          </a:p>
          <a:p>
            <a:endParaRPr lang="ru-RU" b="1" i="1" dirty="0" smtClean="0">
              <a:solidFill>
                <a:srgbClr val="7030A0"/>
              </a:solidFill>
            </a:endParaRPr>
          </a:p>
          <a:p>
            <a:endParaRPr lang="ru-RU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Виды </a:t>
            </a:r>
            <a:r>
              <a:rPr lang="ru-RU" dirty="0" err="1" smtClean="0">
                <a:solidFill>
                  <a:srgbClr val="FF0000"/>
                </a:solidFill>
              </a:rPr>
              <a:t>здоровьесберегающих</a:t>
            </a:r>
            <a:r>
              <a:rPr lang="ru-RU" dirty="0" smtClean="0">
                <a:solidFill>
                  <a:srgbClr val="FF0000"/>
                </a:solidFill>
              </a:rPr>
              <a:t> технологий, используемых в ДОУ.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1752600"/>
            <a:ext cx="6705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Технологии </a:t>
            </a:r>
            <a:r>
              <a:rPr lang="ru-RU" b="1" i="1" dirty="0" err="1" smtClean="0">
                <a:solidFill>
                  <a:srgbClr val="7030A0"/>
                </a:solidFill>
              </a:rPr>
              <a:t>валеологического</a:t>
            </a:r>
            <a:r>
              <a:rPr lang="ru-RU" b="1" i="1" dirty="0" smtClean="0">
                <a:solidFill>
                  <a:srgbClr val="7030A0"/>
                </a:solidFill>
              </a:rPr>
              <a:t> просвещения родителей</a:t>
            </a:r>
            <a:r>
              <a:rPr lang="ru-RU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родительские собрания,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консультации,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спортивные праздники,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праздники здоровья,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папки- передвижки,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беседы,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личный пример педагога,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нетрадиционные формы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работы с родителями.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pic>
        <p:nvPicPr>
          <p:cNvPr id="1027" name="Picture 3" descr="C:\Users\Компьютер\Desktop\hmpv ikuyaps kgcory 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6724" y="2867024"/>
            <a:ext cx="4333875" cy="3381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Формы организации </a:t>
            </a:r>
            <a:r>
              <a:rPr lang="ru-RU" dirty="0" err="1" smtClean="0">
                <a:solidFill>
                  <a:srgbClr val="FF0000"/>
                </a:solidFill>
              </a:rPr>
              <a:t>здоровьесберегающей</a:t>
            </a:r>
            <a:r>
              <a:rPr lang="ru-RU" dirty="0" smtClean="0">
                <a:solidFill>
                  <a:srgbClr val="FF0000"/>
                </a:solidFill>
              </a:rPr>
              <a:t> работы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6002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7030A0"/>
                </a:solidFill>
              </a:rPr>
              <a:t>Физкультурные занятия.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3000" y="27432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7030A0"/>
                </a:solidFill>
              </a:rPr>
              <a:t>Самостоятельная деятельность детей.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Компьютер\Desktop\285333-a5818c843acd42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81201"/>
            <a:ext cx="4495800" cy="3124199"/>
          </a:xfrm>
          <a:prstGeom prst="rect">
            <a:avLst/>
          </a:prstGeom>
          <a:noFill/>
        </p:spPr>
      </p:pic>
      <p:pic>
        <p:nvPicPr>
          <p:cNvPr id="2051" name="Picture 3" descr="D:\МАМА\фотки (сад)\участок дети 2013\13873281758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505200"/>
            <a:ext cx="4191000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199</TotalTime>
  <Words>397</Words>
  <Application>Microsoft Office PowerPoint</Application>
  <PresentationFormat>Экран (4:3)</PresentationFormat>
  <Paragraphs>78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Современные технологии здоровьесбережения.</vt:lpstr>
      <vt:lpstr>Здоровьесберегающие технологии-</vt:lpstr>
      <vt:lpstr>Цель  здоровьесберегающих технологий</vt:lpstr>
      <vt:lpstr>Слайд 4</vt:lpstr>
      <vt:lpstr>Слайд 5</vt:lpstr>
      <vt:lpstr>Виды здоровьесберегающих технологий, используемых в ДОУ.</vt:lpstr>
      <vt:lpstr>Виды здоровьесберегающих технологий, используемых в ДОУ.</vt:lpstr>
      <vt:lpstr>Виды здоровьесберегающих технологий, используемых в ДОУ.</vt:lpstr>
      <vt:lpstr>Формы организации здоровьесберегающей работы</vt:lpstr>
      <vt:lpstr>Формы организации здоровьесберегающей работы</vt:lpstr>
      <vt:lpstr>Формы организации здоровьесберегающей работы</vt:lpstr>
      <vt:lpstr>Формы организации здоровьесберегающей работы</vt:lpstr>
      <vt:lpstr>Формы организации здоровьесберегающей работы</vt:lpstr>
      <vt:lpstr>Формы организации здоровьесберегающей работы</vt:lpstr>
      <vt:lpstr>Результаты внедрения здоровьесберегающих технологий в ДОу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Компьютер</dc:creator>
  <cp:lastModifiedBy>Компьютер</cp:lastModifiedBy>
  <cp:revision>24</cp:revision>
  <dcterms:created xsi:type="dcterms:W3CDTF">2014-10-28T06:50:59Z</dcterms:created>
  <dcterms:modified xsi:type="dcterms:W3CDTF">2014-10-31T09:43:50Z</dcterms:modified>
</cp:coreProperties>
</file>