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70" r:id="rId8"/>
    <p:sldId id="265" r:id="rId9"/>
    <p:sldId id="271" r:id="rId10"/>
    <p:sldId id="267" r:id="rId11"/>
    <p:sldId id="268" r:id="rId12"/>
    <p:sldId id="272" r:id="rId13"/>
    <p:sldId id="273" r:id="rId14"/>
    <p:sldId id="274" r:id="rId15"/>
    <p:sldId id="275" r:id="rId16"/>
    <p:sldId id="277" r:id="rId17"/>
    <p:sldId id="278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0000FF"/>
    <a:srgbClr val="99FF33"/>
    <a:srgbClr val="FF0000"/>
    <a:srgbClr val="CC0000"/>
    <a:srgbClr val="FFFF99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55" d="100"/>
          <a:sy n="55" d="100"/>
        </p:scale>
        <p:origin x="-40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5A65-91AE-45E2-81AB-C7A47EE136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AC319-A713-4BC0-A407-E660C8E581A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CFDC-4710-4302-955E-9E2CE68C27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DBE3-6831-4097-ACB3-B8F2AF7944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BCD4-044A-436A-ACAB-470C8E686D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2F3A-3FBB-4A7D-AC8A-E8FB9C23D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82E7-5ADC-43C4-9BF6-318E16FBD5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9397-1093-40A3-94CD-76C11503A21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960BD-D298-4AA5-9A92-E2E0F590A5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D21BD-B37D-4E91-93EE-70A938B63D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CF129-AE76-4993-B5CB-5D06CEAA23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B236A0-04DC-4CCA-9DF1-28CE15202D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4195762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36140" y="520281"/>
            <a:ext cx="7111727" cy="16758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  <a:cs typeface="+mn-cs"/>
              </a:rPr>
              <a:t>Артикуляционная</a:t>
            </a:r>
            <a:endParaRPr lang="en-US" sz="4000" b="1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  <a:cs typeface="+mn-cs"/>
              </a:rPr>
              <a:t> гимнастика</a:t>
            </a:r>
            <a:endParaRPr lang="ru-RU" sz="4000" b="1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5003800" y="5157788"/>
            <a:ext cx="4140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0000"/>
                </a:solidFill>
              </a:rPr>
              <a:t>Выполнила  воспитатель первой категории МБДОУ д/с «Теремок»:  Первакова Н.В</a:t>
            </a:r>
            <a:r>
              <a:rPr lang="ru-RU">
                <a:solidFill>
                  <a:srgbClr val="CC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052513"/>
            <a:ext cx="1425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16" descr="C:\яблонька\документация логопункта\консультации логопеда\картинки к гимнастике\46c0db6dd76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052513"/>
            <a:ext cx="3959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942975" y="3521075"/>
            <a:ext cx="72612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</a:rPr>
              <a:t>«Заборчик»</a:t>
            </a:r>
            <a:endParaRPr lang="ru-RU" sz="2800" b="1">
              <a:solidFill>
                <a:srgbClr val="FF0000"/>
              </a:solidFill>
            </a:endParaRP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Верхнюю губу поднять, нижнюю – опустить.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Показать сомкнутые зубы. Удержать под счёт от 1 до 5.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1692275" y="295275"/>
            <a:ext cx="62658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подвижности языка</a:t>
            </a:r>
            <a:endParaRPr lang="ru-RU" sz="2800" b="1">
              <a:solidFill>
                <a:srgbClr val="FF0000"/>
              </a:solidFill>
            </a:endParaRPr>
          </a:p>
          <a:p>
            <a:pPr algn="ctr" eaLnBrk="0" hangingPunct="0"/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2355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412875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0" y="433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1547813" y="3848100"/>
            <a:ext cx="66960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Лопаточка</a:t>
            </a:r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»</a:t>
            </a:r>
            <a:endParaRPr lang="ru-RU" sz="2800">
              <a:solidFill>
                <a:srgbClr val="FF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Широкий язык расслабить, положить на нижнюю губу. Следить, чтобы </a:t>
            </a:r>
            <a:r>
              <a:rPr lang="ru-RU" sz="2400" b="1">
                <a:solidFill>
                  <a:srgbClr val="0000FF"/>
                </a:solidFill>
              </a:rPr>
              <a:t>язык не дрожал.</a:t>
            </a:r>
            <a:r>
              <a:rPr lang="ru-RU" b="1">
                <a:solidFill>
                  <a:srgbClr val="0000FF"/>
                </a:solidFill>
              </a:rPr>
              <a:t> </a:t>
            </a:r>
            <a:endParaRPr lang="ru-RU" sz="2400" b="1">
              <a:solidFill>
                <a:srgbClr val="0000FF"/>
              </a:solidFill>
            </a:endParaRPr>
          </a:p>
          <a:p>
            <a:pPr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Удержать под счёт от 1 до 5.</a:t>
            </a:r>
            <a:endParaRPr lang="ru-RU" sz="2400" b="1">
              <a:solidFill>
                <a:srgbClr val="0000FF"/>
              </a:solidFill>
            </a:endParaRPr>
          </a:p>
          <a:p>
            <a:pPr eaLnBrk="0" hangingPunct="0"/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25538"/>
            <a:ext cx="1714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196975"/>
            <a:ext cx="19446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0" y="191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755650" y="3352800"/>
            <a:ext cx="78486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Иголочка</a:t>
            </a:r>
            <a:r>
              <a:rPr lang="ru-RU" sz="3200" b="1" i="1">
                <a:solidFill>
                  <a:srgbClr val="FF0000"/>
                </a:solidFill>
                <a:cs typeface="Times New Roman" pitchFamily="18" charset="0"/>
              </a:rPr>
              <a:t>»</a:t>
            </a:r>
            <a:endParaRPr lang="ru-RU" sz="320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Рот широко открыть. Все зубы видны. Напряженный язык высунуть </a:t>
            </a:r>
            <a:endParaRPr lang="ru-RU" sz="2400" b="1">
              <a:solidFill>
                <a:srgbClr val="0000FF"/>
              </a:solidFill>
            </a:endParaRPr>
          </a:p>
          <a:p>
            <a:pPr algn="ctr"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далеко вперёд, сделать его узким. Удержать под счёт от 1 до 5.</a:t>
            </a:r>
            <a:endParaRPr lang="ru-RU" sz="2400" b="1">
              <a:solidFill>
                <a:srgbClr val="0000FF"/>
              </a:solidFill>
            </a:endParaRPr>
          </a:p>
          <a:p>
            <a:pPr algn="ctr" eaLnBrk="0" hangingPunct="0"/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0" y="670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8" descr="C:\яблонька\документация логопункта\консультации логопеда\картинки к гимнастике\w1oapysc488w0kk84okokkw0k4k.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76250"/>
            <a:ext cx="47513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781300"/>
            <a:ext cx="9144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931863" y="-452438"/>
            <a:ext cx="236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Удержать под счёт от 1 до 5.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1187450" y="3979863"/>
            <a:ext cx="77057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Чистим зубки</a:t>
            </a:r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»</a:t>
            </a:r>
            <a:endParaRPr lang="ru-RU" sz="2800">
              <a:solidFill>
                <a:srgbClr val="FF0000"/>
              </a:solidFill>
            </a:endParaRPr>
          </a:p>
          <a:p>
            <a:pPr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Рот приоткрыт, видны все зубы. Язычком почистить верхние зубы с </a:t>
            </a:r>
            <a:r>
              <a:rPr lang="ru-RU" sz="2400" b="1">
                <a:solidFill>
                  <a:srgbClr val="0000FF"/>
                </a:solidFill>
              </a:rPr>
              <a:t>внутренней и внешней сторон</a:t>
            </a:r>
            <a:r>
              <a:rPr lang="ru-RU" sz="2400"/>
              <a:t> </a:t>
            </a:r>
            <a:endParaRPr lang="ru-RU" sz="2400" b="1">
              <a:solidFill>
                <a:srgbClr val="0000FF"/>
              </a:solidFill>
            </a:endParaRPr>
          </a:p>
          <a:p>
            <a:pPr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(движениями вверх - вниз).  Нижняя </a:t>
            </a:r>
            <a:r>
              <a:rPr lang="ru-RU" sz="2400" b="1">
                <a:solidFill>
                  <a:srgbClr val="0000FF"/>
                </a:solidFill>
              </a:rPr>
              <a:t>челюсть</a:t>
            </a:r>
            <a:r>
              <a:rPr lang="ru-RU" sz="2400"/>
              <a:t> </a:t>
            </a:r>
            <a:endParaRPr lang="ru-RU" sz="2400" b="1">
              <a:solidFill>
                <a:srgbClr val="0000FF"/>
              </a:solidFill>
            </a:endParaRPr>
          </a:p>
          <a:p>
            <a:pPr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неподвижна. Выполнять под счёт от 1 до 5.</a:t>
            </a:r>
          </a:p>
        </p:txBody>
      </p:sp>
      <p:pic>
        <p:nvPicPr>
          <p:cNvPr id="25605" name="Рисунок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49275"/>
            <a:ext cx="9144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3375"/>
            <a:ext cx="23764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2447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860425" y="-600075"/>
            <a:ext cx="2466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Выполнять под счёт от 1 до 5.</a:t>
            </a:r>
            <a:endParaRPr lang="ru-RU" sz="800"/>
          </a:p>
          <a:p>
            <a:pPr eaLnBrk="0" hangingPunct="0"/>
            <a:endParaRPr lang="ru-RU"/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1258888" y="3141663"/>
            <a:ext cx="7561262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Качели</a:t>
            </a:r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»</a:t>
            </a:r>
            <a:endParaRPr lang="ru-RU" sz="28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Высунуть узкий язычок. Кончиком язычка </a:t>
            </a:r>
          </a:p>
          <a:p>
            <a:pPr algn="ctr"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тянуться поочерёдно, то к </a:t>
            </a:r>
            <a:endParaRPr lang="ru-RU" sz="2400">
              <a:solidFill>
                <a:srgbClr val="0000FF"/>
              </a:solidFill>
            </a:endParaRPr>
          </a:p>
          <a:p>
            <a:pPr algn="ctr"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верхним зубам, то к нижним. </a:t>
            </a:r>
          </a:p>
          <a:p>
            <a:pPr algn="ctr"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Рот не закрывать. </a:t>
            </a:r>
          </a:p>
          <a:p>
            <a:pPr algn="ctr"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Нижняя губа не</a:t>
            </a:r>
            <a:endParaRPr lang="ru-RU" sz="2400">
              <a:solidFill>
                <a:srgbClr val="0000FF"/>
              </a:solidFill>
            </a:endParaRPr>
          </a:p>
          <a:p>
            <a:pPr algn="ctr"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натягивается на нижние зубы. </a:t>
            </a:r>
          </a:p>
          <a:p>
            <a:pPr algn="ctr"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Нижняя челюсть неподвижна. Выполнять</a:t>
            </a:r>
            <a:endParaRPr lang="ru-RU" sz="2400">
              <a:solidFill>
                <a:srgbClr val="0000FF"/>
              </a:solidFill>
            </a:endParaRPr>
          </a:p>
          <a:p>
            <a:pPr algn="ctr" eaLnBrk="0" hangingPunct="0"/>
            <a:r>
              <a: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 счёт от 1 до 5.</a:t>
            </a:r>
            <a:endParaRPr lang="ru-RU"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539750" y="1368425"/>
            <a:ext cx="568801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</a:rPr>
              <a:t>«Заведём моторчик»</a:t>
            </a:r>
            <a:endParaRPr lang="ru-RU" sz="2800" b="1">
              <a:solidFill>
                <a:srgbClr val="FF0000"/>
              </a:solidFill>
            </a:endParaRP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Рот широко открыть, улыбнуться, язык вверх, и с силой ударять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 кончиком языка по бугоркам за верхними зубами, произносить быстро: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«Дын, дын, дын, дын», ускоряя темп.</a:t>
            </a:r>
          </a:p>
        </p:txBody>
      </p:sp>
      <p:pic>
        <p:nvPicPr>
          <p:cNvPr id="27650" name="Рисунок 28" descr="C:\яблонька\документация логопункта\консультации логопеда\картинки к гимнастике\p10_mo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9363"/>
            <a:ext cx="40322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9" descr="C:\яблонька\документация логопункта\консультации логопеда\картинки к гимнастике\0_94af5_5109707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005263"/>
            <a:ext cx="403225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684213" y="628650"/>
            <a:ext cx="777557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речевого дыхания</a:t>
            </a:r>
            <a:endParaRPr lang="ru-RU" sz="2800"/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известно, произношение звуков речи тесно связано с дыханием. Правильное речевое дыхание 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обеспечивает нормальное звукообразование, создаёт условия для поддержания громкости речи, чёткого с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соблюдения пауз, сохранение плавности речи и интонационной выразительности. </a:t>
            </a:r>
            <a:endParaRPr lang="ru-RU" sz="2000" b="1">
              <a:solidFill>
                <a:srgbClr val="0000FF"/>
              </a:solidFill>
            </a:endParaRP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всех упражнений: вдох через нос </a:t>
            </a: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выдох через рот. Щёки  надуваются. Плечи не поднимаются. </a:t>
            </a:r>
          </a:p>
          <a:p>
            <a:pPr eaLnBrk="0" hangingPunct="0"/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Темп выполнения </a:t>
            </a: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–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медленный. Количество повторений не более</a:t>
            </a:r>
            <a:endParaRPr lang="ru-RU" sz="2000" b="1">
              <a:solidFill>
                <a:srgbClr val="0000FF"/>
              </a:solidFill>
            </a:endParaRPr>
          </a:p>
          <a:p>
            <a:pPr eaLnBrk="0" hangingPunct="0"/>
            <a:endParaRPr lang="ru-RU" sz="2000" b="1">
              <a:solidFill>
                <a:srgbClr val="0000FF"/>
              </a:solidFill>
            </a:endParaRP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55650" y="4806950"/>
            <a:ext cx="3024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CC0000"/>
                </a:solidFill>
                <a:cs typeface="Times New Roman" pitchFamily="18" charset="0"/>
              </a:rPr>
              <a:t>«</a:t>
            </a:r>
            <a:r>
              <a:rPr lang="ru-RU" sz="24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Мыльные пузыри</a:t>
            </a:r>
            <a:r>
              <a:rPr lang="ru-RU" sz="2400" b="1" i="1">
                <a:solidFill>
                  <a:srgbClr val="CC0000"/>
                </a:solidFill>
                <a:cs typeface="Times New Roman" pitchFamily="18" charset="0"/>
              </a:rPr>
              <a:t>»</a:t>
            </a:r>
            <a:endParaRPr lang="ru-RU" sz="2400" b="1">
              <a:solidFill>
                <a:srgbClr val="CC0000"/>
              </a:solidFill>
            </a:endParaRPr>
          </a:p>
          <a:p>
            <a:pPr eaLnBrk="0" hangingPunct="0"/>
            <a:endParaRPr lang="ru-RU" sz="2400" b="1">
              <a:solidFill>
                <a:srgbClr val="CC0000"/>
              </a:solidFill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-4400550" y="600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0" descr="C:\яблонька\документация логопункта\консультации логопеда\картинки к гимнастике\3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3375"/>
            <a:ext cx="46815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420688" y="3643313"/>
            <a:ext cx="85852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 i="1">
                <a:solidFill>
                  <a:srgbClr val="00B050"/>
                </a:solidFill>
                <a:cs typeface="Times New Roman" pitchFamily="18" charset="0"/>
              </a:rPr>
              <a:t>«</a:t>
            </a:r>
            <a:r>
              <a:rPr lang="ru-RU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Сдуй листочек</a:t>
            </a:r>
            <a:r>
              <a:rPr lang="ru-RU" sz="2800" b="1" i="1">
                <a:solidFill>
                  <a:srgbClr val="00B050"/>
                </a:solidFill>
                <a:cs typeface="Times New Roman" pitchFamily="18" charset="0"/>
              </a:rPr>
              <a:t>»</a:t>
            </a:r>
            <a:endParaRPr lang="ru-RU" sz="2800"/>
          </a:p>
          <a:p>
            <a:pPr algn="ctr" eaLnBrk="0" hangingPunct="0"/>
            <a:r>
              <a:rPr lang="ru-RU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Вырезать из тонкой бумаги листочек (бабочку, лягушку, снежинку и </a:t>
            </a:r>
            <a:endParaRPr lang="ru-RU" sz="2000" b="1">
              <a:solidFill>
                <a:srgbClr val="CC0000"/>
              </a:solidFill>
            </a:endParaRPr>
          </a:p>
          <a:p>
            <a:pPr algn="ctr" eaLnBrk="0" hangingPunct="0"/>
            <a:r>
              <a:rPr lang="ru-RU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т.д.), положить на ладонь ребёнка. прямая ладонь поднята на уровень </a:t>
            </a:r>
            <a:endParaRPr lang="ru-RU" sz="2000" b="1">
              <a:solidFill>
                <a:srgbClr val="CC0000"/>
              </a:solidFill>
            </a:endParaRPr>
          </a:p>
          <a:p>
            <a:pPr algn="ctr" eaLnBrk="0" hangingPunct="0"/>
            <a:r>
              <a:rPr lang="ru-RU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рта: расстояние от губ 10 -15 см. плавно выдыхая через </a:t>
            </a:r>
            <a:r>
              <a:rPr lang="ru-RU" sz="2000" b="1">
                <a:solidFill>
                  <a:srgbClr val="CC0000"/>
                </a:solidFill>
                <a:cs typeface="Times New Roman" pitchFamily="18" charset="0"/>
              </a:rPr>
              <a:t>«</a:t>
            </a:r>
            <a:r>
              <a:rPr lang="ru-RU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хоботок</a:t>
            </a:r>
            <a:r>
              <a:rPr lang="ru-RU" sz="2000" b="1">
                <a:solidFill>
                  <a:srgbClr val="CC0000"/>
                </a:solidFill>
                <a:cs typeface="Times New Roman" pitchFamily="18" charset="0"/>
              </a:rPr>
              <a:t>»</a:t>
            </a:r>
            <a:r>
              <a:rPr lang="ru-RU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сдуть </a:t>
            </a:r>
            <a:endParaRPr lang="ru-RU" sz="2000" b="1">
              <a:solidFill>
                <a:srgbClr val="CC0000"/>
              </a:solidFill>
            </a:endParaRPr>
          </a:p>
          <a:p>
            <a:pPr algn="ctr" eaLnBrk="0" hangingPunct="0"/>
            <a:r>
              <a:rPr lang="ru-RU" sz="20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листок с ладони.</a:t>
            </a:r>
            <a:endParaRPr lang="ru-RU" sz="20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684213" y="765175"/>
            <a:ext cx="80645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</a:rPr>
              <a:t>Для чего нужна артикуляционная гимнастика</a:t>
            </a:r>
          </a:p>
          <a:p>
            <a:endParaRPr lang="ru-RU" sz="2000">
              <a:solidFill>
                <a:srgbClr val="FF0000"/>
              </a:solidFill>
            </a:endParaRPr>
          </a:p>
          <a:p>
            <a:r>
              <a:rPr lang="ru-RU" b="1">
                <a:solidFill>
                  <a:srgbClr val="0099CC"/>
                </a:solidFill>
              </a:rPr>
              <a:t>Важную роль в формировании правильного произношения </a:t>
            </a:r>
          </a:p>
          <a:p>
            <a:r>
              <a:rPr lang="ru-RU" b="1">
                <a:solidFill>
                  <a:srgbClr val="0099CC"/>
                </a:solidFill>
              </a:rPr>
              <a:t>звуков играет чёткая, точная, координированная работа артикуляционного аппарата. Для выработки полноценных  </a:t>
            </a:r>
          </a:p>
          <a:p>
            <a:r>
              <a:rPr lang="ru-RU" b="1">
                <a:solidFill>
                  <a:srgbClr val="0099CC"/>
                </a:solidFill>
              </a:rPr>
              <a:t>движений губ, языка, челюсти полезна артикуляционная гимнастика – совокупность специальных упражнений, направленных  на укрепление мышц артикуляционного аппарата, развитие силы, подвижности и дифференцированности движений  органов, участвующих в речевом процессе.</a:t>
            </a:r>
          </a:p>
          <a:p>
            <a:r>
              <a:rPr lang="ru-RU" b="1">
                <a:solidFill>
                  <a:srgbClr val="0099CC"/>
                </a:solidFill>
              </a:rPr>
              <a:t>Правильное произношение звуков наряду с богатым словарным запасом и грамматически верной, хорошо развитой, связной речью является одним из основных  показателей готовности ребёнка к  школьному  обучению.</a:t>
            </a:r>
          </a:p>
          <a:p>
            <a:r>
              <a:rPr lang="ru-RU" b="1">
                <a:solidFill>
                  <a:srgbClr val="0099CC"/>
                </a:solidFill>
              </a:rPr>
              <a:t>Общеизвестно, что недостатки устной речи могут привести к плохой успеваемости, поэтому работать над их  устранением нужно с раннего детства.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68313" y="260350"/>
            <a:ext cx="80645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0000"/>
                </a:solidFill>
              </a:rPr>
              <a:t>Причины, по которым необходимо заниматься артикуляционной гимнастикой</a:t>
            </a:r>
          </a:p>
          <a:p>
            <a:endParaRPr lang="ru-RU" sz="2000" u="sng">
              <a:solidFill>
                <a:srgbClr val="FF0000"/>
              </a:solidFill>
            </a:endParaRPr>
          </a:p>
          <a:p>
            <a:r>
              <a:rPr lang="ru-RU" b="1">
                <a:solidFill>
                  <a:srgbClr val="0000FF"/>
                </a:solidFill>
              </a:rPr>
              <a:t>Благодаря своевременным занятиям артикуляционной гимнастикой некоторые дети сами могут научиться говорить чисто правильно, без помощи специалиста.</a:t>
            </a:r>
          </a:p>
          <a:p>
            <a:r>
              <a:rPr lang="ru-RU" b="1">
                <a:solidFill>
                  <a:srgbClr val="0000FF"/>
                </a:solidFill>
              </a:rPr>
              <a:t>Дети со сложными нарушениями звукопроизношения смогут быстрее преодолеть свои речевые дефекты, когда с ними начнёт заниматься логопед: их  мышцы будут уже подготовлены.</a:t>
            </a:r>
          </a:p>
          <a:p>
            <a:r>
              <a:rPr lang="ru-RU" b="1">
                <a:solidFill>
                  <a:srgbClr val="0000FF"/>
                </a:solidFill>
              </a:rPr>
              <a:t>Артикуляционная гимнастика очень полезна также детям с правильным, но вялым произношением, про которых  говорят, что у них  “каша во рту”.</a:t>
            </a:r>
          </a:p>
          <a:p>
            <a:r>
              <a:rPr lang="ru-RU" b="1">
                <a:solidFill>
                  <a:srgbClr val="0000FF"/>
                </a:solidFill>
              </a:rPr>
              <a:t>Занятия артикуляционной гимнастикой позволяют всем – и детям и взрослым говорить правильно, чётко и красиво. Надо помнить, что чёткое произношение звуков является основой при обучении письму на начальном этапе.</a:t>
            </a:r>
          </a:p>
          <a:p>
            <a:pPr>
              <a:spcBef>
                <a:spcPct val="50000"/>
              </a:spcBef>
            </a:pPr>
            <a:endParaRPr lang="ru-RU" b="1" u="sng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179388" y="188913"/>
            <a:ext cx="6697662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0000"/>
                </a:solidFill>
              </a:rPr>
              <a:t>Рекомендации по проведению артикуляционных упражнений</a:t>
            </a:r>
          </a:p>
          <a:p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 b="1">
                <a:solidFill>
                  <a:srgbClr val="0000FF"/>
                </a:solidFill>
              </a:rPr>
              <a:t>Сначала упражнения надо выполнять медленно, перед зеркалом, так как ребёнку необходим зрительный контроль. После того как малыш немного освоится, зеркало можно убрать. Полезно задавать ребёнку наводящие вопросы. Например: Что делают губы? Что делает язычок? Где он находится (вверху или внизу)?</a:t>
            </a:r>
          </a:p>
          <a:p>
            <a:r>
              <a:rPr lang="ru-RU" b="1">
                <a:solidFill>
                  <a:srgbClr val="0000FF"/>
                </a:solidFill>
              </a:rPr>
              <a:t>Затем темп упражнений можно увеличить и выполнять их под счёт. Но при этом следите за тем, чтобы упражнения выполнялись точно и плавно, иначе занятия не имеют смысла.</a:t>
            </a:r>
          </a:p>
          <a:p>
            <a:r>
              <a:rPr lang="ru-RU" b="1">
                <a:solidFill>
                  <a:srgbClr val="0000FF"/>
                </a:solidFill>
              </a:rPr>
              <a:t>Лучше заниматься два раза в день (утром и вечером) в течении 5 – 7 минут, в зависимости от возраста и усидчивости ребёнка.</a:t>
            </a:r>
          </a:p>
          <a:p>
            <a:r>
              <a:rPr lang="ru-RU" b="1">
                <a:solidFill>
                  <a:srgbClr val="0000FF"/>
                </a:solidFill>
              </a:rPr>
              <a:t>Занимаясь с детьми 3 – 4 летнего возраста, следите, чтобы они усвоили основные движения.</a:t>
            </a:r>
          </a:p>
          <a:p>
            <a:r>
              <a:rPr lang="ru-RU" b="1">
                <a:solidFill>
                  <a:srgbClr val="0000FF"/>
                </a:solidFill>
              </a:rPr>
              <a:t>К детям 4 – 5 лет требования повышаются: движения должны быть всё более чёткими и плавными, без подёргиваний.</a:t>
            </a:r>
          </a:p>
          <a:p>
            <a:r>
              <a:rPr lang="ru-RU" b="1">
                <a:solidFill>
                  <a:srgbClr val="0000FF"/>
                </a:solidFill>
              </a:rPr>
              <a:t>В 6 – 7 летнем возрасте дети выполняют упражнения в быстром темпе и умеют удерживать положение языка некоторое время без изменений.</a:t>
            </a:r>
          </a:p>
        </p:txBody>
      </p:sp>
      <p:pic>
        <p:nvPicPr>
          <p:cNvPr id="1638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3860800"/>
            <a:ext cx="237648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Артикуляционное упражнение &quot;Часики&quot; - Картинка 18858/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496300" cy="6002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Артикуляционная гимнастика презентация - Большой архив кн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77041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00213"/>
            <a:ext cx="158273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628775"/>
            <a:ext cx="18002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547813" y="188913"/>
            <a:ext cx="56165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подвижности губ</a:t>
            </a:r>
            <a:endParaRPr lang="ru-RU" sz="3200">
              <a:solidFill>
                <a:srgbClr val="FF0000"/>
              </a:solidFill>
            </a:endParaRPr>
          </a:p>
          <a:p>
            <a:pPr eaLnBrk="0" hangingPunct="0"/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184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692275" y="2916238"/>
            <a:ext cx="5751513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4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sz="2800" b="1" i="1">
                <a:solidFill>
                  <a:srgbClr val="FF0000"/>
                </a:solidFill>
                <a:cs typeface="Times New Roman" pitchFamily="18" charset="0"/>
              </a:rPr>
              <a:t>»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Рот широко открыть. Все зубы видны. Язык спокойно лежит за нижними</a:t>
            </a:r>
            <a:endParaRPr lang="ru-RU" sz="2400" b="1">
              <a:solidFill>
                <a:srgbClr val="0000FF"/>
              </a:solidFill>
            </a:endParaRPr>
          </a:p>
          <a:p>
            <a:pPr algn="ctr"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зубами. Удержать под счёт от 1 до 5.</a:t>
            </a:r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92150"/>
            <a:ext cx="30241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692150"/>
            <a:ext cx="27352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684213" y="3905250"/>
            <a:ext cx="77231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</a:rPr>
              <a:t>«Хоботок»</a:t>
            </a:r>
            <a:endParaRPr lang="ru-RU" sz="280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b="1">
                <a:solidFill>
                  <a:srgbClr val="0000FF"/>
                </a:solidFill>
              </a:rPr>
              <a:t>Зубы сомкнуты, губы вытянуть хоботком. Удержать под счёт от 1 до 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3" descr="C:\яблонька\документация логопункта\консультации логопеда\картинки к гимнастике\tnBSLsg6W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765175"/>
            <a:ext cx="25923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15" descr="C:\яблонька\документация логопункта\консультации логопеда\картинки к гимнастике\434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836613"/>
            <a:ext cx="25860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684213" y="3130550"/>
            <a:ext cx="80645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Лягушки</a:t>
            </a:r>
            <a:r>
              <a:rPr lang="ru-RU" sz="3200" b="1" i="1">
                <a:solidFill>
                  <a:srgbClr val="FF0000"/>
                </a:solidFill>
                <a:cs typeface="Times New Roman" pitchFamily="18" charset="0"/>
              </a:rPr>
              <a:t>»</a:t>
            </a:r>
            <a:endParaRPr lang="ru-RU" sz="320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Губы растянуть в улыбке. Показать верхние и нижние зубы.</a:t>
            </a:r>
            <a:endParaRPr lang="ru-RU" sz="2400" b="1">
              <a:solidFill>
                <a:srgbClr val="0000FF"/>
              </a:solidFill>
            </a:endParaRPr>
          </a:p>
          <a:p>
            <a:pPr algn="ctr"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Удержать под счёт от 1 до 5.</a:t>
            </a:r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656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вкеа</cp:lastModifiedBy>
  <cp:revision>723</cp:revision>
  <dcterms:created xsi:type="dcterms:W3CDTF">2010-05-23T14:28:12Z</dcterms:created>
  <dcterms:modified xsi:type="dcterms:W3CDTF">2014-10-31T12:51:04Z</dcterms:modified>
</cp:coreProperties>
</file>