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233F2-0E14-4E99-8909-C23A00C04A4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30696D-988A-42C1-BDCF-ECA76E6851F0}">
      <dgm:prSet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Подготовительный этап 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4F7CBD-277A-4F3E-8A1C-6AE720B488D3}" type="parTrans" cxnId="{3BBBE8B5-AD9D-4E02-BE24-C5524EFC5AC8}">
      <dgm:prSet/>
      <dgm:spPr/>
      <dgm:t>
        <a:bodyPr/>
        <a:lstStyle/>
        <a:p>
          <a:endParaRPr lang="ru-RU"/>
        </a:p>
      </dgm:t>
    </dgm:pt>
    <dgm:pt modelId="{A39CADBA-D65F-4E50-AC1B-1D54F92AE5B0}" type="sibTrans" cxnId="{3BBBE8B5-AD9D-4E02-BE24-C5524EFC5AC8}">
      <dgm:prSet/>
      <dgm:spPr/>
      <dgm:t>
        <a:bodyPr/>
        <a:lstStyle/>
        <a:p>
          <a:endParaRPr lang="ru-RU"/>
        </a:p>
      </dgm:t>
    </dgm:pt>
    <dgm:pt modelId="{FF02D849-00FC-4EAF-B305-FFCE67C18471}">
      <dgm:prSet/>
      <dgm:spPr/>
      <dgm:t>
        <a:bodyPr/>
        <a:lstStyle/>
        <a:p>
          <a:r>
            <a:rPr lang="ru-RU" smtClean="0"/>
            <a:t>1. Сбор и анализ литературы по данной теме. </a:t>
          </a:r>
          <a:endParaRPr lang="ru-RU"/>
        </a:p>
      </dgm:t>
    </dgm:pt>
    <dgm:pt modelId="{B60F4C21-1E4C-4394-8399-951B58F00DA3}" type="parTrans" cxnId="{E93083E3-3BD1-4C33-96D4-310E8A772041}">
      <dgm:prSet/>
      <dgm:spPr/>
      <dgm:t>
        <a:bodyPr/>
        <a:lstStyle/>
        <a:p>
          <a:endParaRPr lang="ru-RU"/>
        </a:p>
      </dgm:t>
    </dgm:pt>
    <dgm:pt modelId="{04F930B1-CE86-4D0A-B11E-B9892C7B4302}" type="sibTrans" cxnId="{E93083E3-3BD1-4C33-96D4-310E8A772041}">
      <dgm:prSet/>
      <dgm:spPr/>
      <dgm:t>
        <a:bodyPr/>
        <a:lstStyle/>
        <a:p>
          <a:endParaRPr lang="ru-RU"/>
        </a:p>
      </dgm:t>
    </dgm:pt>
    <dgm:pt modelId="{A51B1609-4FA1-42CB-809E-2DC8191F5FCF}">
      <dgm:prSet/>
      <dgm:spPr/>
      <dgm:t>
        <a:bodyPr/>
        <a:lstStyle/>
        <a:p>
          <a:r>
            <a:rPr lang="ru-RU" smtClean="0"/>
            <a:t>2. Определение цели, исходя из интересов и потребностей детей. </a:t>
          </a:r>
          <a:endParaRPr lang="ru-RU"/>
        </a:p>
      </dgm:t>
    </dgm:pt>
    <dgm:pt modelId="{7845723C-A22C-41C0-ACB5-6A0EC1A8AC66}" type="parTrans" cxnId="{10A71862-ADD2-4666-841C-9A5AEF6F35A7}">
      <dgm:prSet/>
      <dgm:spPr/>
      <dgm:t>
        <a:bodyPr/>
        <a:lstStyle/>
        <a:p>
          <a:endParaRPr lang="ru-RU"/>
        </a:p>
      </dgm:t>
    </dgm:pt>
    <dgm:pt modelId="{DF9F1734-C8F2-4DDB-8C79-68D9278135D8}" type="sibTrans" cxnId="{10A71862-ADD2-4666-841C-9A5AEF6F35A7}">
      <dgm:prSet/>
      <dgm:spPr/>
      <dgm:t>
        <a:bodyPr/>
        <a:lstStyle/>
        <a:p>
          <a:endParaRPr lang="ru-RU"/>
        </a:p>
      </dgm:t>
    </dgm:pt>
    <dgm:pt modelId="{4047E934-0C75-4559-BC8D-711532D36A3C}">
      <dgm:prSet/>
      <dgm:spPr/>
      <dgm:t>
        <a:bodyPr/>
        <a:lstStyle/>
        <a:p>
          <a:r>
            <a:rPr lang="ru-RU" smtClean="0"/>
            <a:t>3. Обращение за рекомендациями к специалистам ДОУ. </a:t>
          </a:r>
          <a:endParaRPr lang="ru-RU"/>
        </a:p>
      </dgm:t>
    </dgm:pt>
    <dgm:pt modelId="{DB8D0BAF-D62B-44DA-8583-28308714C3DC}" type="parTrans" cxnId="{D60F3FE4-ECDB-4AB6-899E-BD7CB7E873DB}">
      <dgm:prSet/>
      <dgm:spPr/>
      <dgm:t>
        <a:bodyPr/>
        <a:lstStyle/>
        <a:p>
          <a:endParaRPr lang="ru-RU"/>
        </a:p>
      </dgm:t>
    </dgm:pt>
    <dgm:pt modelId="{432C7673-1F7F-45A2-A65E-40C7D5516D86}" type="sibTrans" cxnId="{D60F3FE4-ECDB-4AB6-899E-BD7CB7E873DB}">
      <dgm:prSet/>
      <dgm:spPr/>
      <dgm:t>
        <a:bodyPr/>
        <a:lstStyle/>
        <a:p>
          <a:endParaRPr lang="ru-RU"/>
        </a:p>
      </dgm:t>
    </dgm:pt>
    <dgm:pt modelId="{782E08B6-5302-4EE7-8578-E56A6F3FF6AB}">
      <dgm:prSet/>
      <dgm:spPr/>
      <dgm:t>
        <a:bodyPr/>
        <a:lstStyle/>
        <a:p>
          <a:r>
            <a:rPr lang="ru-RU" smtClean="0"/>
            <a:t>4.Планирование предстоящей деятельности, направленной на реализацию проекта. </a:t>
          </a:r>
          <a:endParaRPr lang="ru-RU"/>
        </a:p>
      </dgm:t>
    </dgm:pt>
    <dgm:pt modelId="{16736118-B5FA-4897-B8B7-1315EA60D877}" type="parTrans" cxnId="{0A1E9406-8532-4129-9BB8-DBA33DB84923}">
      <dgm:prSet/>
      <dgm:spPr/>
      <dgm:t>
        <a:bodyPr/>
        <a:lstStyle/>
        <a:p>
          <a:endParaRPr lang="ru-RU"/>
        </a:p>
      </dgm:t>
    </dgm:pt>
    <dgm:pt modelId="{7B0D9108-9B16-4AEB-AE20-50E36FBA637D}" type="sibTrans" cxnId="{0A1E9406-8532-4129-9BB8-DBA33DB84923}">
      <dgm:prSet/>
      <dgm:spPr/>
      <dgm:t>
        <a:bodyPr/>
        <a:lstStyle/>
        <a:p>
          <a:endParaRPr lang="ru-RU"/>
        </a:p>
      </dgm:t>
    </dgm:pt>
    <dgm:pt modelId="{5BD06FD3-1AF2-4FF9-9932-261842E817B4}">
      <dgm:prSet/>
      <dgm:spPr/>
      <dgm:t>
        <a:bodyPr/>
        <a:lstStyle/>
        <a:p>
          <a:r>
            <a:rPr lang="ru-RU" smtClean="0"/>
            <a:t>5. Обеспечение дидактического комплекса для реализации проекта. </a:t>
          </a:r>
          <a:endParaRPr lang="ru-RU"/>
        </a:p>
      </dgm:t>
    </dgm:pt>
    <dgm:pt modelId="{572BE99A-4978-4C2E-9F78-594395E1D799}" type="parTrans" cxnId="{D7ECB565-B91A-48EE-A4FB-55AFBA0F16AB}">
      <dgm:prSet/>
      <dgm:spPr/>
      <dgm:t>
        <a:bodyPr/>
        <a:lstStyle/>
        <a:p>
          <a:endParaRPr lang="ru-RU"/>
        </a:p>
      </dgm:t>
    </dgm:pt>
    <dgm:pt modelId="{1D9FD969-F252-4978-B502-CB7A44973407}" type="sibTrans" cxnId="{D7ECB565-B91A-48EE-A4FB-55AFBA0F16AB}">
      <dgm:prSet/>
      <dgm:spPr/>
      <dgm:t>
        <a:bodyPr/>
        <a:lstStyle/>
        <a:p>
          <a:endParaRPr lang="ru-RU"/>
        </a:p>
      </dgm:t>
    </dgm:pt>
    <dgm:pt modelId="{153F5A46-D9A9-4D28-AC3B-66219541BB2F}">
      <dgm:prSet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Основной этап 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253AB9-97A2-4030-A656-74BF4B4CB16A}" type="parTrans" cxnId="{49CB461C-800A-4F91-A5E3-43044C32F763}">
      <dgm:prSet/>
      <dgm:spPr/>
      <dgm:t>
        <a:bodyPr/>
        <a:lstStyle/>
        <a:p>
          <a:endParaRPr lang="ru-RU"/>
        </a:p>
      </dgm:t>
    </dgm:pt>
    <dgm:pt modelId="{F727290E-D324-492A-BAF7-E1171D72ED96}" type="sibTrans" cxnId="{49CB461C-800A-4F91-A5E3-43044C32F763}">
      <dgm:prSet/>
      <dgm:spPr/>
      <dgm:t>
        <a:bodyPr/>
        <a:lstStyle/>
        <a:p>
          <a:endParaRPr lang="ru-RU"/>
        </a:p>
      </dgm:t>
    </dgm:pt>
    <dgm:pt modelId="{4E6302FC-032E-44DB-9787-BA19D19950FC}">
      <dgm:prSet/>
      <dgm:spPr/>
      <dgm:t>
        <a:bodyPr/>
        <a:lstStyle/>
        <a:p>
          <a:r>
            <a:rPr lang="ru-RU" smtClean="0"/>
            <a:t>1. Апробация содержания краткосрочного проекта "Мир природы". </a:t>
          </a:r>
          <a:endParaRPr lang="ru-RU"/>
        </a:p>
      </dgm:t>
    </dgm:pt>
    <dgm:pt modelId="{6A1FB1BB-F5F9-409A-BEAE-F791151F7F10}" type="parTrans" cxnId="{E6323C89-2A8E-4745-BCEA-4879262ED49F}">
      <dgm:prSet/>
      <dgm:spPr/>
      <dgm:t>
        <a:bodyPr/>
        <a:lstStyle/>
        <a:p>
          <a:endParaRPr lang="ru-RU"/>
        </a:p>
      </dgm:t>
    </dgm:pt>
    <dgm:pt modelId="{0436CBF7-E5E0-4D4F-A1BA-FD74C499578A}" type="sibTrans" cxnId="{E6323C89-2A8E-4745-BCEA-4879262ED49F}">
      <dgm:prSet/>
      <dgm:spPr/>
      <dgm:t>
        <a:bodyPr/>
        <a:lstStyle/>
        <a:p>
          <a:endParaRPr lang="ru-RU"/>
        </a:p>
      </dgm:t>
    </dgm:pt>
    <dgm:pt modelId="{F3CB922E-A62D-4A32-A680-D2269C3DE7B2}">
      <dgm:prSet/>
      <dgm:spPr/>
      <dgm:t>
        <a:bodyPr/>
        <a:lstStyle/>
        <a:p>
          <a:r>
            <a:rPr lang="ru-RU" smtClean="0"/>
            <a:t>2. Проведение мероприятий в группах. </a:t>
          </a:r>
          <a:endParaRPr lang="ru-RU"/>
        </a:p>
      </dgm:t>
    </dgm:pt>
    <dgm:pt modelId="{3B992BC0-84E8-4B34-9049-C3DD0B8B8A7D}" type="parTrans" cxnId="{8851A175-D007-49B6-ACF4-37039E5AF0CE}">
      <dgm:prSet/>
      <dgm:spPr/>
      <dgm:t>
        <a:bodyPr/>
        <a:lstStyle/>
        <a:p>
          <a:endParaRPr lang="ru-RU"/>
        </a:p>
      </dgm:t>
    </dgm:pt>
    <dgm:pt modelId="{C7753C18-83A6-4FD7-840D-E49D88286FAE}" type="sibTrans" cxnId="{8851A175-D007-49B6-ACF4-37039E5AF0CE}">
      <dgm:prSet/>
      <dgm:spPr/>
      <dgm:t>
        <a:bodyPr/>
        <a:lstStyle/>
        <a:p>
          <a:endParaRPr lang="ru-RU"/>
        </a:p>
      </dgm:t>
    </dgm:pt>
    <dgm:pt modelId="{9D709760-2A66-4F5B-8B51-29214AB03890}">
      <dgm:prSet/>
      <dgm:spPr/>
      <dgm:t>
        <a:bodyPr/>
        <a:lstStyle/>
        <a:p>
          <a:r>
            <a:rPr lang="ru-RU" smtClean="0"/>
            <a:t>3.Взаимодействие с родителями, направленное на знакомство с проектной деятельностью. </a:t>
          </a:r>
          <a:endParaRPr lang="ru-RU"/>
        </a:p>
      </dgm:t>
    </dgm:pt>
    <dgm:pt modelId="{61592FA1-4084-454D-A139-CEE38E7610C4}" type="parTrans" cxnId="{75FF8880-3E90-442C-ACB7-2172B10F65AE}">
      <dgm:prSet/>
      <dgm:spPr/>
      <dgm:t>
        <a:bodyPr/>
        <a:lstStyle/>
        <a:p>
          <a:endParaRPr lang="ru-RU"/>
        </a:p>
      </dgm:t>
    </dgm:pt>
    <dgm:pt modelId="{8795868A-118C-46AD-9DFD-DB196305C962}" type="sibTrans" cxnId="{75FF8880-3E90-442C-ACB7-2172B10F65AE}">
      <dgm:prSet/>
      <dgm:spPr/>
      <dgm:t>
        <a:bodyPr/>
        <a:lstStyle/>
        <a:p>
          <a:endParaRPr lang="ru-RU"/>
        </a:p>
      </dgm:t>
    </dgm:pt>
    <dgm:pt modelId="{A5C679C0-1F8B-4819-B0BC-630D1D08EBE1}">
      <dgm:prSet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Заключительный этап 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AE2E016-D674-4B83-BB49-CD57135557A3}" type="parTrans" cxnId="{7AE4FAB5-3AAB-43CE-8DFE-E445BECBFC2F}">
      <dgm:prSet/>
      <dgm:spPr/>
      <dgm:t>
        <a:bodyPr/>
        <a:lstStyle/>
        <a:p>
          <a:endParaRPr lang="ru-RU"/>
        </a:p>
      </dgm:t>
    </dgm:pt>
    <dgm:pt modelId="{E7E89C31-154E-4D28-8A3B-FD3829F9D09B}" type="sibTrans" cxnId="{7AE4FAB5-3AAB-43CE-8DFE-E445BECBFC2F}">
      <dgm:prSet/>
      <dgm:spPr/>
      <dgm:t>
        <a:bodyPr/>
        <a:lstStyle/>
        <a:p>
          <a:endParaRPr lang="ru-RU"/>
        </a:p>
      </dgm:t>
    </dgm:pt>
    <dgm:pt modelId="{55AF43A5-EA7D-4E1A-908B-223E2A9E7636}">
      <dgm:prSet/>
      <dgm:spPr/>
      <dgm:t>
        <a:bodyPr/>
        <a:lstStyle/>
        <a:p>
          <a:r>
            <a:rPr lang="ru-RU" smtClean="0"/>
            <a:t>1. Мини-выставка продуктов детской деятельности. </a:t>
          </a:r>
          <a:endParaRPr lang="ru-RU"/>
        </a:p>
      </dgm:t>
    </dgm:pt>
    <dgm:pt modelId="{AA53EFB9-4A19-477D-8B8B-AB2274741090}" type="parTrans" cxnId="{02595E9A-2C5F-4473-AEB1-5701FB813145}">
      <dgm:prSet/>
      <dgm:spPr/>
      <dgm:t>
        <a:bodyPr/>
        <a:lstStyle/>
        <a:p>
          <a:endParaRPr lang="ru-RU"/>
        </a:p>
      </dgm:t>
    </dgm:pt>
    <dgm:pt modelId="{94A6044B-A22E-470B-ACC3-B6AA9C63E36A}" type="sibTrans" cxnId="{02595E9A-2C5F-4473-AEB1-5701FB813145}">
      <dgm:prSet/>
      <dgm:spPr/>
      <dgm:t>
        <a:bodyPr/>
        <a:lstStyle/>
        <a:p>
          <a:endParaRPr lang="ru-RU"/>
        </a:p>
      </dgm:t>
    </dgm:pt>
    <dgm:pt modelId="{612CFDB7-ACE4-43C4-873A-1766EA963C26}">
      <dgm:prSet/>
      <dgm:spPr/>
      <dgm:t>
        <a:bodyPr/>
        <a:lstStyle/>
        <a:p>
          <a:r>
            <a:rPr lang="ru-RU" dirty="0" smtClean="0"/>
            <a:t>2. Фотомонтаж. </a:t>
          </a:r>
          <a:endParaRPr lang="ru-RU" dirty="0"/>
        </a:p>
      </dgm:t>
    </dgm:pt>
    <dgm:pt modelId="{D1DF58B5-C905-4827-9561-F3140355EA94}" type="parTrans" cxnId="{DDD6BF1E-30E6-4AA8-8BCD-35CFA6A6D212}">
      <dgm:prSet/>
      <dgm:spPr/>
      <dgm:t>
        <a:bodyPr/>
        <a:lstStyle/>
        <a:p>
          <a:endParaRPr lang="ru-RU"/>
        </a:p>
      </dgm:t>
    </dgm:pt>
    <dgm:pt modelId="{EB5E6193-2717-483A-BD5B-96F441D2E5FE}" type="sibTrans" cxnId="{DDD6BF1E-30E6-4AA8-8BCD-35CFA6A6D212}">
      <dgm:prSet/>
      <dgm:spPr/>
      <dgm:t>
        <a:bodyPr/>
        <a:lstStyle/>
        <a:p>
          <a:endParaRPr lang="ru-RU"/>
        </a:p>
      </dgm:t>
    </dgm:pt>
    <dgm:pt modelId="{F3EC244F-0A0D-4A69-AC17-90C7B210A537}">
      <dgm:prSet/>
      <dgm:spPr/>
      <dgm:t>
        <a:bodyPr/>
        <a:lstStyle/>
        <a:p>
          <a:r>
            <a:rPr lang="ru-RU" smtClean="0"/>
            <a:t>3. Подведение итогов. </a:t>
          </a:r>
          <a:endParaRPr lang="ru-RU"/>
        </a:p>
      </dgm:t>
    </dgm:pt>
    <dgm:pt modelId="{A9928074-3C95-403F-8CA2-3DF715B4BDAB}" type="parTrans" cxnId="{7F6659D3-75C9-4D39-899A-461C78A38C78}">
      <dgm:prSet/>
      <dgm:spPr/>
      <dgm:t>
        <a:bodyPr/>
        <a:lstStyle/>
        <a:p>
          <a:endParaRPr lang="ru-RU"/>
        </a:p>
      </dgm:t>
    </dgm:pt>
    <dgm:pt modelId="{6798DD02-8736-494A-8AFD-46436BCB81F8}" type="sibTrans" cxnId="{7F6659D3-75C9-4D39-899A-461C78A38C78}">
      <dgm:prSet/>
      <dgm:spPr/>
      <dgm:t>
        <a:bodyPr/>
        <a:lstStyle/>
        <a:p>
          <a:endParaRPr lang="ru-RU"/>
        </a:p>
      </dgm:t>
    </dgm:pt>
    <dgm:pt modelId="{1F43650A-1C71-49ED-AB2C-DD05BBD0A7B0}" type="pres">
      <dgm:prSet presAssocID="{BA2233F2-0E14-4E99-8909-C23A00C04A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E80F4-FCA4-4E6A-96B0-5028751E3FCF}" type="pres">
      <dgm:prSet presAssocID="{BC30696D-988A-42C1-BDCF-ECA76E6851F0}" presName="composite" presStyleCnt="0"/>
      <dgm:spPr/>
    </dgm:pt>
    <dgm:pt modelId="{3800160D-8BAD-4A0F-A33C-0EA669926BDC}" type="pres">
      <dgm:prSet presAssocID="{BC30696D-988A-42C1-BDCF-ECA76E6851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935A6-ADDA-4BA5-96D7-B6D73768E634}" type="pres">
      <dgm:prSet presAssocID="{BC30696D-988A-42C1-BDCF-ECA76E6851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58F50-B0AF-469B-B540-92A230A22109}" type="pres">
      <dgm:prSet presAssocID="{A39CADBA-D65F-4E50-AC1B-1D54F92AE5B0}" presName="sp" presStyleCnt="0"/>
      <dgm:spPr/>
    </dgm:pt>
    <dgm:pt modelId="{340E02C7-5BD7-4FCE-A672-F67237AFD4BE}" type="pres">
      <dgm:prSet presAssocID="{A5C679C0-1F8B-4819-B0BC-630D1D08EBE1}" presName="composite" presStyleCnt="0"/>
      <dgm:spPr/>
    </dgm:pt>
    <dgm:pt modelId="{D005AA7E-0098-4C7B-9C2C-71E1CECE391C}" type="pres">
      <dgm:prSet presAssocID="{A5C679C0-1F8B-4819-B0BC-630D1D08EBE1}" presName="parentText" presStyleLbl="alignNode1" presStyleIdx="1" presStyleCnt="3" custLinFactY="36632" custLinFactNeighborX="-917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C009-73BD-4D07-A850-C23D5EC1A217}" type="pres">
      <dgm:prSet presAssocID="{A5C679C0-1F8B-4819-B0BC-630D1D08EBE1}" presName="descendantText" presStyleLbl="alignAcc1" presStyleIdx="1" presStyleCnt="3" custLinFactY="43563" custLinFactNeighborX="1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F96F-E2C9-4E51-8121-AC8F503A8D46}" type="pres">
      <dgm:prSet presAssocID="{E7E89C31-154E-4D28-8A3B-FD3829F9D09B}" presName="sp" presStyleCnt="0"/>
      <dgm:spPr/>
    </dgm:pt>
    <dgm:pt modelId="{8EC37E82-8CC5-495A-A15B-BF305F88DFD6}" type="pres">
      <dgm:prSet presAssocID="{153F5A46-D9A9-4D28-AC3B-66219541BB2F}" presName="composite" presStyleCnt="0"/>
      <dgm:spPr/>
    </dgm:pt>
    <dgm:pt modelId="{B3E33358-EB0D-4244-B14F-1EB749A62339}" type="pres">
      <dgm:prSet presAssocID="{153F5A46-D9A9-4D28-AC3B-66219541BB2F}" presName="parentText" presStyleLbl="alignNode1" presStyleIdx="2" presStyleCnt="3" custLinFactNeighborX="0" custLinFactNeighborY="-94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DCABC-F753-44F8-8CE2-8AE25EAE4BF9}" type="pres">
      <dgm:prSet presAssocID="{153F5A46-D9A9-4D28-AC3B-66219541BB2F}" presName="descendantText" presStyleLbl="alignAcc1" presStyleIdx="2" presStyleCnt="3" custLinFactY="-30689" custLinFactNeighborX="55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F3FE4-ECDB-4AB6-899E-BD7CB7E873DB}" srcId="{BC30696D-988A-42C1-BDCF-ECA76E6851F0}" destId="{4047E934-0C75-4559-BC8D-711532D36A3C}" srcOrd="2" destOrd="0" parTransId="{DB8D0BAF-D62B-44DA-8583-28308714C3DC}" sibTransId="{432C7673-1F7F-45A2-A65E-40C7D5516D86}"/>
    <dgm:cxn modelId="{E77D8EDD-869C-42BD-AF02-A1360455EFD7}" type="presOf" srcId="{F3CB922E-A62D-4A32-A680-D2269C3DE7B2}" destId="{9D9DCABC-F753-44F8-8CE2-8AE25EAE4BF9}" srcOrd="0" destOrd="1" presId="urn:microsoft.com/office/officeart/2005/8/layout/chevron2"/>
    <dgm:cxn modelId="{7AE4FAB5-3AAB-43CE-8DFE-E445BECBFC2F}" srcId="{BA2233F2-0E14-4E99-8909-C23A00C04A4D}" destId="{A5C679C0-1F8B-4819-B0BC-630D1D08EBE1}" srcOrd="1" destOrd="0" parTransId="{0AE2E016-D674-4B83-BB49-CD57135557A3}" sibTransId="{E7E89C31-154E-4D28-8A3B-FD3829F9D09B}"/>
    <dgm:cxn modelId="{3BBBE8B5-AD9D-4E02-BE24-C5524EFC5AC8}" srcId="{BA2233F2-0E14-4E99-8909-C23A00C04A4D}" destId="{BC30696D-988A-42C1-BDCF-ECA76E6851F0}" srcOrd="0" destOrd="0" parTransId="{524F7CBD-277A-4F3E-8A1C-6AE720B488D3}" sibTransId="{A39CADBA-D65F-4E50-AC1B-1D54F92AE5B0}"/>
    <dgm:cxn modelId="{B0E37A01-8A58-4F4F-9BF7-7A4326647141}" type="presOf" srcId="{A5C679C0-1F8B-4819-B0BC-630D1D08EBE1}" destId="{D005AA7E-0098-4C7B-9C2C-71E1CECE391C}" srcOrd="0" destOrd="0" presId="urn:microsoft.com/office/officeart/2005/8/layout/chevron2"/>
    <dgm:cxn modelId="{D7ECB565-B91A-48EE-A4FB-55AFBA0F16AB}" srcId="{BC30696D-988A-42C1-BDCF-ECA76E6851F0}" destId="{5BD06FD3-1AF2-4FF9-9932-261842E817B4}" srcOrd="4" destOrd="0" parTransId="{572BE99A-4978-4C2E-9F78-594395E1D799}" sibTransId="{1D9FD969-F252-4978-B502-CB7A44973407}"/>
    <dgm:cxn modelId="{B862B3E7-FEAF-4350-9B87-5D566BD477E7}" type="presOf" srcId="{BA2233F2-0E14-4E99-8909-C23A00C04A4D}" destId="{1F43650A-1C71-49ED-AB2C-DD05BBD0A7B0}" srcOrd="0" destOrd="0" presId="urn:microsoft.com/office/officeart/2005/8/layout/chevron2"/>
    <dgm:cxn modelId="{61D2510E-5790-48C6-A1C1-0B2DAA48AD96}" type="presOf" srcId="{F3EC244F-0A0D-4A69-AC17-90C7B210A537}" destId="{9403C009-73BD-4D07-A850-C23D5EC1A217}" srcOrd="0" destOrd="2" presId="urn:microsoft.com/office/officeart/2005/8/layout/chevron2"/>
    <dgm:cxn modelId="{7F6659D3-75C9-4D39-899A-461C78A38C78}" srcId="{A5C679C0-1F8B-4819-B0BC-630D1D08EBE1}" destId="{F3EC244F-0A0D-4A69-AC17-90C7B210A537}" srcOrd="2" destOrd="0" parTransId="{A9928074-3C95-403F-8CA2-3DF715B4BDAB}" sibTransId="{6798DD02-8736-494A-8AFD-46436BCB81F8}"/>
    <dgm:cxn modelId="{ABA33D01-0763-419B-84EA-B65FE4237614}" type="presOf" srcId="{782E08B6-5302-4EE7-8578-E56A6F3FF6AB}" destId="{4CF935A6-ADDA-4BA5-96D7-B6D73768E634}" srcOrd="0" destOrd="3" presId="urn:microsoft.com/office/officeart/2005/8/layout/chevron2"/>
    <dgm:cxn modelId="{AFA954DA-DE90-4679-BDDE-7911099899A9}" type="presOf" srcId="{FF02D849-00FC-4EAF-B305-FFCE67C18471}" destId="{4CF935A6-ADDA-4BA5-96D7-B6D73768E634}" srcOrd="0" destOrd="0" presId="urn:microsoft.com/office/officeart/2005/8/layout/chevron2"/>
    <dgm:cxn modelId="{0A1E9406-8532-4129-9BB8-DBA33DB84923}" srcId="{BC30696D-988A-42C1-BDCF-ECA76E6851F0}" destId="{782E08B6-5302-4EE7-8578-E56A6F3FF6AB}" srcOrd="3" destOrd="0" parTransId="{16736118-B5FA-4897-B8B7-1315EA60D877}" sibTransId="{7B0D9108-9B16-4AEB-AE20-50E36FBA637D}"/>
    <dgm:cxn modelId="{7B44CAAD-379D-473C-BF4B-9F51EEF9B93A}" type="presOf" srcId="{4E6302FC-032E-44DB-9787-BA19D19950FC}" destId="{9D9DCABC-F753-44F8-8CE2-8AE25EAE4BF9}" srcOrd="0" destOrd="0" presId="urn:microsoft.com/office/officeart/2005/8/layout/chevron2"/>
    <dgm:cxn modelId="{49CB461C-800A-4F91-A5E3-43044C32F763}" srcId="{BA2233F2-0E14-4E99-8909-C23A00C04A4D}" destId="{153F5A46-D9A9-4D28-AC3B-66219541BB2F}" srcOrd="2" destOrd="0" parTransId="{10253AB9-97A2-4030-A656-74BF4B4CB16A}" sibTransId="{F727290E-D324-492A-BAF7-E1171D72ED96}"/>
    <dgm:cxn modelId="{B28DBD28-C473-4567-8304-7E076606383F}" type="presOf" srcId="{4047E934-0C75-4559-BC8D-711532D36A3C}" destId="{4CF935A6-ADDA-4BA5-96D7-B6D73768E634}" srcOrd="0" destOrd="2" presId="urn:microsoft.com/office/officeart/2005/8/layout/chevron2"/>
    <dgm:cxn modelId="{0ED6C528-81C8-4C99-BF64-AF0409494C5D}" type="presOf" srcId="{9D709760-2A66-4F5B-8B51-29214AB03890}" destId="{9D9DCABC-F753-44F8-8CE2-8AE25EAE4BF9}" srcOrd="0" destOrd="2" presId="urn:microsoft.com/office/officeart/2005/8/layout/chevron2"/>
    <dgm:cxn modelId="{E93083E3-3BD1-4C33-96D4-310E8A772041}" srcId="{BC30696D-988A-42C1-BDCF-ECA76E6851F0}" destId="{FF02D849-00FC-4EAF-B305-FFCE67C18471}" srcOrd="0" destOrd="0" parTransId="{B60F4C21-1E4C-4394-8399-951B58F00DA3}" sibTransId="{04F930B1-CE86-4D0A-B11E-B9892C7B4302}"/>
    <dgm:cxn modelId="{DDD6BF1E-30E6-4AA8-8BCD-35CFA6A6D212}" srcId="{A5C679C0-1F8B-4819-B0BC-630D1D08EBE1}" destId="{612CFDB7-ACE4-43C4-873A-1766EA963C26}" srcOrd="1" destOrd="0" parTransId="{D1DF58B5-C905-4827-9561-F3140355EA94}" sibTransId="{EB5E6193-2717-483A-BD5B-96F441D2E5FE}"/>
    <dgm:cxn modelId="{02595E9A-2C5F-4473-AEB1-5701FB813145}" srcId="{A5C679C0-1F8B-4819-B0BC-630D1D08EBE1}" destId="{55AF43A5-EA7D-4E1A-908B-223E2A9E7636}" srcOrd="0" destOrd="0" parTransId="{AA53EFB9-4A19-477D-8B8B-AB2274741090}" sibTransId="{94A6044B-A22E-470B-ACC3-B6AA9C63E36A}"/>
    <dgm:cxn modelId="{CF2ECFD2-6F0A-43FE-91FB-49EB16458F0E}" type="presOf" srcId="{BC30696D-988A-42C1-BDCF-ECA76E6851F0}" destId="{3800160D-8BAD-4A0F-A33C-0EA669926BDC}" srcOrd="0" destOrd="0" presId="urn:microsoft.com/office/officeart/2005/8/layout/chevron2"/>
    <dgm:cxn modelId="{09F3FFD9-4A8C-4622-8569-1D9188CBDCF5}" type="presOf" srcId="{153F5A46-D9A9-4D28-AC3B-66219541BB2F}" destId="{B3E33358-EB0D-4244-B14F-1EB749A62339}" srcOrd="0" destOrd="0" presId="urn:microsoft.com/office/officeart/2005/8/layout/chevron2"/>
    <dgm:cxn modelId="{E6323C89-2A8E-4745-BCEA-4879262ED49F}" srcId="{153F5A46-D9A9-4D28-AC3B-66219541BB2F}" destId="{4E6302FC-032E-44DB-9787-BA19D19950FC}" srcOrd="0" destOrd="0" parTransId="{6A1FB1BB-F5F9-409A-BEAE-F791151F7F10}" sibTransId="{0436CBF7-E5E0-4D4F-A1BA-FD74C499578A}"/>
    <dgm:cxn modelId="{58854A4F-999D-4513-82C7-AA41D2561E4E}" type="presOf" srcId="{A51B1609-4FA1-42CB-809E-2DC8191F5FCF}" destId="{4CF935A6-ADDA-4BA5-96D7-B6D73768E634}" srcOrd="0" destOrd="1" presId="urn:microsoft.com/office/officeart/2005/8/layout/chevron2"/>
    <dgm:cxn modelId="{8851A175-D007-49B6-ACF4-37039E5AF0CE}" srcId="{153F5A46-D9A9-4D28-AC3B-66219541BB2F}" destId="{F3CB922E-A62D-4A32-A680-D2269C3DE7B2}" srcOrd="1" destOrd="0" parTransId="{3B992BC0-84E8-4B34-9049-C3DD0B8B8A7D}" sibTransId="{C7753C18-83A6-4FD7-840D-E49D88286FAE}"/>
    <dgm:cxn modelId="{10A71862-ADD2-4666-841C-9A5AEF6F35A7}" srcId="{BC30696D-988A-42C1-BDCF-ECA76E6851F0}" destId="{A51B1609-4FA1-42CB-809E-2DC8191F5FCF}" srcOrd="1" destOrd="0" parTransId="{7845723C-A22C-41C0-ACB5-6A0EC1A8AC66}" sibTransId="{DF9F1734-C8F2-4DDB-8C79-68D9278135D8}"/>
    <dgm:cxn modelId="{CF035299-0CC8-47FE-8175-13A735A3CEE9}" type="presOf" srcId="{55AF43A5-EA7D-4E1A-908B-223E2A9E7636}" destId="{9403C009-73BD-4D07-A850-C23D5EC1A217}" srcOrd="0" destOrd="0" presId="urn:microsoft.com/office/officeart/2005/8/layout/chevron2"/>
    <dgm:cxn modelId="{F49F170A-54F6-40DC-8C46-1C24325A493D}" type="presOf" srcId="{5BD06FD3-1AF2-4FF9-9932-261842E817B4}" destId="{4CF935A6-ADDA-4BA5-96D7-B6D73768E634}" srcOrd="0" destOrd="4" presId="urn:microsoft.com/office/officeart/2005/8/layout/chevron2"/>
    <dgm:cxn modelId="{75FF8880-3E90-442C-ACB7-2172B10F65AE}" srcId="{153F5A46-D9A9-4D28-AC3B-66219541BB2F}" destId="{9D709760-2A66-4F5B-8B51-29214AB03890}" srcOrd="2" destOrd="0" parTransId="{61592FA1-4084-454D-A139-CEE38E7610C4}" sibTransId="{8795868A-118C-46AD-9DFD-DB196305C962}"/>
    <dgm:cxn modelId="{2973D65C-77AE-4AC1-8FFA-8E80F10801CF}" type="presOf" srcId="{612CFDB7-ACE4-43C4-873A-1766EA963C26}" destId="{9403C009-73BD-4D07-A850-C23D5EC1A217}" srcOrd="0" destOrd="1" presId="urn:microsoft.com/office/officeart/2005/8/layout/chevron2"/>
    <dgm:cxn modelId="{03909773-2CF8-41F6-A578-983E52E9EFB2}" type="presParOf" srcId="{1F43650A-1C71-49ED-AB2C-DD05BBD0A7B0}" destId="{4C5E80F4-FCA4-4E6A-96B0-5028751E3FCF}" srcOrd="0" destOrd="0" presId="urn:microsoft.com/office/officeart/2005/8/layout/chevron2"/>
    <dgm:cxn modelId="{3F791884-518D-4EE8-803F-8959B39FA037}" type="presParOf" srcId="{4C5E80F4-FCA4-4E6A-96B0-5028751E3FCF}" destId="{3800160D-8BAD-4A0F-A33C-0EA669926BDC}" srcOrd="0" destOrd="0" presId="urn:microsoft.com/office/officeart/2005/8/layout/chevron2"/>
    <dgm:cxn modelId="{42233523-FED6-4032-8A97-576B0C928B2E}" type="presParOf" srcId="{4C5E80F4-FCA4-4E6A-96B0-5028751E3FCF}" destId="{4CF935A6-ADDA-4BA5-96D7-B6D73768E634}" srcOrd="1" destOrd="0" presId="urn:microsoft.com/office/officeart/2005/8/layout/chevron2"/>
    <dgm:cxn modelId="{A742C993-830F-4499-BF4F-3589BCB30498}" type="presParOf" srcId="{1F43650A-1C71-49ED-AB2C-DD05BBD0A7B0}" destId="{54158F50-B0AF-469B-B540-92A230A22109}" srcOrd="1" destOrd="0" presId="urn:microsoft.com/office/officeart/2005/8/layout/chevron2"/>
    <dgm:cxn modelId="{B328CFFC-A940-4C72-84C0-F9DC33EAD273}" type="presParOf" srcId="{1F43650A-1C71-49ED-AB2C-DD05BBD0A7B0}" destId="{340E02C7-5BD7-4FCE-A672-F67237AFD4BE}" srcOrd="2" destOrd="0" presId="urn:microsoft.com/office/officeart/2005/8/layout/chevron2"/>
    <dgm:cxn modelId="{8FF49932-D31B-4E95-84D2-E2A427CA0C23}" type="presParOf" srcId="{340E02C7-5BD7-4FCE-A672-F67237AFD4BE}" destId="{D005AA7E-0098-4C7B-9C2C-71E1CECE391C}" srcOrd="0" destOrd="0" presId="urn:microsoft.com/office/officeart/2005/8/layout/chevron2"/>
    <dgm:cxn modelId="{A6BDF2C4-3792-4A8C-B1C9-39569D346059}" type="presParOf" srcId="{340E02C7-5BD7-4FCE-A672-F67237AFD4BE}" destId="{9403C009-73BD-4D07-A850-C23D5EC1A217}" srcOrd="1" destOrd="0" presId="urn:microsoft.com/office/officeart/2005/8/layout/chevron2"/>
    <dgm:cxn modelId="{77E8D3F5-10A3-439B-882E-BCA57B001E8D}" type="presParOf" srcId="{1F43650A-1C71-49ED-AB2C-DD05BBD0A7B0}" destId="{9DD0F96F-E2C9-4E51-8121-AC8F503A8D46}" srcOrd="3" destOrd="0" presId="urn:microsoft.com/office/officeart/2005/8/layout/chevron2"/>
    <dgm:cxn modelId="{F6B4E2FD-ADA5-4A30-9EB0-BD997207B3CF}" type="presParOf" srcId="{1F43650A-1C71-49ED-AB2C-DD05BBD0A7B0}" destId="{8EC37E82-8CC5-495A-A15B-BF305F88DFD6}" srcOrd="4" destOrd="0" presId="urn:microsoft.com/office/officeart/2005/8/layout/chevron2"/>
    <dgm:cxn modelId="{AEEEDF56-43CF-4A2E-A9F7-E96673FD80ED}" type="presParOf" srcId="{8EC37E82-8CC5-495A-A15B-BF305F88DFD6}" destId="{B3E33358-EB0D-4244-B14F-1EB749A62339}" srcOrd="0" destOrd="0" presId="urn:microsoft.com/office/officeart/2005/8/layout/chevron2"/>
    <dgm:cxn modelId="{A69E09FB-F8D5-4797-B8C1-11DD2A5E2672}" type="presParOf" srcId="{8EC37E82-8CC5-495A-A15B-BF305F88DFD6}" destId="{9D9DCABC-F753-44F8-8CE2-8AE25EAE4BF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D753-85CF-4806-BDDE-42889C350AA0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C7F1-7B15-49E1-81F6-0982F146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1A25-27E0-433F-B69D-84C9628AC8B1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C326-BE62-4C14-AA3F-C7B2D0C99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7CC9-4C56-4712-9ACF-1A162B28209E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CEFD-156F-4B75-866E-982B7A7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16EF-EC09-4F11-8980-67E9067CC658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8F24-35F7-4984-B487-B5CDC97DB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BD52-3AE9-448A-8EFE-1FE1EE4127AB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F4504-A6F7-4C80-A58F-C131C94A7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B24B-4903-4C2D-B309-1514BD0FD5C9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8DD8-2E80-4AAC-9F90-E1A9912C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8526-C1C5-4EEE-B6D7-7C4CEED346F4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05FF-3ED4-4BE5-8BD1-DA09276F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FF2A-8865-44D0-A1F9-E56A6EED1A38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5202-9480-4626-A554-6C825AADE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872F-A53A-4F9D-A731-A6E7CB01C57A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9200-3D4E-4D83-86D3-C1E701CDA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77D5-38D0-4A21-A29F-CF0E34CCF07B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6884-533D-41B4-AACF-1434E4312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E79B-09C6-4F62-8856-02F9940D007C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FC99-3397-4972-A6EF-155B953D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104BB-F694-4240-981A-2D4C7E188754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C8F4CF-5FA0-4BAD-AFA7-27E93EEFB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000132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572428" cy="2071702"/>
          </a:xfrm>
        </p:spPr>
        <p:txBody>
          <a:bodyPr rtlCol="0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 по экологическому воспитанию "Мир природы"детей подготовительной к школе группы</a:t>
            </a:r>
            <a:endParaRPr lang="ru-RU" sz="3600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Разработала:</a:t>
            </a:r>
          </a:p>
          <a:p>
            <a:pPr algn="r"/>
            <a:r>
              <a:rPr lang="ru-RU" b="1" dirty="0" err="1" smtClean="0">
                <a:solidFill>
                  <a:srgbClr val="FF0000"/>
                </a:solidFill>
              </a:rPr>
              <a:t>Захлебная</a:t>
            </a:r>
            <a:r>
              <a:rPr lang="ru-RU" b="1" dirty="0" smtClean="0">
                <a:solidFill>
                  <a:srgbClr val="FF0000"/>
                </a:solidFill>
              </a:rPr>
              <a:t> Людмила Евгеньевна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Модель педагогической работы с использованием экспериментально-исследовательской деятельности с детьми  подготовительной к школе 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1802" y="2714620"/>
            <a:ext cx="2500330" cy="157163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Педагогическая работа с использованием экспериментально-исследовательской деятельности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2071678"/>
            <a:ext cx="1428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Создание проблемных ситуаций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357298"/>
            <a:ext cx="15001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Задания для наблюдений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000240"/>
            <a:ext cx="24288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Стимулирование  познавательной активности детей педагогом</a:t>
            </a:r>
            <a:endParaRPr lang="ru-RU" dirty="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785786" y="3429000"/>
            <a:ext cx="1319214" cy="714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Наблюдения и экскурсии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4500570"/>
            <a:ext cx="192882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Уход за растениями и животными в уголке природы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4500570"/>
            <a:ext cx="26196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3571876"/>
            <a:ext cx="20082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Разные виды игр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6" idx="1"/>
            <a:endCxn id="20" idx="3"/>
          </p:cNvCxnSpPr>
          <p:nvPr/>
        </p:nvCxnSpPr>
        <p:spPr>
          <a:xfrm rot="16200000" flipV="1">
            <a:off x="2691976" y="2198789"/>
            <a:ext cx="411438" cy="1080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</p:cNvCxnSpPr>
          <p:nvPr/>
        </p:nvCxnSpPr>
        <p:spPr>
          <a:xfrm rot="10800000" flipV="1">
            <a:off x="2071670" y="3500438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</p:cNvCxnSpPr>
          <p:nvPr/>
        </p:nvCxnSpPr>
        <p:spPr>
          <a:xfrm rot="5400000">
            <a:off x="2818334" y="4023812"/>
            <a:ext cx="587351" cy="651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0"/>
            <a:endCxn id="21" idx="2"/>
          </p:cNvCxnSpPr>
          <p:nvPr/>
        </p:nvCxnSpPr>
        <p:spPr>
          <a:xfrm rot="5400000" flipH="1" flipV="1">
            <a:off x="4140690" y="2461905"/>
            <a:ext cx="4339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2" idx="1"/>
          </p:cNvCxnSpPr>
          <p:nvPr/>
        </p:nvCxnSpPr>
        <p:spPr>
          <a:xfrm flipV="1">
            <a:off x="5357818" y="2600405"/>
            <a:ext cx="642942" cy="257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6"/>
            <a:endCxn id="26" idx="1"/>
          </p:cNvCxnSpPr>
          <p:nvPr/>
        </p:nvCxnSpPr>
        <p:spPr>
          <a:xfrm>
            <a:off x="5572132" y="3500438"/>
            <a:ext cx="714380" cy="25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5" idx="0"/>
          </p:cNvCxnSpPr>
          <p:nvPr/>
        </p:nvCxnSpPr>
        <p:spPr>
          <a:xfrm rot="16200000" flipH="1">
            <a:off x="4476808" y="4381448"/>
            <a:ext cx="142876" cy="9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Результаты </a:t>
            </a:r>
            <a:r>
              <a:rPr lang="ru-RU" sz="2400" b="1" dirty="0" smtClean="0">
                <a:solidFill>
                  <a:srgbClr val="FF0000"/>
                </a:solidFill>
              </a:rPr>
              <a:t>проведенной работы показали, что применение экспериментирования оказало влияние на: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-повышение уровня развития любознательности; </a:t>
            </a:r>
          </a:p>
          <a:p>
            <a:pPr algn="ctr">
              <a:buNone/>
            </a:pPr>
            <a:r>
              <a:rPr lang="ru-RU" sz="2000" dirty="0" smtClean="0"/>
              <a:t>-развитие исследовательских умений и навыков детей (анализировать объект или явление, выделять существенные признаки и связи, отбирать средства и материалы для самостоятельной деятельности, осуществлять эксперимент, делать выводы);</a:t>
            </a:r>
          </a:p>
          <a:p>
            <a:pPr algn="ctr">
              <a:buNone/>
            </a:pPr>
            <a:r>
              <a:rPr lang="ru-RU" sz="2000" dirty="0" smtClean="0"/>
              <a:t>- речевое развитие (обогащение словарного запаса детей различными терминами, закрепление умения грамматически правильно строить свои ответы на вопросы, умение задавать вопросы);</a:t>
            </a:r>
          </a:p>
          <a:p>
            <a:pPr algn="ctr">
              <a:buNone/>
            </a:pPr>
            <a:r>
              <a:rPr lang="ru-RU" sz="2000" dirty="0" smtClean="0"/>
              <a:t>-развитие  личностных характеристик (появление инициативы, самостоятельности, умения сотрудничать с другими, потребности отстаивать свою точку зрения);</a:t>
            </a:r>
          </a:p>
          <a:p>
            <a:pPr algn="ctr">
              <a:buNone/>
            </a:pPr>
            <a:r>
              <a:rPr lang="ru-RU" sz="2000" dirty="0" smtClean="0"/>
              <a:t>- систематизация и расширение представлений  детей о неживой природе.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Благодарю вас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фото занятий с детьми\DSC_2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135" y="1600200"/>
            <a:ext cx="68017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проблемы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Особое значение для развития личности дошкольника имеет усвоение им представлений о взаимосвязи природы и человека. Овладение способами практического взаимодействия с окружающей средой обеспечивает становление мировидения ребенка, его личностный рост. Существенную роль в этом направлении играет поисково-познавательная деятельность дошкольников, протекающая в форме экспериментальных действий. В их процессе дети преобразуют объекты с целью выявить их скрытые существенные связи с явлениями природы. </a:t>
            </a:r>
          </a:p>
          <a:p>
            <a:pPr algn="ctr"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недостаточно уделяется внимание познавательным и экспериментальным возможностям старшего дошкольника как в ДОУ, так и в семье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Формировать у детей экологические знания, бережное отношение к природе и всему окружающему.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1.Формировать у детей бережное, ответственное, эмоционально-доброжелательное отношение к миру природы, к живым существам, в процессе общения с ними. </a:t>
            </a:r>
          </a:p>
          <a:p>
            <a:pPr algn="ctr">
              <a:buNone/>
            </a:pPr>
            <a:r>
              <a:rPr lang="ru-RU" sz="2400" dirty="0" smtClean="0"/>
              <a:t>2.Формировать навыки наблюдения и экспериментирования в процессе поисково-познавательной деятельности. </a:t>
            </a:r>
          </a:p>
          <a:p>
            <a:pPr algn="ctr">
              <a:buNone/>
            </a:pPr>
            <a:r>
              <a:rPr lang="ru-RU" sz="2400" dirty="0" smtClean="0"/>
              <a:t>3. Развивать у детей воображение, речь, фантазию, мышление, умение анализировать, сравнивать и обобщать.  </a:t>
            </a:r>
          </a:p>
          <a:p>
            <a:pPr algn="ctr">
              <a:buNone/>
            </a:pPr>
            <a:r>
              <a:rPr lang="ru-RU" sz="2400" dirty="0" smtClean="0"/>
              <a:t>4. Охранять и укреплять здоровье детей.</a:t>
            </a:r>
          </a:p>
          <a:p>
            <a:pPr algn="ctr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Участники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дети, педагоги ДОУ, родители</a:t>
            </a:r>
            <a:endParaRPr lang="ru-RU" dirty="0"/>
          </a:p>
        </p:txBody>
      </p:sp>
      <p:pic>
        <p:nvPicPr>
          <p:cNvPr id="1026" name="Picture 2" descr="F:\фото занятий с детьми\DSC_2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9512"/>
            <a:ext cx="4038600" cy="2687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Проект «Мир природы» - долгосрочный (рассчитан на 1 год). </a:t>
            </a:r>
          </a:p>
          <a:p>
            <a:pPr algn="ctr">
              <a:buNone/>
            </a:pPr>
            <a:r>
              <a:rPr lang="ru-RU" b="1" dirty="0" smtClean="0"/>
              <a:t>Вид проекта:</a:t>
            </a:r>
            <a:r>
              <a:rPr lang="ru-RU" dirty="0" smtClean="0"/>
              <a:t> творческий</a:t>
            </a:r>
          </a:p>
          <a:p>
            <a:endParaRPr lang="ru-RU" dirty="0"/>
          </a:p>
        </p:txBody>
      </p:sp>
      <p:pic>
        <p:nvPicPr>
          <p:cNvPr id="2050" name="Picture 2" descr="F:\фото занятий с детьми\DSC_28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681" y="1600200"/>
            <a:ext cx="30116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Ресурсное обеспечение проекта: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/>
              <a:t>1. Уголок экологии и экспериментирования в группе. </a:t>
            </a:r>
          </a:p>
          <a:p>
            <a:pPr algn="ctr">
              <a:buNone/>
            </a:pPr>
            <a:r>
              <a:rPr lang="ru-RU" sz="1800" dirty="0" smtClean="0"/>
              <a:t>2.Методический инструментарий (картотека дидактических игр, конспекты занятий, сценарии развлечений и т.д.). </a:t>
            </a:r>
          </a:p>
          <a:p>
            <a:pPr algn="ctr">
              <a:buNone/>
            </a:pPr>
            <a:r>
              <a:rPr lang="ru-RU" sz="1800" dirty="0" smtClean="0"/>
              <a:t>3. Библиотечка юного эколога. </a:t>
            </a:r>
          </a:p>
          <a:p>
            <a:pPr algn="ctr">
              <a:buNone/>
            </a:pPr>
            <a:r>
              <a:rPr lang="ru-RU" sz="1800" dirty="0" smtClean="0"/>
              <a:t>4. Подборка художественной литературы “Познавательное чтение”. </a:t>
            </a:r>
          </a:p>
          <a:p>
            <a:pPr algn="ctr">
              <a:buNone/>
            </a:pPr>
            <a:r>
              <a:rPr lang="ru-RU" sz="1800" dirty="0" smtClean="0"/>
              <a:t>5. Подборка опытов и экспериментов “Опыты”.</a:t>
            </a:r>
          </a:p>
          <a:p>
            <a:pPr algn="ctr"/>
            <a:endParaRPr lang="ru-RU" sz="1800" dirty="0"/>
          </a:p>
        </p:txBody>
      </p:sp>
      <p:pic>
        <p:nvPicPr>
          <p:cNvPr id="3074" name="Picture 2" descr="F:\фото занятий с детьми\DSC_2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681" y="1600200"/>
            <a:ext cx="30116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Этапы реализации проекта: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714348" y="139700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шаблон животный ми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животный мир</Template>
  <TotalTime>119</TotalTime>
  <Words>458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животный мир</vt:lpstr>
      <vt:lpstr>  </vt:lpstr>
      <vt:lpstr>Актуальность проблемы</vt:lpstr>
      <vt:lpstr>Проблема:</vt:lpstr>
      <vt:lpstr>Цель проекта</vt:lpstr>
      <vt:lpstr>Задачи проекта: </vt:lpstr>
      <vt:lpstr>Участники проекта:</vt:lpstr>
      <vt:lpstr>Слайд 7</vt:lpstr>
      <vt:lpstr> Ресурсное обеспечение проекта:   </vt:lpstr>
      <vt:lpstr> Этапы реализации проекта:  </vt:lpstr>
      <vt:lpstr>  Модель педагогической работы с использованием экспериментально-исследовательской деятельности с детьми  подготовительной к школе группы </vt:lpstr>
      <vt:lpstr>  Результаты проведенной работы показали, что применение экспериментирования оказало влияние на: </vt:lpstr>
      <vt:lpstr>Благодарю вас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ТБОУ СПО Туапсинский социально-педагогический колледж Краснодарского  края</dc:title>
  <dc:creator>Olga</dc:creator>
  <cp:lastModifiedBy>user</cp:lastModifiedBy>
  <cp:revision>15</cp:revision>
  <dcterms:created xsi:type="dcterms:W3CDTF">2012-06-10T15:00:54Z</dcterms:created>
  <dcterms:modified xsi:type="dcterms:W3CDTF">2014-05-30T16:11:24Z</dcterms:modified>
</cp:coreProperties>
</file>