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2"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B9B98-93A7-46FA-8BD5-5D7691D793F4}"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B9B98-93A7-46FA-8BD5-5D7691D793F4}" type="datetimeFigureOut">
              <a:rPr lang="ru-RU" smtClean="0"/>
              <a:pPr/>
              <a:t>13.11.2013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24354-03E9-4F8B-9A07-96BA43EC92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980728"/>
            <a:ext cx="7486600" cy="2088231"/>
          </a:xfrm>
          <a:effectLst>
            <a:outerShdw blurRad="50800" dist="50800" dir="5400000" algn="ctr" rotWithShape="0">
              <a:schemeClr val="tx2">
                <a:lumMod val="75000"/>
              </a:schemeClr>
            </a:outerShdw>
          </a:effectLst>
          <a:scene3d>
            <a:camera prst="orthographicFront"/>
            <a:lightRig rig="threePt" dir="t"/>
          </a:scene3d>
          <a:sp3d extrusionH="82550">
            <a:bevelT w="114300" prst="artDeco"/>
            <a:extrusionClr>
              <a:schemeClr val="accent5"/>
            </a:extrusionClr>
          </a:sp3d>
        </p:spPr>
        <p:txBody>
          <a:bodyPr>
            <a:normAutofit fontScale="90000"/>
          </a:bodyPr>
          <a:lstStyle/>
          <a:p>
            <a:r>
              <a:rPr lang="ru-RU" dirty="0" smtClean="0"/>
              <a:t>« Использование ИКТ в обучении дошкольников нетрадиционным техникам  рисования »</a:t>
            </a:r>
            <a:endParaRPr lang="ru-RU" dirty="0"/>
          </a:p>
        </p:txBody>
      </p:sp>
      <p:sp>
        <p:nvSpPr>
          <p:cNvPr id="3" name="Подзаголовок 2"/>
          <p:cNvSpPr>
            <a:spLocks noGrp="1"/>
          </p:cNvSpPr>
          <p:nvPr>
            <p:ph type="subTitle" idx="1"/>
          </p:nvPr>
        </p:nvSpPr>
        <p:spPr>
          <a:xfrm>
            <a:off x="4716016" y="4221088"/>
            <a:ext cx="4032448" cy="1921768"/>
          </a:xfrm>
        </p:spPr>
        <p:txBody>
          <a:bodyPr/>
          <a:lstStyle/>
          <a:p>
            <a:r>
              <a:rPr lang="ru-RU" dirty="0" smtClean="0">
                <a:solidFill>
                  <a:schemeClr val="tx1"/>
                </a:solidFill>
              </a:rPr>
              <a:t>Автор: Заикина Светлана Викторовна</a:t>
            </a:r>
            <a:endParaRPr lang="ru-RU" dirty="0">
              <a:solidFill>
                <a:schemeClr val="tx1"/>
              </a:solidFill>
            </a:endParaRPr>
          </a:p>
        </p:txBody>
      </p:sp>
    </p:spTree>
  </p:cSld>
  <p:clrMapOvr>
    <a:masterClrMapping/>
  </p:clrMapOvr>
  <p:transition spd="med" advClick="0" advTm="1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080119"/>
          </a:xfrm>
        </p:spPr>
        <p:txBody>
          <a:bodyPr>
            <a:normAutofit/>
          </a:bodyPr>
          <a:lstStyle/>
          <a:p>
            <a:r>
              <a:rPr lang="ru-RU" sz="3200" b="1" dirty="0" smtClean="0">
                <a:latin typeface="Times New Roman" pitchFamily="18" charset="0"/>
                <a:cs typeface="Times New Roman" pitchFamily="18" charset="0"/>
              </a:rPr>
              <a:t>Рисование по мокрому.</a:t>
            </a:r>
            <a:endParaRPr lang="ru-RU" sz="3200" b="1" dirty="0">
              <a:latin typeface="Times New Roman" pitchFamily="18" charset="0"/>
              <a:cs typeface="Times New Roman" pitchFamily="18" charset="0"/>
            </a:endParaRPr>
          </a:p>
        </p:txBody>
      </p:sp>
      <p:sp>
        <p:nvSpPr>
          <p:cNvPr id="10" name="Подзаголовок 9"/>
          <p:cNvSpPr>
            <a:spLocks noGrp="1"/>
          </p:cNvSpPr>
          <p:nvPr>
            <p:ph type="subTitle" idx="1"/>
          </p:nvPr>
        </p:nvSpPr>
        <p:spPr>
          <a:xfrm>
            <a:off x="251520" y="908720"/>
            <a:ext cx="8640960" cy="1728192"/>
          </a:xfrm>
        </p:spPr>
        <p:txBody>
          <a:bodyPr>
            <a:normAutofit/>
          </a:bodyPr>
          <a:lstStyle/>
          <a:p>
            <a:pPr algn="just"/>
            <a:r>
              <a:rPr lang="ru-RU" sz="2000" b="1" i="1" dirty="0" smtClean="0">
                <a:solidFill>
                  <a:schemeClr val="tx1"/>
                </a:solidFill>
                <a:latin typeface="Times New Roman" pitchFamily="18" charset="0"/>
                <a:cs typeface="Times New Roman" pitchFamily="18" charset="0"/>
              </a:rPr>
              <a:t>Возраст: </a:t>
            </a:r>
            <a:r>
              <a:rPr lang="ru-RU" sz="2000" b="1" dirty="0" smtClean="0">
                <a:solidFill>
                  <a:schemeClr val="tx1"/>
                </a:solidFill>
                <a:latin typeface="Times New Roman" pitchFamily="18" charset="0"/>
                <a:cs typeface="Times New Roman" pitchFamily="18" charset="0"/>
              </a:rPr>
              <a:t>от шести лет.</a:t>
            </a:r>
          </a:p>
          <a:p>
            <a:pPr algn="just"/>
            <a:r>
              <a:rPr lang="ru-RU" sz="2000" b="1" i="1" dirty="0" smtClean="0">
                <a:solidFill>
                  <a:schemeClr val="tx1"/>
                </a:solidFill>
                <a:latin typeface="Times New Roman" pitchFamily="18" charset="0"/>
                <a:cs typeface="Times New Roman" pitchFamily="18" charset="0"/>
              </a:rPr>
              <a:t>Средства выразительности</a:t>
            </a:r>
            <a:r>
              <a:rPr lang="ru-RU" sz="2000" b="1" dirty="0" smtClean="0">
                <a:solidFill>
                  <a:schemeClr val="tx1"/>
                </a:solidFill>
                <a:latin typeface="Times New Roman" pitchFamily="18" charset="0"/>
                <a:cs typeface="Times New Roman" pitchFamily="18" charset="0"/>
              </a:rPr>
              <a:t>: тон, объём,  изображение пространства в композиции.</a:t>
            </a:r>
          </a:p>
          <a:p>
            <a:pPr algn="just"/>
            <a:r>
              <a:rPr lang="ru-RU" sz="2000" b="1" i="1" dirty="0" smtClean="0">
                <a:solidFill>
                  <a:schemeClr val="tx1"/>
                </a:solidFill>
                <a:latin typeface="Times New Roman" pitchFamily="18" charset="0"/>
                <a:cs typeface="Times New Roman" pitchFamily="18" charset="0"/>
              </a:rPr>
              <a:t>Материал:</a:t>
            </a:r>
            <a:r>
              <a:rPr lang="ru-RU" sz="2000" b="1" dirty="0" smtClean="0">
                <a:solidFill>
                  <a:schemeClr val="tx1"/>
                </a:solidFill>
                <a:latin typeface="Times New Roman" pitchFamily="18" charset="0"/>
                <a:cs typeface="Times New Roman" pitchFamily="18" charset="0"/>
              </a:rPr>
              <a:t> бумага, кисти,  акварель, влажная губка.</a:t>
            </a:r>
          </a:p>
        </p:txBody>
      </p:sp>
      <p:pic>
        <p:nvPicPr>
          <p:cNvPr id="5" name="Рисунок 4" descr="f798154ed1.jpg"/>
          <p:cNvPicPr>
            <a:picLocks noChangeAspect="1"/>
          </p:cNvPicPr>
          <p:nvPr/>
        </p:nvPicPr>
        <p:blipFill>
          <a:blip r:embed="rId3" cstate="print"/>
          <a:stretch>
            <a:fillRect/>
          </a:stretch>
        </p:blipFill>
        <p:spPr>
          <a:xfrm>
            <a:off x="2339752" y="3429000"/>
            <a:ext cx="4320480"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b="1" dirty="0" smtClean="0">
                <a:latin typeface="Times New Roman" pitchFamily="18" charset="0"/>
                <a:cs typeface="Times New Roman" pitchFamily="18" charset="0"/>
              </a:rPr>
              <a:t>Рисование тычком.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7"/>
            <a:ext cx="8435280" cy="2520279"/>
          </a:xfrm>
        </p:spPr>
        <p:txBody>
          <a:bodyPr>
            <a:normAutofit fontScale="62500" lnSpcReduction="20000"/>
          </a:bodyPr>
          <a:lstStyle/>
          <a:p>
            <a:pPr algn="just">
              <a:buNone/>
            </a:pPr>
            <a:r>
              <a:rPr lang="ru-RU" b="1" i="1" dirty="0" smtClean="0"/>
              <a:t>Возраст</a:t>
            </a:r>
            <a:r>
              <a:rPr lang="ru-RU" b="1" dirty="0" smtClean="0"/>
              <a:t>: любой.</a:t>
            </a:r>
          </a:p>
          <a:p>
            <a:pPr algn="just">
              <a:buNone/>
            </a:pPr>
            <a:r>
              <a:rPr lang="ru-RU" b="1" i="1" dirty="0" smtClean="0"/>
              <a:t>Средства выразительности</a:t>
            </a:r>
            <a:r>
              <a:rPr lang="ru-RU" b="1" dirty="0" smtClean="0"/>
              <a:t>: фактурность окраски, цвет</a:t>
            </a:r>
          </a:p>
          <a:p>
            <a:pPr algn="just">
              <a:buNone/>
            </a:pPr>
            <a:r>
              <a:rPr lang="ru-RU" b="1" i="1" dirty="0" smtClean="0"/>
              <a:t>Материалы</a:t>
            </a:r>
            <a:r>
              <a:rPr lang="ru-RU" b="1" dirty="0" smtClean="0"/>
              <a:t>: жёстка кисть, гуашь, бумага любого цвета и формата либо вырезанный силуэт пушистого или колючего животного.</a:t>
            </a:r>
          </a:p>
          <a:p>
            <a:pPr algn="just">
              <a:buNone/>
            </a:pPr>
            <a:r>
              <a:rPr lang="ru-RU" b="1" i="1" dirty="0" smtClean="0"/>
              <a:t>Способ получения изображения</a:t>
            </a:r>
            <a:r>
              <a:rPr lang="ru-RU" b="1" dirty="0" smtClean="0"/>
              <a:t>: ребёнок опускает в гуашь кисть и ударяет ею по бумаге, держа вертикально. При работе кистью в воду не опускается.  Таким образом заполняется весь лист, контур или шаблон. Получается имитация пушистой или колючей поверхности.</a:t>
            </a:r>
          </a:p>
          <a:p>
            <a:pPr>
              <a:buNone/>
            </a:pPr>
            <a:endParaRPr lang="ru-RU" dirty="0"/>
          </a:p>
        </p:txBody>
      </p:sp>
      <p:pic>
        <p:nvPicPr>
          <p:cNvPr id="5" name="Рисунок 4" descr="4d0d478d4ed1407b9734938bc8986b64_jpg.jpg"/>
          <p:cNvPicPr>
            <a:picLocks noChangeAspect="1"/>
          </p:cNvPicPr>
          <p:nvPr/>
        </p:nvPicPr>
        <p:blipFill>
          <a:blip r:embed="rId3" cstate="print"/>
          <a:stretch>
            <a:fillRect/>
          </a:stretch>
        </p:blipFill>
        <p:spPr>
          <a:xfrm>
            <a:off x="2915816" y="3501008"/>
            <a:ext cx="3132856" cy="2880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ppt_x"/>
                                          </p:val>
                                        </p:tav>
                                        <p:tav tm="100000">
                                          <p:val>
                                            <p:strVal val="#ppt_x"/>
                                          </p:val>
                                        </p:tav>
                                      </p:tavLst>
                                    </p:anim>
                                    <p:anim calcmode="lin" valueType="num">
                                      <p:cBhvr additive="base">
                                        <p:cTn id="3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Оттиски ( смятой бумагой, печатками).</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80729"/>
            <a:ext cx="8229600" cy="2808311"/>
          </a:xfrm>
        </p:spPr>
        <p:txBody>
          <a:bodyPr>
            <a:normAutofit fontScale="62500" lnSpcReduction="20000"/>
          </a:bodyPr>
          <a:lstStyle/>
          <a:p>
            <a:pPr algn="just">
              <a:buNone/>
            </a:pPr>
            <a:r>
              <a:rPr lang="ru-RU" sz="3400" b="1" i="1" dirty="0" smtClean="0">
                <a:latin typeface="Times New Roman" pitchFamily="18" charset="0"/>
                <a:cs typeface="Times New Roman" pitchFamily="18" charset="0"/>
              </a:rPr>
              <a:t>Возраст</a:t>
            </a:r>
            <a:r>
              <a:rPr lang="ru-RU" sz="3400" b="1" dirty="0" smtClean="0">
                <a:latin typeface="Times New Roman" pitchFamily="18" charset="0"/>
                <a:cs typeface="Times New Roman" pitchFamily="18" charset="0"/>
              </a:rPr>
              <a:t>: от трёх лет.</a:t>
            </a:r>
          </a:p>
          <a:p>
            <a:pPr algn="just">
              <a:buNone/>
            </a:pPr>
            <a:r>
              <a:rPr lang="ru-RU" sz="3400" b="1" i="1" dirty="0" smtClean="0">
                <a:latin typeface="Times New Roman" pitchFamily="18" charset="0"/>
                <a:cs typeface="Times New Roman" pitchFamily="18" charset="0"/>
              </a:rPr>
              <a:t>Средства выразительности: </a:t>
            </a:r>
            <a:r>
              <a:rPr lang="ru-RU" sz="3400" b="1" dirty="0" smtClean="0">
                <a:latin typeface="Times New Roman" pitchFamily="18" charset="0"/>
                <a:cs typeface="Times New Roman" pitchFamily="18" charset="0"/>
              </a:rPr>
              <a:t>пятно, фактура, цвет.</a:t>
            </a:r>
          </a:p>
          <a:p>
            <a:pPr algn="just">
              <a:buNone/>
            </a:pPr>
            <a:r>
              <a:rPr lang="ru-RU" b="1" i="1" dirty="0" smtClean="0">
                <a:latin typeface="Times New Roman" pitchFamily="18" charset="0"/>
                <a:cs typeface="Times New Roman" pitchFamily="18" charset="0"/>
              </a:rPr>
              <a:t>Материалы:</a:t>
            </a:r>
            <a:r>
              <a:rPr lang="ru-RU" b="1" dirty="0" smtClean="0">
                <a:latin typeface="Times New Roman" pitchFamily="18" charset="0"/>
                <a:cs typeface="Times New Roman" pitchFamily="18" charset="0"/>
              </a:rPr>
              <a:t> мисочка либо пластиковая коробочка, в которую вложена штемпельная подушечка из тонкого поролона, пропитанного гуашью, плотная бумага любого цвета и размера, печатки из картофеля ( смятая бумага).</a:t>
            </a:r>
          </a:p>
          <a:p>
            <a:pPr algn="just">
              <a:buNone/>
            </a:pPr>
            <a:r>
              <a:rPr lang="ru-RU" b="1" i="1" dirty="0" smtClean="0">
                <a:latin typeface="Times New Roman" pitchFamily="18" charset="0"/>
                <a:cs typeface="Times New Roman" pitchFamily="18" charset="0"/>
              </a:rPr>
              <a:t>Способ получения изображения: </a:t>
            </a:r>
            <a:r>
              <a:rPr lang="ru-RU" b="1" dirty="0" smtClean="0">
                <a:latin typeface="Times New Roman" pitchFamily="18" charset="0"/>
                <a:cs typeface="Times New Roman" pitchFamily="18" charset="0"/>
              </a:rPr>
              <a:t>ребёнок прижимает печатку ( смятую бумагу) к штемпельной подушке с краской и наносит оттиск на бумагу. Чтобы получить другой цвет, меняются и мисочка и печатка.</a:t>
            </a:r>
          </a:p>
          <a:p>
            <a:pPr>
              <a:buNone/>
            </a:pPr>
            <a:endParaRPr lang="ru-RU" i="1" dirty="0">
              <a:latin typeface="Times New Roman" pitchFamily="18" charset="0"/>
              <a:cs typeface="Times New Roman" pitchFamily="18" charset="0"/>
            </a:endParaRPr>
          </a:p>
        </p:txBody>
      </p:sp>
      <p:pic>
        <p:nvPicPr>
          <p:cNvPr id="7" name="Рисунок 6" descr="2ea80207c538.jpg"/>
          <p:cNvPicPr>
            <a:picLocks noChangeAspect="1"/>
          </p:cNvPicPr>
          <p:nvPr/>
        </p:nvPicPr>
        <p:blipFill>
          <a:blip r:embed="rId3" cstate="print"/>
          <a:stretch>
            <a:fillRect/>
          </a:stretch>
        </p:blipFill>
        <p:spPr>
          <a:xfrm>
            <a:off x="2627784" y="3861048"/>
            <a:ext cx="3816424" cy="2509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b="1" dirty="0" err="1" smtClean="0">
                <a:latin typeface="Times New Roman" pitchFamily="18" charset="0"/>
                <a:cs typeface="Times New Roman" pitchFamily="18" charset="0"/>
              </a:rPr>
              <a:t>Кляксография</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908721"/>
            <a:ext cx="8640960" cy="2664295"/>
          </a:xfrm>
        </p:spPr>
        <p:txBody>
          <a:bodyPr>
            <a:normAutofit fontScale="85000" lnSpcReduction="10000"/>
          </a:bodyPr>
          <a:lstStyle/>
          <a:p>
            <a:pPr marL="324000" indent="0" algn="just">
              <a:spcBef>
                <a:spcPts val="0"/>
              </a:spcBef>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marL="324000" indent="0" algn="just">
              <a:spcBef>
                <a:spcPts val="0"/>
              </a:spcBef>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пятно.</a:t>
            </a:r>
          </a:p>
          <a:p>
            <a:pPr marL="324000" indent="0" algn="just">
              <a:spcBef>
                <a:spcPts val="0"/>
              </a:spcBef>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тушь любо жидко разведённая тушь в миске, пластиковая ложечка, трубочка ( соломинка для напитков).</a:t>
            </a:r>
          </a:p>
          <a:p>
            <a:pPr marL="324000" indent="0" algn="just">
              <a:spcBef>
                <a:spcPts val="0"/>
              </a:spcBef>
              <a:buNone/>
            </a:pPr>
            <a:r>
              <a:rPr lang="ru-RU" sz="2400" b="1" i="1" dirty="0" smtClean="0">
                <a:latin typeface="Times New Roman" pitchFamily="18" charset="0"/>
                <a:cs typeface="Times New Roman" pitchFamily="18" charset="0"/>
              </a:rPr>
              <a:t>     Способ получения изображения</a:t>
            </a:r>
            <a:r>
              <a:rPr lang="ru-RU" sz="2400" b="1" dirty="0" smtClean="0">
                <a:latin typeface="Times New Roman" pitchFamily="18" charset="0"/>
                <a:cs typeface="Times New Roman" pitchFamily="18" charset="0"/>
              </a:rPr>
              <a:t>: ребёнок зачерпывает    пластиковой ложкой краску, выливает её на лист, делая небольшое пятно (капельку). Затем на это пятно дует из трубочки так, чтобы её конец не касался ни пятна, ни бумаги. При необходимости процедура повторяется. Недостающие детали дорисовываются.</a:t>
            </a:r>
            <a:endParaRPr lang="ru-RU" sz="2400" b="1" dirty="0">
              <a:latin typeface="Times New Roman" pitchFamily="18" charset="0"/>
              <a:cs typeface="Times New Roman" pitchFamily="18" charset="0"/>
            </a:endParaRPr>
          </a:p>
        </p:txBody>
      </p:sp>
      <p:pic>
        <p:nvPicPr>
          <p:cNvPr id="5" name="Рисунок 4" descr="3a4564ff1d46122574c1d3171555e43a_jpg.jpg"/>
          <p:cNvPicPr>
            <a:picLocks noChangeAspect="1"/>
          </p:cNvPicPr>
          <p:nvPr/>
        </p:nvPicPr>
        <p:blipFill>
          <a:blip r:embed="rId3" cstate="print"/>
          <a:stretch>
            <a:fillRect/>
          </a:stretch>
        </p:blipFill>
        <p:spPr>
          <a:xfrm>
            <a:off x="251521" y="3573016"/>
            <a:ext cx="2520280" cy="2972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32_1_~1.JPG"/>
          <p:cNvPicPr>
            <a:picLocks noChangeAspect="1"/>
          </p:cNvPicPr>
          <p:nvPr/>
        </p:nvPicPr>
        <p:blipFill>
          <a:blip r:embed="rId4" cstate="print"/>
          <a:stretch>
            <a:fillRect/>
          </a:stretch>
        </p:blipFill>
        <p:spPr>
          <a:xfrm>
            <a:off x="6084168" y="3573016"/>
            <a:ext cx="2808312" cy="29969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9803_html_1247eaa5.jpg"/>
          <p:cNvPicPr>
            <a:picLocks noChangeAspect="1"/>
          </p:cNvPicPr>
          <p:nvPr/>
        </p:nvPicPr>
        <p:blipFill>
          <a:blip r:embed="rId5" cstate="print"/>
          <a:stretch>
            <a:fillRect/>
          </a:stretch>
        </p:blipFill>
        <p:spPr>
          <a:xfrm>
            <a:off x="3059832" y="3789040"/>
            <a:ext cx="2592288"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ppt_x"/>
                                          </p:val>
                                        </p:tav>
                                        <p:tav tm="100000">
                                          <p:val>
                                            <p:strVal val="#ppt_x"/>
                                          </p:val>
                                        </p:tav>
                                      </p:tavLst>
                                    </p:anim>
                                    <p:anim calcmode="lin" valueType="num">
                                      <p:cBhvr additive="base">
                                        <p:cTn id="3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ppt_x"/>
                                          </p:val>
                                        </p:tav>
                                        <p:tav tm="100000">
                                          <p:val>
                                            <p:strVal val="#ppt_x"/>
                                          </p:val>
                                        </p:tav>
                                      </p:tavLst>
                                    </p:anim>
                                    <p:anim calcmode="lin" valueType="num">
                                      <p:cBhvr additive="base">
                                        <p:cTn id="4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2000" fill="hold"/>
                                        <p:tgtEl>
                                          <p:spTgt spid="6"/>
                                        </p:tgtEl>
                                        <p:attrNameLst>
                                          <p:attrName>ppt_x</p:attrName>
                                        </p:attrNameLst>
                                      </p:cBhvr>
                                      <p:tavLst>
                                        <p:tav tm="0">
                                          <p:val>
                                            <p:strVal val="#ppt_x"/>
                                          </p:val>
                                        </p:tav>
                                        <p:tav tm="100000">
                                          <p:val>
                                            <p:strVal val="#ppt_x"/>
                                          </p:val>
                                        </p:tav>
                                      </p:tavLst>
                                    </p:anim>
                                    <p:anim calcmode="lin" valueType="num">
                                      <p:cBhvr additive="base">
                                        <p:cTn id="5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Пластилинография.</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1"/>
            <a:ext cx="8229600" cy="1728192"/>
          </a:xfrm>
        </p:spPr>
        <p:txBody>
          <a:bodyPr>
            <a:normAutofit/>
          </a:bodyPr>
          <a:lstStyle/>
          <a:p>
            <a:pPr>
              <a:buNone/>
            </a:pPr>
            <a:r>
              <a:rPr lang="ru-RU" sz="2400" b="1" i="1" dirty="0" smtClean="0">
                <a:latin typeface="Times New Roman" pitchFamily="18" charset="0"/>
                <a:cs typeface="Times New Roman" pitchFamily="18" charset="0"/>
              </a:rPr>
              <a:t>Возраст: </a:t>
            </a:r>
            <a:r>
              <a:rPr lang="ru-RU" sz="2400" b="1" dirty="0" smtClean="0">
                <a:latin typeface="Times New Roman" pitchFamily="18" charset="0"/>
                <a:cs typeface="Times New Roman" pitchFamily="18" charset="0"/>
              </a:rPr>
              <a:t>от пяти лет.</a:t>
            </a:r>
            <a:endParaRPr lang="ru-RU" sz="2400" b="1" i="1" dirty="0" smtClean="0">
              <a:latin typeface="Times New Roman" pitchFamily="18" charset="0"/>
              <a:cs typeface="Times New Roman" pitchFamily="18" charset="0"/>
            </a:endParaRPr>
          </a:p>
          <a:p>
            <a:pPr>
              <a:buNone/>
            </a:pPr>
            <a:r>
              <a:rPr lang="ru-RU" sz="2400" b="1" i="1" dirty="0" smtClean="0">
                <a:latin typeface="Times New Roman" pitchFamily="18" charset="0"/>
                <a:cs typeface="Times New Roman" pitchFamily="18" charset="0"/>
              </a:rPr>
              <a:t>Средства выразительности: </a:t>
            </a:r>
            <a:r>
              <a:rPr lang="ru-RU" sz="2400" b="1" dirty="0" smtClean="0">
                <a:latin typeface="Times New Roman" pitchFamily="18" charset="0"/>
                <a:cs typeface="Times New Roman" pitchFamily="18" charset="0"/>
              </a:rPr>
              <a:t>цвет, линия, фактура, объем.</a:t>
            </a:r>
          </a:p>
          <a:p>
            <a:pPr>
              <a:buNone/>
            </a:pPr>
            <a:r>
              <a:rPr lang="ru-RU" sz="2400" b="1" i="1" dirty="0" smtClean="0">
                <a:latin typeface="Times New Roman" pitchFamily="18" charset="0"/>
                <a:cs typeface="Times New Roman" pitchFamily="18" charset="0"/>
              </a:rPr>
              <a:t>Материалы: </a:t>
            </a:r>
            <a:r>
              <a:rPr lang="ru-RU" sz="2400" b="1" dirty="0" smtClean="0">
                <a:latin typeface="Times New Roman" pitchFamily="18" charset="0"/>
                <a:cs typeface="Times New Roman" pitchFamily="18" charset="0"/>
              </a:rPr>
              <a:t>плотный картон, набор пластилина, доска для лепки, стека.</a:t>
            </a:r>
          </a:p>
          <a:p>
            <a:pPr>
              <a:buNone/>
            </a:pPr>
            <a:endParaRPr lang="ru-RU" sz="2400" b="1" i="1" dirty="0">
              <a:latin typeface="Times New Roman" pitchFamily="18" charset="0"/>
              <a:cs typeface="Times New Roman" pitchFamily="18" charset="0"/>
            </a:endParaRPr>
          </a:p>
        </p:txBody>
      </p:sp>
      <p:pic>
        <p:nvPicPr>
          <p:cNvPr id="4" name="Рисунок 3" descr="3e68b3193cc9142365e9e58b2b4664dc.jpg"/>
          <p:cNvPicPr>
            <a:picLocks noChangeAspect="1"/>
          </p:cNvPicPr>
          <p:nvPr/>
        </p:nvPicPr>
        <p:blipFill>
          <a:blip r:embed="rId3" cstate="print"/>
          <a:stretch>
            <a:fillRect/>
          </a:stretch>
        </p:blipFill>
        <p:spPr>
          <a:xfrm>
            <a:off x="2771800" y="3645024"/>
            <a:ext cx="3096344" cy="2222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e1e1d3bfe845f1f2d08eeaf14b7faf8f_jpg.jpg"/>
          <p:cNvPicPr>
            <a:picLocks noChangeAspect="1"/>
          </p:cNvPicPr>
          <p:nvPr/>
        </p:nvPicPr>
        <p:blipFill>
          <a:blip r:embed="rId4" cstate="print"/>
          <a:stretch>
            <a:fillRect/>
          </a:stretch>
        </p:blipFill>
        <p:spPr>
          <a:xfrm>
            <a:off x="251520" y="3068960"/>
            <a:ext cx="2376264"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ed024c5292a56065766c72806bd48e88_jpg.jpg"/>
          <p:cNvPicPr>
            <a:picLocks noChangeAspect="1"/>
          </p:cNvPicPr>
          <p:nvPr/>
        </p:nvPicPr>
        <p:blipFill>
          <a:blip r:embed="rId5" cstate="print"/>
          <a:stretch>
            <a:fillRect/>
          </a:stretch>
        </p:blipFill>
        <p:spPr>
          <a:xfrm>
            <a:off x="6084168" y="3068960"/>
            <a:ext cx="2822947" cy="34563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0" fill="hold"/>
                                        <p:tgtEl>
                                          <p:spTgt spid="4"/>
                                        </p:tgtEl>
                                        <p:attrNameLst>
                                          <p:attrName>ppt_x</p:attrName>
                                        </p:attrNameLst>
                                      </p:cBhvr>
                                      <p:tavLst>
                                        <p:tav tm="0">
                                          <p:val>
                                            <p:strVal val="#ppt_x"/>
                                          </p:val>
                                        </p:tav>
                                        <p:tav tm="100000">
                                          <p:val>
                                            <p:strVal val="#ppt_x"/>
                                          </p:val>
                                        </p:tav>
                                      </p:tavLst>
                                    </p:anim>
                                    <p:anim calcmode="lin" valueType="num">
                                      <p:cBhvr additive="base">
                                        <p:cTn id="3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ppt_x"/>
                                          </p:val>
                                        </p:tav>
                                        <p:tav tm="100000">
                                          <p:val>
                                            <p:strVal val="#ppt_x"/>
                                          </p:val>
                                        </p:tav>
                                      </p:tavLst>
                                    </p:anim>
                                    <p:anim calcmode="lin" valueType="num">
                                      <p:cBhvr additive="base">
                                        <p:cTn id="4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Рекомендации педагогам.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052736"/>
            <a:ext cx="8640960" cy="5472607"/>
          </a:xfrm>
        </p:spPr>
        <p:txBody>
          <a:bodyPr>
            <a:normAutofit lnSpcReduction="10000"/>
          </a:bodyPr>
          <a:lstStyle/>
          <a:p>
            <a:pPr algn="just">
              <a:spcBef>
                <a:spcPts val="0"/>
              </a:spcBef>
              <a:buFont typeface="Wingdings" pitchFamily="2" charset="2"/>
              <a:buChar char="Ø"/>
              <a:defRPr/>
            </a:pPr>
            <a:r>
              <a:rPr lang="ru-RU" sz="2400" b="1" dirty="0" smtClean="0">
                <a:latin typeface="Times New Roman" pitchFamily="18" charset="0"/>
                <a:cs typeface="Times New Roman" pitchFamily="18" charset="0"/>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lgn="just">
              <a:buFont typeface="Wingdings" pitchFamily="2" charset="2"/>
              <a:buChar char="Ø"/>
              <a:defRPr/>
            </a:pPr>
            <a:r>
              <a:rPr lang="ru-RU" sz="2400" b="1" dirty="0" smtClean="0">
                <a:latin typeface="Times New Roman" pitchFamily="18" charset="0"/>
                <a:cs typeface="Times New Roman" pitchFamily="18" charset="0"/>
              </a:rPr>
              <a:t> 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           </a:t>
            </a:r>
          </a:p>
          <a:p>
            <a:pPr algn="just">
              <a:buFont typeface="Wingdings" pitchFamily="2" charset="2"/>
              <a:buChar char="Ø"/>
              <a:defRPr/>
            </a:pPr>
            <a:r>
              <a:rPr lang="ru-RU" sz="2400" b="1" dirty="0" smtClean="0">
                <a:latin typeface="Times New Roman" pitchFamily="18" charset="0"/>
                <a:cs typeface="Times New Roman" pitchFamily="18" charset="0"/>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buNone/>
            </a:pPr>
            <a:endParaRPr lang="ru-RU" sz="2400" b="1" i="1"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45624" cy="648072"/>
          </a:xfrm>
        </p:spPr>
        <p:txBody>
          <a:bodyPr>
            <a:normAutofit/>
          </a:bodyPr>
          <a:lstStyle/>
          <a:p>
            <a:r>
              <a:rPr lang="ru-RU" sz="3200" b="1" dirty="0" smtClean="0"/>
              <a:t>Рекомендации для родителям.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980728"/>
            <a:ext cx="8568952" cy="5616623"/>
          </a:xfrm>
        </p:spPr>
        <p:txBody>
          <a:bodyPr>
            <a:noAutofit/>
          </a:bodyPr>
          <a:lstStyle/>
          <a:p>
            <a:pPr algn="just">
              <a:spcBef>
                <a:spcPts val="0"/>
              </a:spcBef>
              <a:buFont typeface="Wingdings" pitchFamily="2" charset="2"/>
              <a:buChar char="Ø"/>
            </a:pPr>
            <a:r>
              <a:rPr lang="ru-RU" sz="2800" b="1" dirty="0" smtClean="0">
                <a:latin typeface="Times New Roman" pitchFamily="18" charset="0"/>
                <a:cs typeface="Times New Roman" pitchFamily="18" charset="0"/>
              </a:rPr>
              <a:t>Материалы( карандаши, краски, фломастеры, восковые мелки и т.д.) необходимо располагать в поле зрения ребёнка, чтобы у него возникло желание творить;</a:t>
            </a:r>
          </a:p>
          <a:p>
            <a:pPr algn="just">
              <a:spcBef>
                <a:spcPts val="0"/>
              </a:spcBef>
              <a:buFont typeface="Wingdings" pitchFamily="2" charset="2"/>
              <a:buChar char="Ø"/>
            </a:pPr>
            <a:r>
              <a:rPr lang="ru-RU" sz="2800" b="1" dirty="0" smtClean="0">
                <a:latin typeface="Times New Roman" pitchFamily="18" charset="0"/>
                <a:cs typeface="Times New Roman" pitchFamily="18" charset="0"/>
              </a:rPr>
              <a:t> Знакомьте его с окружающим миром вещей, живой и неживой природой, предметами искусства, предлагайте рисовать всё, о чём ребёнок любит говорить и беседовать с ним обо всём, что любит рисовать;</a:t>
            </a:r>
          </a:p>
          <a:p>
            <a:pPr algn="just">
              <a:spcBef>
                <a:spcPts val="0"/>
              </a:spcBef>
              <a:buFont typeface="Wingdings" pitchFamily="2" charset="2"/>
              <a:buChar char="Ø"/>
            </a:pPr>
            <a:r>
              <a:rPr lang="ru-RU" sz="2800" b="1" dirty="0" smtClean="0">
                <a:latin typeface="Times New Roman" pitchFamily="18" charset="0"/>
                <a:cs typeface="Times New Roman" pitchFamily="18" charset="0"/>
              </a:rPr>
              <a:t> Не критикуйте ребёнка и не торопите, наоборот, время от времени стимулируйте своего ребёнка, помогайте ему, доверяйте ему ведь ваш ребёнок индивидуален!</a:t>
            </a:r>
          </a:p>
          <a:p>
            <a:pPr>
              <a:buNone/>
            </a:pPr>
            <a:endParaRPr lang="ru-RU" sz="2800" i="1"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124744"/>
            <a:ext cx="8507288" cy="2304256"/>
          </a:xfrm>
        </p:spPr>
        <p:txBody>
          <a:bodyPr>
            <a:normAutofit/>
          </a:bodyPr>
          <a:lstStyle/>
          <a:p>
            <a:r>
              <a:rPr lang="ru-RU" sz="6000" dirty="0" smtClean="0">
                <a:latin typeface="Times New Roman" pitchFamily="18" charset="0"/>
                <a:cs typeface="Times New Roman" pitchFamily="18" charset="0"/>
              </a:rPr>
              <a:t>Спасибо за внимание!</a:t>
            </a:r>
            <a:endParaRPr lang="ru-RU" sz="6000"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5000"/>
            <a:lum bright="23000" contrast="-26000"/>
          </a:blip>
          <a:srcRect/>
          <a:stretch>
            <a:fillRect/>
          </a:stretch>
        </a:blip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39552" y="404664"/>
            <a:ext cx="8280920" cy="6120680"/>
          </a:xfrm>
        </p:spPr>
        <p:txBody>
          <a:bodyPr>
            <a:noAutofit/>
          </a:bodyPr>
          <a:lstStyle/>
          <a:p>
            <a:r>
              <a:rPr lang="ru-RU" sz="2800" b="1" dirty="0" smtClean="0">
                <a:latin typeface="Times New Roman" pitchFamily="18" charset="0"/>
                <a:cs typeface="Times New Roman" pitchFamily="18" charset="0"/>
              </a:rPr>
              <a:t>« … Это правда!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Ну чего же тут скрывать?</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Дети любят, очень любят рисовать!</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На бумаге, на асфальте, на стене.</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 в трамвае на окне…»</a:t>
            </a:r>
            <a:endParaRPr lang="ru-RU" sz="2800" b="1" dirty="0">
              <a:latin typeface="Times New Roman" pitchFamily="18" charset="0"/>
              <a:cs typeface="Times New Roman" pitchFamily="18" charset="0"/>
            </a:endParaRPr>
          </a:p>
        </p:txBody>
      </p:sp>
      <p:pic>
        <p:nvPicPr>
          <p:cNvPr id="12" name="Содержимое 11" descr="4595441_jpg.jpg"/>
          <p:cNvPicPr>
            <a:picLocks noGrp="1" noChangeAspect="1"/>
          </p:cNvPicPr>
          <p:nvPr>
            <p:ph idx="1"/>
          </p:nvPr>
        </p:nvPicPr>
        <p:blipFill>
          <a:blip r:embed="rId3" cstate="print"/>
          <a:stretch>
            <a:fillRect/>
          </a:stretch>
        </p:blipFill>
        <p:spPr>
          <a:xfrm>
            <a:off x="6480212" y="476673"/>
            <a:ext cx="2052227" cy="2160239"/>
          </a:xfrm>
        </p:spPr>
      </p:pic>
      <p:pic>
        <p:nvPicPr>
          <p:cNvPr id="15" name="Рисунок 14" descr="32_1_~1.JPG"/>
          <p:cNvPicPr>
            <a:picLocks noChangeAspect="1"/>
          </p:cNvPicPr>
          <p:nvPr/>
        </p:nvPicPr>
        <p:blipFill>
          <a:blip r:embed="rId4" cstate="print"/>
          <a:stretch>
            <a:fillRect/>
          </a:stretch>
        </p:blipFill>
        <p:spPr>
          <a:xfrm>
            <a:off x="323528" y="4221088"/>
            <a:ext cx="1804268" cy="2420888"/>
          </a:xfrm>
          <a:prstGeom prst="rect">
            <a:avLst/>
          </a:prstGeom>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000" fill="hold"/>
                                        <p:tgtEl>
                                          <p:spTgt spid="15"/>
                                        </p:tgtEl>
                                        <p:attrNameLst>
                                          <p:attrName>ppt_x</p:attrName>
                                        </p:attrNameLst>
                                      </p:cBhvr>
                                      <p:tavLst>
                                        <p:tav tm="0">
                                          <p:val>
                                            <p:strVal val="#ppt_x"/>
                                          </p:val>
                                        </p:tav>
                                        <p:tav tm="100000">
                                          <p:val>
                                            <p:strVal val="#ppt_x"/>
                                          </p:val>
                                        </p:tav>
                                      </p:tavLst>
                                    </p:anim>
                                    <p:anim calcmode="lin" valueType="num">
                                      <p:cBhvr additive="base">
                                        <p:cTn id="1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ppt_x"/>
                                          </p:val>
                                        </p:tav>
                                        <p:tav tm="100000">
                                          <p:val>
                                            <p:strVal val="#ppt_x"/>
                                          </p:val>
                                        </p:tav>
                                      </p:tavLst>
                                    </p:anim>
                                    <p:anim calcmode="lin" valueType="num">
                                      <p:cBhvr additive="base">
                                        <p:cTn id="2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000" fill="hold"/>
                                        <p:tgtEl>
                                          <p:spTgt spid="12"/>
                                        </p:tgtEl>
                                        <p:attrNameLst>
                                          <p:attrName>ppt_w</p:attrName>
                                        </p:attrNameLst>
                                      </p:cBhvr>
                                      <p:tavLst>
                                        <p:tav tm="0">
                                          <p:val>
                                            <p:strVal val="#ppt_w*0.70"/>
                                          </p:val>
                                        </p:tav>
                                        <p:tav tm="100000">
                                          <p:val>
                                            <p:strVal val="#ppt_w"/>
                                          </p:val>
                                        </p:tav>
                                      </p:tavLst>
                                    </p:anim>
                                    <p:anim calcmode="lin" valueType="num">
                                      <p:cBhvr>
                                        <p:cTn id="31" dur="2000" fill="hold"/>
                                        <p:tgtEl>
                                          <p:spTgt spid="12"/>
                                        </p:tgtEl>
                                        <p:attrNameLst>
                                          <p:attrName>ppt_h</p:attrName>
                                        </p:attrNameLst>
                                      </p:cBhvr>
                                      <p:tavLst>
                                        <p:tav tm="0">
                                          <p:val>
                                            <p:strVal val="#ppt_h"/>
                                          </p:val>
                                        </p:tav>
                                        <p:tav tm="100000">
                                          <p:val>
                                            <p:strVal val="#ppt_h"/>
                                          </p:val>
                                        </p:tav>
                                      </p:tavLst>
                                    </p:anim>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700808"/>
            <a:ext cx="8640960" cy="2808312"/>
          </a:xfrm>
        </p:spPr>
        <p:txBody>
          <a:bodyPr>
            <a:normAutofit fontScale="90000"/>
          </a:bodyPr>
          <a:lstStyle/>
          <a:p>
            <a:r>
              <a:rPr lang="ru-RU" sz="3600" b="1" dirty="0" smtClean="0">
                <a:latin typeface="Times New Roman" pitchFamily="18" charset="0"/>
                <a:cs typeface="Times New Roman" pitchFamily="18" charset="0"/>
              </a:rPr>
              <a:t>Цель:</a:t>
            </a:r>
            <a:r>
              <a:rPr lang="ru-RU" sz="2700" b="1" dirty="0" smtClean="0"/>
              <a:t/>
            </a:r>
            <a:br>
              <a:rPr lang="ru-RU" sz="2700" b="1" dirty="0" smtClean="0"/>
            </a:br>
            <a:r>
              <a:rPr lang="ru-RU" sz="3200" b="1" dirty="0" smtClean="0">
                <a:latin typeface="Times New Roman" pitchFamily="18" charset="0"/>
                <a:cs typeface="Times New Roman" pitchFamily="18" charset="0"/>
              </a:rPr>
              <a:t>Развитие творческих способностей детей средствами нетрадиционных техник рисования, помочь реализовать себя, уметь соединять в рисунке различные материалы для получения выразительного образа.</a:t>
            </a:r>
            <a:endParaRPr lang="ru-RU" sz="3200" b="1" dirty="0">
              <a:latin typeface="Times New Roman" pitchFamily="18" charset="0"/>
              <a:cs typeface="Times New Roman" pitchFamily="18" charset="0"/>
            </a:endParaRPr>
          </a:p>
        </p:txBody>
      </p: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lstStyle/>
          <a:p>
            <a:r>
              <a:rPr lang="ru-RU" b="1" dirty="0" smtClean="0">
                <a:latin typeface="Times New Roman" pitchFamily="18" charset="0"/>
                <a:cs typeface="Times New Roman" pitchFamily="18" charset="0"/>
              </a:rPr>
              <a:t>Задачи:</a:t>
            </a:r>
            <a:endParaRPr lang="ru-RU" b="1" dirty="0">
              <a:latin typeface="Times New Roman" pitchFamily="18" charset="0"/>
              <a:cs typeface="Times New Roman" pitchFamily="18" charset="0"/>
            </a:endParaRPr>
          </a:p>
        </p:txBody>
      </p:sp>
      <p:sp>
        <p:nvSpPr>
          <p:cNvPr id="5" name="Содержимое 4"/>
          <p:cNvSpPr>
            <a:spLocks noGrp="1"/>
          </p:cNvSpPr>
          <p:nvPr>
            <p:ph idx="1"/>
          </p:nvPr>
        </p:nvSpPr>
        <p:spPr>
          <a:xfrm>
            <a:off x="251520" y="1052736"/>
            <a:ext cx="8640960" cy="5472608"/>
          </a:xfrm>
        </p:spPr>
        <p:txBody>
          <a:bodyPr>
            <a:normAutofit lnSpcReduction="10000"/>
          </a:bodyPr>
          <a:lstStyle/>
          <a:p>
            <a:pPr algn="just"/>
            <a:r>
              <a:rPr lang="ru-RU" sz="2400" b="1" dirty="0" smtClean="0">
                <a:latin typeface="Times New Roman" pitchFamily="18" charset="0"/>
                <a:cs typeface="Times New Roman" pitchFamily="18" charset="0"/>
              </a:rPr>
              <a:t>Расширять представления о многообразии нетрадиционных техник рисования.</a:t>
            </a:r>
          </a:p>
          <a:p>
            <a:pPr algn="just"/>
            <a:r>
              <a:rPr lang="ru-RU" sz="2400" b="1" dirty="0" smtClean="0">
                <a:latin typeface="Times New Roman" pitchFamily="18" charset="0"/>
                <a:cs typeface="Times New Roman" pitchFamily="18" charset="0"/>
              </a:rPr>
              <a:t>Формировать эстетическое отношение к окружающей действительности на основе ознакомления с нетрадиционными техниками рисования.</a:t>
            </a:r>
          </a:p>
          <a:p>
            <a:pPr algn="just"/>
            <a:r>
              <a:rPr lang="ru-RU" sz="2400" b="1" dirty="0" smtClean="0">
                <a:latin typeface="Times New Roman" pitchFamily="18" charset="0"/>
                <a:cs typeface="Times New Roman" pitchFamily="18" charset="0"/>
              </a:rPr>
              <a:t>Создавать условия для свободного экспериментирования с нетрадиционными художественными материалами и инструментами.</a:t>
            </a:r>
          </a:p>
          <a:p>
            <a:pPr algn="just"/>
            <a:r>
              <a:rPr lang="ru-RU" sz="2400" b="1" dirty="0" smtClean="0">
                <a:latin typeface="Times New Roman" pitchFamily="18" charset="0"/>
                <a:cs typeface="Times New Roman" pitchFamily="18" charset="0"/>
              </a:rPr>
              <a:t>Формировать эстетический вкус, творчество, фантазию.</a:t>
            </a:r>
          </a:p>
          <a:p>
            <a:pPr algn="just"/>
            <a:r>
              <a:rPr lang="ru-RU" sz="2400" b="1" dirty="0" smtClean="0">
                <a:latin typeface="Times New Roman" pitchFamily="18" charset="0"/>
                <a:cs typeface="Times New Roman" pitchFamily="18" charset="0"/>
              </a:rPr>
              <a:t>Развивать ассоциативное мышление и любознательность, наблюдательность и воображение.</a:t>
            </a:r>
          </a:p>
          <a:p>
            <a:pPr algn="just"/>
            <a:r>
              <a:rPr lang="ru-RU" sz="2400" b="1" dirty="0" smtClean="0">
                <a:latin typeface="Times New Roman" pitchFamily="18" charset="0"/>
                <a:cs typeface="Times New Roman" pitchFamily="18" charset="0"/>
              </a:rPr>
              <a:t>Совершенствовать технические умения и навыки рисования.</a:t>
            </a:r>
          </a:p>
          <a:p>
            <a:pPr algn="just"/>
            <a:r>
              <a:rPr lang="ru-RU" sz="2400" b="1" dirty="0" smtClean="0">
                <a:latin typeface="Times New Roman" pitchFamily="18" charset="0"/>
                <a:cs typeface="Times New Roman" pitchFamily="18" charset="0"/>
              </a:rPr>
              <a:t>Воспитывать художественный вкус и чувство гармонии. </a:t>
            </a:r>
            <a:endParaRPr lang="ru-RU" sz="2400" b="1" dirty="0">
              <a:latin typeface="Times New Roman" pitchFamily="18" charset="0"/>
              <a:cs typeface="Times New Roman" pitchFamily="18" charset="0"/>
            </a:endParaRPr>
          </a:p>
        </p:txBody>
      </p: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5">
                                            <p:txEl>
                                              <p:pRg st="1" end="1"/>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4"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5" dur="2000"/>
                                        <p:tgtEl>
                                          <p:spTgt spid="5">
                                            <p:txEl>
                                              <p:pRg st="2" end="2"/>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5">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4"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5" dur="2000"/>
                                        <p:tgtEl>
                                          <p:spTgt spid="5">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2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9" dur="2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0" dur="2000"/>
                                        <p:tgtEl>
                                          <p:spTgt spid="5">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2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44" dur="2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94122"/>
          </a:xfrm>
        </p:spPr>
        <p:txBody>
          <a:bodyPr>
            <a:noAutofit/>
          </a:bodyPr>
          <a:lstStyle/>
          <a:p>
            <a:r>
              <a:rPr lang="ru-RU" sz="3600" b="1" dirty="0" smtClean="0">
                <a:latin typeface="Times New Roman" pitchFamily="18" charset="0"/>
                <a:cs typeface="Times New Roman" pitchFamily="18" charset="0"/>
              </a:rPr>
              <a:t>Нетрадиционные техники изображения в рисовании.</a:t>
            </a:r>
            <a:endParaRPr lang="ru-RU" sz="3600" b="1" dirty="0">
              <a:latin typeface="Times New Roman" pitchFamily="18" charset="0"/>
              <a:cs typeface="Times New Roman" pitchFamily="18" charset="0"/>
            </a:endParaRPr>
          </a:p>
        </p:txBody>
      </p:sp>
      <p:sp>
        <p:nvSpPr>
          <p:cNvPr id="6" name="Блок-схема: знак завершения 5"/>
          <p:cNvSpPr/>
          <p:nvPr/>
        </p:nvSpPr>
        <p:spPr>
          <a:xfrm>
            <a:off x="3275856" y="2852936"/>
            <a:ext cx="2880320" cy="144016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Способы рисования</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7" name="Блок-схема: знак завершения 6"/>
          <p:cNvSpPr/>
          <p:nvPr/>
        </p:nvSpPr>
        <p:spPr>
          <a:xfrm>
            <a:off x="467544" y="1628800"/>
            <a:ext cx="2138536"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Набрызг</a:t>
            </a:r>
            <a:endParaRPr lang="ru-RU" sz="2000" dirty="0">
              <a:latin typeface="Times New Roman" pitchFamily="18" charset="0"/>
              <a:cs typeface="Times New Roman" pitchFamily="18" charset="0"/>
            </a:endParaRPr>
          </a:p>
        </p:txBody>
      </p:sp>
      <p:sp>
        <p:nvSpPr>
          <p:cNvPr id="8" name="Блок-схема: знак завершения 7"/>
          <p:cNvSpPr/>
          <p:nvPr/>
        </p:nvSpPr>
        <p:spPr>
          <a:xfrm>
            <a:off x="3923928" y="1628800"/>
            <a:ext cx="1656184" cy="8640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Печать листьев</a:t>
            </a:r>
            <a:endParaRPr lang="ru-RU" sz="2000" dirty="0">
              <a:latin typeface="Times New Roman" pitchFamily="18" charset="0"/>
              <a:cs typeface="Times New Roman" pitchFamily="18" charset="0"/>
            </a:endParaRPr>
          </a:p>
        </p:txBody>
      </p:sp>
      <p:sp>
        <p:nvSpPr>
          <p:cNvPr id="9" name="Блок-схема: знак завершения 8"/>
          <p:cNvSpPr/>
          <p:nvPr/>
        </p:nvSpPr>
        <p:spPr>
          <a:xfrm>
            <a:off x="6588224" y="1484784"/>
            <a:ext cx="1944216"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Метод тычка</a:t>
            </a:r>
            <a:endParaRPr lang="ru-RU" sz="2000" dirty="0">
              <a:latin typeface="Times New Roman" pitchFamily="18" charset="0"/>
              <a:cs typeface="Times New Roman" pitchFamily="18" charset="0"/>
            </a:endParaRPr>
          </a:p>
        </p:txBody>
      </p:sp>
      <p:sp>
        <p:nvSpPr>
          <p:cNvPr id="10" name="Блок-схема: знак завершения 9"/>
          <p:cNvSpPr/>
          <p:nvPr/>
        </p:nvSpPr>
        <p:spPr>
          <a:xfrm>
            <a:off x="6804248" y="2708920"/>
            <a:ext cx="2016224" cy="648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Кляксография</a:t>
            </a:r>
            <a:endParaRPr lang="ru-RU" sz="2000" dirty="0">
              <a:latin typeface="Times New Roman" pitchFamily="18" charset="0"/>
              <a:cs typeface="Times New Roman" pitchFamily="18" charset="0"/>
            </a:endParaRPr>
          </a:p>
        </p:txBody>
      </p:sp>
      <p:sp>
        <p:nvSpPr>
          <p:cNvPr id="11" name="Блок-схема: знак завершения 10"/>
          <p:cNvSpPr/>
          <p:nvPr/>
        </p:nvSpPr>
        <p:spPr>
          <a:xfrm>
            <a:off x="6588224" y="3645024"/>
            <a:ext cx="2066528" cy="80580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Монотипие</a:t>
            </a:r>
            <a:endParaRPr lang="ru-RU" sz="2000" dirty="0">
              <a:latin typeface="Times New Roman" pitchFamily="18" charset="0"/>
              <a:cs typeface="Times New Roman" pitchFamily="18" charset="0"/>
            </a:endParaRPr>
          </a:p>
        </p:txBody>
      </p:sp>
      <p:sp>
        <p:nvSpPr>
          <p:cNvPr id="12" name="Блок-схема: знак завершения 11"/>
          <p:cNvSpPr/>
          <p:nvPr/>
        </p:nvSpPr>
        <p:spPr>
          <a:xfrm>
            <a:off x="6588224" y="4725144"/>
            <a:ext cx="2088232" cy="79208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Граттаж</a:t>
            </a:r>
            <a:endParaRPr lang="ru-RU" sz="2000" dirty="0">
              <a:latin typeface="Times New Roman" pitchFamily="18" charset="0"/>
              <a:cs typeface="Times New Roman" pitchFamily="18" charset="0"/>
            </a:endParaRPr>
          </a:p>
        </p:txBody>
      </p:sp>
      <p:sp>
        <p:nvSpPr>
          <p:cNvPr id="13" name="Блок-схема: знак завершения 12"/>
          <p:cNvSpPr/>
          <p:nvPr/>
        </p:nvSpPr>
        <p:spPr>
          <a:xfrm>
            <a:off x="467544" y="2924944"/>
            <a:ext cx="2138536" cy="93610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Рисование крупами</a:t>
            </a:r>
            <a:endParaRPr lang="ru-RU" sz="2000" dirty="0">
              <a:latin typeface="Times New Roman" pitchFamily="18" charset="0"/>
              <a:cs typeface="Times New Roman" pitchFamily="18" charset="0"/>
            </a:endParaRPr>
          </a:p>
        </p:txBody>
      </p:sp>
      <p:sp>
        <p:nvSpPr>
          <p:cNvPr id="14" name="Блок-схема: знак завершения 13"/>
          <p:cNvSpPr/>
          <p:nvPr/>
        </p:nvSpPr>
        <p:spPr>
          <a:xfrm>
            <a:off x="539552" y="4149080"/>
            <a:ext cx="2282552"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Рисование по мокрому</a:t>
            </a:r>
            <a:endParaRPr lang="ru-RU" sz="2000" dirty="0">
              <a:latin typeface="Times New Roman" pitchFamily="18" charset="0"/>
              <a:cs typeface="Times New Roman" pitchFamily="18" charset="0"/>
            </a:endParaRPr>
          </a:p>
        </p:txBody>
      </p:sp>
      <p:sp>
        <p:nvSpPr>
          <p:cNvPr id="15" name="Блок-схема: знак завершения 14"/>
          <p:cNvSpPr/>
          <p:nvPr/>
        </p:nvSpPr>
        <p:spPr>
          <a:xfrm>
            <a:off x="395536" y="5445224"/>
            <a:ext cx="2664296"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Пластилинорофия</a:t>
            </a:r>
            <a:endParaRPr lang="ru-RU" sz="2000" dirty="0">
              <a:latin typeface="Times New Roman" pitchFamily="18" charset="0"/>
              <a:cs typeface="Times New Roman" pitchFamily="18" charset="0"/>
            </a:endParaRPr>
          </a:p>
        </p:txBody>
      </p:sp>
      <p:sp>
        <p:nvSpPr>
          <p:cNvPr id="16" name="Блок-схема: знак завершения 15"/>
          <p:cNvSpPr/>
          <p:nvPr/>
        </p:nvSpPr>
        <p:spPr>
          <a:xfrm>
            <a:off x="3491880" y="5157192"/>
            <a:ext cx="2592288" cy="8640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Раздувание красок</a:t>
            </a:r>
            <a:endParaRPr lang="ru-RU" sz="2000" dirty="0">
              <a:latin typeface="Times New Roman" pitchFamily="18" charset="0"/>
              <a:cs typeface="Times New Roman" pitchFamily="18" charset="0"/>
            </a:endParaRPr>
          </a:p>
        </p:txBody>
      </p:sp>
      <p:sp>
        <p:nvSpPr>
          <p:cNvPr id="17" name="Блок-схема: знак завершения 16"/>
          <p:cNvSpPr/>
          <p:nvPr/>
        </p:nvSpPr>
        <p:spPr>
          <a:xfrm>
            <a:off x="6516216" y="5733256"/>
            <a:ext cx="2210544"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Оттиск</a:t>
            </a:r>
            <a:endParaRPr lang="ru-RU" sz="2000" dirty="0">
              <a:latin typeface="Times New Roman" pitchFamily="18" charset="0"/>
              <a:cs typeface="Times New Roman" pitchFamily="18" charset="0"/>
            </a:endParaRPr>
          </a:p>
        </p:txBody>
      </p:sp>
      <p:cxnSp>
        <p:nvCxnSpPr>
          <p:cNvPr id="19" name="Прямая со стрелкой 18"/>
          <p:cNvCxnSpPr>
            <a:stCxn id="6" idx="0"/>
          </p:cNvCxnSpPr>
          <p:nvPr/>
        </p:nvCxnSpPr>
        <p:spPr>
          <a:xfrm flipV="1">
            <a:off x="4716016" y="2492896"/>
            <a:ext cx="720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5796136" y="2132856"/>
            <a:ext cx="108012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0" idx="1"/>
          </p:cNvCxnSpPr>
          <p:nvPr/>
        </p:nvCxnSpPr>
        <p:spPr>
          <a:xfrm flipV="1">
            <a:off x="6084168" y="3032956"/>
            <a:ext cx="72008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1" idx="1"/>
          </p:cNvCxnSpPr>
          <p:nvPr/>
        </p:nvCxnSpPr>
        <p:spPr>
          <a:xfrm>
            <a:off x="6084168" y="3789040"/>
            <a:ext cx="504056" cy="258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940152" y="4149080"/>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796136" y="4293096"/>
            <a:ext cx="79208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6" idx="2"/>
          </p:cNvCxnSpPr>
          <p:nvPr/>
        </p:nvCxnSpPr>
        <p:spPr>
          <a:xfrm flipH="1">
            <a:off x="4644008" y="4293096"/>
            <a:ext cx="720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2843808" y="4365104"/>
            <a:ext cx="79208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4" idx="3"/>
          </p:cNvCxnSpPr>
          <p:nvPr/>
        </p:nvCxnSpPr>
        <p:spPr>
          <a:xfrm flipH="1">
            <a:off x="2822104" y="3933056"/>
            <a:ext cx="52576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3" idx="3"/>
          </p:cNvCxnSpPr>
          <p:nvPr/>
        </p:nvCxnSpPr>
        <p:spPr>
          <a:xfrm flipH="1" flipV="1">
            <a:off x="2606080" y="3392996"/>
            <a:ext cx="59776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7" idx="3"/>
          </p:cNvCxnSpPr>
          <p:nvPr/>
        </p:nvCxnSpPr>
        <p:spPr>
          <a:xfrm flipH="1" flipV="1">
            <a:off x="2606080" y="1988840"/>
            <a:ext cx="9578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rmAutofit/>
          </a:bodyPr>
          <a:lstStyle/>
          <a:p>
            <a:r>
              <a:rPr lang="ru-RU" sz="3600" b="1" dirty="0" err="1" smtClean="0">
                <a:latin typeface="Times New Roman" pitchFamily="18" charset="0"/>
                <a:cs typeface="Times New Roman" pitchFamily="18" charset="0"/>
              </a:rPr>
              <a:t>Набрызг</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12" name="Содержимое 11"/>
          <p:cNvSpPr>
            <a:spLocks noGrp="1"/>
          </p:cNvSpPr>
          <p:nvPr>
            <p:ph idx="1"/>
          </p:nvPr>
        </p:nvSpPr>
        <p:spPr>
          <a:xfrm>
            <a:off x="251520" y="1124744"/>
            <a:ext cx="8640960" cy="2160241"/>
          </a:xfrm>
        </p:spPr>
        <p:txBody>
          <a:bodyPr>
            <a:normAutofit fontScale="92500" lnSpcReduction="10000"/>
          </a:bodyPr>
          <a:lstStyle/>
          <a:p>
            <a:pPr algn="just">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точка, фактура.</a:t>
            </a:r>
          </a:p>
          <a:p>
            <a:pPr algn="just">
              <a:buNone/>
            </a:pPr>
            <a:r>
              <a:rPr lang="ru-RU" sz="2400" b="1" i="1" dirty="0" smtClean="0">
                <a:latin typeface="Times New Roman" pitchFamily="18" charset="0"/>
                <a:cs typeface="Times New Roman" pitchFamily="18" charset="0"/>
              </a:rPr>
              <a:t>Материалы</a:t>
            </a:r>
            <a:r>
              <a:rPr lang="ru-RU" sz="2400" b="1" dirty="0" smtClean="0">
                <a:latin typeface="Times New Roman" pitchFamily="18" charset="0"/>
                <a:cs typeface="Times New Roman" pitchFamily="18" charset="0"/>
              </a:rPr>
              <a:t>: бумага, гуашь, жёсткая кисть, сухие листья.</a:t>
            </a:r>
          </a:p>
          <a:p>
            <a:pPr algn="just">
              <a:buNone/>
            </a:pPr>
            <a:r>
              <a:rPr lang="ru-RU" sz="2400" b="1" i="1" dirty="0" smtClean="0">
                <a:latin typeface="Times New Roman" pitchFamily="18" charset="0"/>
                <a:cs typeface="Times New Roman" pitchFamily="18" charset="0"/>
              </a:rPr>
              <a:t>Способ получения изображения</a:t>
            </a:r>
            <a:r>
              <a:rPr lang="ru-RU" sz="2400" b="1" dirty="0" smtClean="0">
                <a:latin typeface="Times New Roman" pitchFamily="18" charset="0"/>
                <a:cs typeface="Times New Roman" pitchFamily="18" charset="0"/>
              </a:rPr>
              <a:t>: ребёнок набирает краску на кисть и удаляет кистью о картон, который держит над бумагой. Краска разбрызгивается на бумагу.</a:t>
            </a:r>
            <a:endParaRPr lang="ru-RU" sz="2400" b="1" dirty="0">
              <a:latin typeface="Times New Roman" pitchFamily="18" charset="0"/>
              <a:cs typeface="Times New Roman" pitchFamily="18" charset="0"/>
            </a:endParaRPr>
          </a:p>
        </p:txBody>
      </p:sp>
      <p:pic>
        <p:nvPicPr>
          <p:cNvPr id="11" name="Рисунок 10" descr="3302eb1f0941f09b16df1069a92daf53_jpg.jpg"/>
          <p:cNvPicPr>
            <a:picLocks noChangeAspect="1"/>
          </p:cNvPicPr>
          <p:nvPr/>
        </p:nvPicPr>
        <p:blipFill>
          <a:blip r:embed="rId3" cstate="print"/>
          <a:stretch>
            <a:fillRect/>
          </a:stretch>
        </p:blipFill>
        <p:spPr>
          <a:xfrm>
            <a:off x="2699792" y="3573016"/>
            <a:ext cx="3591399" cy="27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additive="base">
                                        <p:cTn id="21" dur="2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2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8098"/>
          </a:xfrm>
        </p:spPr>
        <p:txBody>
          <a:bodyPr>
            <a:normAutofit fontScale="90000"/>
          </a:bodyPr>
          <a:lstStyle/>
          <a:p>
            <a:r>
              <a:rPr lang="ru-RU" sz="3600" b="1" dirty="0" smtClean="0"/>
              <a:t/>
            </a:r>
            <a:br>
              <a:rPr lang="ru-RU" sz="3600" b="1" dirty="0" smtClean="0"/>
            </a:br>
            <a:r>
              <a:rPr lang="ru-RU" sz="4000" b="1" dirty="0" smtClean="0">
                <a:latin typeface="Times New Roman" pitchFamily="18" charset="0"/>
                <a:cs typeface="Times New Roman" pitchFamily="18" charset="0"/>
              </a:rPr>
              <a:t>Отпечатки листьев.</a:t>
            </a:r>
            <a:br>
              <a:rPr lang="ru-RU" sz="4000" b="1" dirty="0" smtClean="0">
                <a:latin typeface="Times New Roman" pitchFamily="18" charset="0"/>
                <a:cs typeface="Times New Roman" pitchFamily="18" charset="0"/>
              </a:rPr>
            </a:br>
            <a:endParaRPr lang="ru-RU" sz="4000" b="1" dirty="0">
              <a:latin typeface="Times New Roman" pitchFamily="18" charset="0"/>
              <a:cs typeface="Times New Roman" pitchFamily="18" charset="0"/>
            </a:endParaRPr>
          </a:p>
        </p:txBody>
      </p:sp>
      <p:sp>
        <p:nvSpPr>
          <p:cNvPr id="9" name="Содержимое 8"/>
          <p:cNvSpPr>
            <a:spLocks noGrp="1"/>
          </p:cNvSpPr>
          <p:nvPr>
            <p:ph idx="1"/>
          </p:nvPr>
        </p:nvSpPr>
        <p:spPr>
          <a:xfrm>
            <a:off x="323528" y="1052737"/>
            <a:ext cx="8568952" cy="2448272"/>
          </a:xfrm>
        </p:spPr>
        <p:txBody>
          <a:bodyPr>
            <a:normAutofit fontScale="92500" lnSpcReduction="10000"/>
          </a:bodyPr>
          <a:lstStyle/>
          <a:p>
            <a:pPr algn="just">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фактура, кисти.</a:t>
            </a:r>
          </a:p>
          <a:p>
            <a:pPr algn="just">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листья разных деревьев, гуашь, кисти.</a:t>
            </a:r>
          </a:p>
          <a:p>
            <a:pPr algn="just">
              <a:buNone/>
            </a:pPr>
            <a:r>
              <a:rPr lang="ru-RU" sz="2400" b="1" i="1" dirty="0" smtClean="0">
                <a:latin typeface="Times New Roman" pitchFamily="18" charset="0"/>
                <a:cs typeface="Times New Roman" pitchFamily="18" charset="0"/>
              </a:rPr>
              <a:t>Способ получения</a:t>
            </a:r>
            <a:r>
              <a:rPr lang="ru-RU" sz="2400" b="1" dirty="0" smtClean="0">
                <a:latin typeface="Times New Roman" pitchFamily="18" charset="0"/>
                <a:cs typeface="Times New Roman" pitchFamily="18" charset="0"/>
              </a:rPr>
              <a:t>: ребенок покрывает листок дерева красками разных цветов, затем прикладывает его к бумаге окрашенной стороной для получения отпечатка. Каждый раз берётся новый лист.</a:t>
            </a:r>
            <a:endParaRPr lang="ru-RU" sz="2400" b="1" dirty="0">
              <a:latin typeface="Times New Roman" pitchFamily="18" charset="0"/>
              <a:cs typeface="Times New Roman" pitchFamily="18" charset="0"/>
            </a:endParaRPr>
          </a:p>
        </p:txBody>
      </p:sp>
      <p:pic>
        <p:nvPicPr>
          <p:cNvPr id="7" name="Рисунок 6" descr="7_1_~1.JPG"/>
          <p:cNvPicPr>
            <a:picLocks noChangeAspect="1"/>
          </p:cNvPicPr>
          <p:nvPr/>
        </p:nvPicPr>
        <p:blipFill>
          <a:blip r:embed="rId3" cstate="print"/>
          <a:stretch>
            <a:fillRect/>
          </a:stretch>
        </p:blipFill>
        <p:spPr>
          <a:xfrm>
            <a:off x="3203848" y="3501008"/>
            <a:ext cx="2448272"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b="1" dirty="0" err="1" smtClean="0">
                <a:latin typeface="Times New Roman" pitchFamily="18" charset="0"/>
                <a:cs typeface="Times New Roman" pitchFamily="18" charset="0"/>
              </a:rPr>
              <a:t>Монотипие</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764704"/>
            <a:ext cx="8229600" cy="3024335"/>
          </a:xfrm>
        </p:spPr>
        <p:txBody>
          <a:bodyPr>
            <a:normAutofit fontScale="85000" lnSpcReduction="10000"/>
          </a:bodyPr>
          <a:lstStyle/>
          <a:p>
            <a:pPr>
              <a:buNone/>
            </a:pPr>
            <a:r>
              <a:rPr lang="ru-RU" sz="2400" b="1" i="1" dirty="0" smtClean="0">
                <a:latin typeface="Times New Roman" pitchFamily="18" charset="0"/>
                <a:cs typeface="Times New Roman" pitchFamily="18" charset="0"/>
              </a:rPr>
              <a:t>Возраст: </a:t>
            </a:r>
            <a:r>
              <a:rPr lang="ru-RU" sz="2400" b="1" dirty="0" smtClean="0">
                <a:latin typeface="Times New Roman" pitchFamily="18" charset="0"/>
                <a:cs typeface="Times New Roman" pitchFamily="18" charset="0"/>
              </a:rPr>
              <a:t>от шести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пятно, тон,  изображение пространства в композиции.</a:t>
            </a:r>
          </a:p>
          <a:p>
            <a:pPr algn="just">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кисти, гуашь, либо акварель, влажная губка, кафельная плитка.</a:t>
            </a:r>
          </a:p>
          <a:p>
            <a:pPr algn="just">
              <a:buNone/>
            </a:pPr>
            <a:r>
              <a:rPr lang="ru-RU" sz="2400" b="1" i="1" dirty="0" smtClean="0">
                <a:latin typeface="Times New Roman" pitchFamily="18" charset="0"/>
                <a:cs typeface="Times New Roman" pitchFamily="18" charset="0"/>
              </a:rPr>
              <a:t>Способ получения изображения</a:t>
            </a:r>
            <a:r>
              <a:rPr lang="ru-RU" sz="2400" b="1" dirty="0" smtClean="0">
                <a:latin typeface="Times New Roman" pitchFamily="18" charset="0"/>
                <a:cs typeface="Times New Roman" pitchFamily="18" charset="0"/>
              </a:rPr>
              <a:t>: ребёнок складывает лист пополам. На одной половине листа рисуется пейзаж, на другой получается его отражение в озере, реке. Пейзаж выполняется быстро, чтобы краски не успели высохнуть.  Половина листа, предназначенная для отпечатка, протирается влажной губкой.</a:t>
            </a:r>
            <a:endParaRPr lang="ru-RU" sz="2400" b="1" dirty="0">
              <a:latin typeface="Times New Roman" pitchFamily="18" charset="0"/>
              <a:cs typeface="Times New Roman" pitchFamily="18" charset="0"/>
            </a:endParaRPr>
          </a:p>
        </p:txBody>
      </p:sp>
      <p:pic>
        <p:nvPicPr>
          <p:cNvPr id="8" name="Рисунок 7" descr="d5b42e410776c842e2a2e0c5dc20465e_jpg.jpg"/>
          <p:cNvPicPr>
            <a:picLocks noChangeAspect="1"/>
          </p:cNvPicPr>
          <p:nvPr/>
        </p:nvPicPr>
        <p:blipFill>
          <a:blip r:embed="rId3" cstate="print"/>
          <a:stretch>
            <a:fillRect/>
          </a:stretch>
        </p:blipFill>
        <p:spPr>
          <a:xfrm>
            <a:off x="2915816" y="3861048"/>
            <a:ext cx="3888432"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ppt_x"/>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err="1" smtClean="0">
                <a:latin typeface="Times New Roman" pitchFamily="18" charset="0"/>
                <a:cs typeface="Times New Roman" pitchFamily="18" charset="0"/>
              </a:rPr>
              <a:t>Граттаж</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3024335"/>
          </a:xfrm>
        </p:spPr>
        <p:txBody>
          <a:bodyPr>
            <a:noAutofit/>
          </a:bodyPr>
          <a:lstStyle/>
          <a:p>
            <a:pPr algn="just">
              <a:buNone/>
            </a:pPr>
            <a:r>
              <a:rPr lang="ru-RU" sz="2000" b="1" i="1" dirty="0" smtClean="0"/>
              <a:t>Возраст</a:t>
            </a:r>
            <a:r>
              <a:rPr lang="ru-RU" sz="2000" b="1" dirty="0" smtClean="0"/>
              <a:t>: от шести лет.</a:t>
            </a:r>
          </a:p>
          <a:p>
            <a:pPr algn="just">
              <a:buNone/>
            </a:pPr>
            <a:r>
              <a:rPr lang="ru-RU" sz="2000" b="1" i="1" dirty="0" smtClean="0"/>
              <a:t>Средства выразительности</a:t>
            </a:r>
            <a:r>
              <a:rPr lang="ru-RU" sz="2000" b="1" dirty="0" smtClean="0"/>
              <a:t>: линия, штрих, цвет.</a:t>
            </a:r>
          </a:p>
          <a:p>
            <a:pPr algn="just">
              <a:buNone/>
            </a:pPr>
            <a:r>
              <a:rPr lang="ru-RU" sz="2000" b="1" i="1" dirty="0" smtClean="0"/>
              <a:t>Материалы</a:t>
            </a:r>
            <a:r>
              <a:rPr lang="ru-RU" sz="2000" b="1" dirty="0" smtClean="0"/>
              <a:t>: плотный картон или плотная бумага предварительно раскрашенная акварелью, свеча, широкая кисть,  мисочка для гуаши, палочка с заточенными концами.</a:t>
            </a:r>
          </a:p>
          <a:p>
            <a:pPr algn="just">
              <a:buNone/>
            </a:pPr>
            <a:r>
              <a:rPr lang="ru-RU" sz="2000" b="1" i="1" dirty="0" smtClean="0"/>
              <a:t>Способ получения изображения</a:t>
            </a:r>
            <a:r>
              <a:rPr lang="ru-RU" sz="2000" b="1" dirty="0" smtClean="0"/>
              <a:t>: ребёнок натирает свечой лист так, чтобы он весь был покрыт слоем воска. Затем лист закрашивается гуашью, смешанной с жидким мылом. После высыхания палочкой процарапывается рисунок.</a:t>
            </a:r>
            <a:endParaRPr lang="ru-RU" sz="2000" b="1" dirty="0"/>
          </a:p>
        </p:txBody>
      </p:sp>
      <p:pic>
        <p:nvPicPr>
          <p:cNvPr id="7" name="Рисунок 6" descr="154.jpg"/>
          <p:cNvPicPr>
            <a:picLocks noChangeAspect="1"/>
          </p:cNvPicPr>
          <p:nvPr/>
        </p:nvPicPr>
        <p:blipFill>
          <a:blip r:embed="rId3" cstate="print"/>
          <a:stretch>
            <a:fillRect/>
          </a:stretch>
        </p:blipFill>
        <p:spPr>
          <a:xfrm>
            <a:off x="2771800" y="3933056"/>
            <a:ext cx="3482752" cy="2702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487</TotalTime>
  <Words>876</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Использование ИКТ в обучении дошкольников нетрадиционным техникам  рисования »</vt:lpstr>
      <vt:lpstr>« … Это правда! Ну чего же тут скрывать? Дети любят, очень любят рисовать! На бумаге, на асфальте, на стене. И в трамвае на окне…»</vt:lpstr>
      <vt:lpstr>Цель: Развитие творческих способностей детей средствами нетрадиционных техник рисования, помочь реализовать себя, уметь соединять в рисунке различные материалы для получения выразительного образа.</vt:lpstr>
      <vt:lpstr>Задачи:</vt:lpstr>
      <vt:lpstr>Нетрадиционные техники изображения в рисовании.</vt:lpstr>
      <vt:lpstr>Набрызг.</vt:lpstr>
      <vt:lpstr> Отпечатки листьев. </vt:lpstr>
      <vt:lpstr>Монотипие.</vt:lpstr>
      <vt:lpstr>Граттаж.</vt:lpstr>
      <vt:lpstr>Рисование по мокрому.</vt:lpstr>
      <vt:lpstr>Рисование тычком.</vt:lpstr>
      <vt:lpstr>Оттиски ( смятой бумагой, печатками).</vt:lpstr>
      <vt:lpstr>Кляксография.</vt:lpstr>
      <vt:lpstr>Пластилинография.</vt:lpstr>
      <vt:lpstr>Рекомендации педагогам.</vt:lpstr>
      <vt:lpstr>Рекомендации для родителям.</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Нетрадиционные техники рисования»</dc:title>
  <dc:creator>Света</dc:creator>
  <cp:lastModifiedBy>Света</cp:lastModifiedBy>
  <cp:revision>52</cp:revision>
  <dcterms:created xsi:type="dcterms:W3CDTF">2013-10-19T16:49:01Z</dcterms:created>
  <dcterms:modified xsi:type="dcterms:W3CDTF">2013-11-13T06:57:13Z</dcterms:modified>
</cp:coreProperties>
</file>