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3" r:id="rId5"/>
    <p:sldId id="264" r:id="rId6"/>
    <p:sldId id="258" r:id="rId7"/>
    <p:sldId id="262" r:id="rId8"/>
    <p:sldId id="265" r:id="rId9"/>
    <p:sldId id="266" r:id="rId10"/>
    <p:sldId id="267" r:id="rId11"/>
    <p:sldId id="269" r:id="rId12"/>
    <p:sldId id="270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B5994-7CA7-4367-899B-63E8E828BA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71ECF-8D64-4A0C-8EAA-485FB21B1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7404" y="0"/>
            <a:ext cx="9181404" cy="6858000"/>
          </a:xfrm>
          <a:prstGeom prst="rect">
            <a:avLst/>
          </a:prstGeom>
          <a:noFill/>
        </p:spPr>
      </p:pic>
      <p:pic>
        <p:nvPicPr>
          <p:cNvPr id="10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8424936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115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980728"/>
            <a:ext cx="4762500" cy="4267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7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2656"/>
            <a:ext cx="8352928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3573016"/>
            <a:ext cx="1080120" cy="710719"/>
          </a:xfrm>
          <a:prstGeom prst="rect">
            <a:avLst/>
          </a:prstGeom>
          <a:noFill/>
        </p:spPr>
      </p:pic>
      <p:pic>
        <p:nvPicPr>
          <p:cNvPr id="12" name="Picture 2" descr="9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800" y="4221088"/>
            <a:ext cx="1224136" cy="1224136"/>
          </a:xfrm>
          <a:prstGeom prst="rect">
            <a:avLst/>
          </a:prstGeom>
          <a:noFill/>
        </p:spPr>
      </p:pic>
      <p:pic>
        <p:nvPicPr>
          <p:cNvPr id="11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99792" y="5085184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5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-1152634" y="1808818"/>
            <a:ext cx="6336704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9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696" y="3933056"/>
            <a:ext cx="1224136" cy="1224136"/>
          </a:xfrm>
          <a:prstGeom prst="rect">
            <a:avLst/>
          </a:prstGeom>
          <a:noFill/>
        </p:spPr>
      </p:pic>
      <p:pic>
        <p:nvPicPr>
          <p:cNvPr id="9" name="Picture 6" descr="http://li-web.ru/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47664" y="3356992"/>
            <a:ext cx="1080120" cy="710719"/>
          </a:xfrm>
          <a:prstGeom prst="rect">
            <a:avLst/>
          </a:prstGeom>
          <a:noFill/>
        </p:spPr>
      </p:pic>
      <p:pic>
        <p:nvPicPr>
          <p:cNvPr id="6146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47664" y="4869160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AF7E7-3B8B-4E4A-B84B-C933FAC64B0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7649" y="509819"/>
            <a:ext cx="8496944" cy="1872209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СЕВЕРО-ВОСТОЧНОЕ ОКРУЖНОЕ УПРАВЛЕНИЕ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Г.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МОСКВЫ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СРЕДНЯЯ ОБЩЕОБРАЗОВАТЕЛЬНАЯ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Г. МОСКВЫ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УГЛУБЛЕННЫМ ИЗУЧЕНИЕМ АНГЛИЙСКОГО ЯЗЫКА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1411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(СПДО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4)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Georgia" pitchFamily="18" charset="0"/>
              </a:rPr>
            </a:b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7649" y="2348880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проект</a:t>
            </a:r>
            <a:b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«ПЕСОК И ГЛИНА»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48253" y="4417431"/>
            <a:ext cx="2708417" cy="1224136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Провели:</a:t>
            </a:r>
            <a:endParaRPr lang="ru-RU" sz="1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Шараг</a:t>
            </a:r>
            <a: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</a:t>
            </a:r>
            <a:r>
              <a:rPr lang="ru-RU" sz="1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Кобалова</a:t>
            </a:r>
            <a:r>
              <a:rPr lang="ru-RU" sz="1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Г.А.</a:t>
            </a:r>
            <a:endParaRPr lang="ru-RU" sz="1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77104" y="5661248"/>
            <a:ext cx="1951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еся\Desktop\IMG_20141017_095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5" y="2924944"/>
            <a:ext cx="4231496" cy="317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еся\Desktop\IMG_20141017_0952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65" y="1831729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861" y="381472"/>
            <a:ext cx="80905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Рисование</a:t>
            </a: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</a:rPr>
              <a:t>Познакомить детей с техникой рисование песком. </a:t>
            </a:r>
            <a:endParaRPr lang="ru-RU" sz="2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5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0567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Лепка</a:t>
            </a:r>
          </a:p>
          <a:p>
            <a:r>
              <a:rPr lang="ru-RU" sz="2200" b="1" i="1" dirty="0" smtClean="0">
                <a:solidFill>
                  <a:srgbClr val="002060"/>
                </a:solidFill>
              </a:rPr>
              <a:t>Познакомить детей с созданием посуды из глина. </a:t>
            </a:r>
            <a:endParaRPr lang="ru-RU" sz="2200" b="1" i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Олеся\Desktop\IMG_20141017_100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21" y="2348880"/>
            <a:ext cx="4494646" cy="33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128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523" y="1276302"/>
            <a:ext cx="48245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002060"/>
                </a:solidFill>
              </a:rPr>
              <a:t>С. </a:t>
            </a:r>
            <a:r>
              <a:rPr lang="ru-RU" sz="1200" b="1" i="1" dirty="0" err="1">
                <a:solidFill>
                  <a:srgbClr val="002060"/>
                </a:solidFill>
              </a:rPr>
              <a:t>Цапаева</a:t>
            </a:r>
            <a:r>
              <a:rPr lang="ru-RU" sz="1200" b="1" i="1" dirty="0">
                <a:solidFill>
                  <a:srgbClr val="002060"/>
                </a:solidFill>
              </a:rPr>
              <a:t>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* * *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Петя замок строит ловко,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Катя торт печёт ведёрком.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Здесь, у моря на часок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Всех детей собрал песок!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/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С. </a:t>
            </a:r>
            <a:r>
              <a:rPr lang="ru-RU" sz="1200" b="1" i="1" dirty="0" err="1">
                <a:solidFill>
                  <a:srgbClr val="002060"/>
                </a:solidFill>
              </a:rPr>
              <a:t>Кашлев</a:t>
            </a:r>
            <a:r>
              <a:rPr lang="ru-RU" sz="1200" b="1" i="1" dirty="0">
                <a:solidFill>
                  <a:srgbClr val="002060"/>
                </a:solidFill>
              </a:rPr>
              <a:t>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* * *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Мы в песочнице играем,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Строим домик из песка,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Увлеклись, не замечаем,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Что носки полны песка.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Принесли воды в ведёрке,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Чтобы не сломался дом,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Красовался на пригорке,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Мы его водой польём.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А. Полетаева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 ***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Гончар для меня разведёт жаркий пламень.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Сухая, я твёрдой бываю как камень.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Размочат - как тесто податливой буду,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Могу превратиться в игрушку, в посуду,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Лечебными свойствами очень богата,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Меня отыскать вам поможет лопата.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Белая, красная и голубая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Узнали, ребята, кто я такая?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87129"/>
            <a:ext cx="4572000" cy="64017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 </a:t>
            </a:r>
            <a:r>
              <a:rPr lang="ru-RU" sz="1200" b="1" i="1" dirty="0">
                <a:solidFill>
                  <a:srgbClr val="002060"/>
                </a:solidFill>
              </a:rPr>
              <a:t>Нам привезли песок на сад,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Я этому – безумно рад!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С ним буду целый день играть,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Лепить куличек, загорать!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Наделаю в песке ходы,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Потом налью туда воды.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Построю для машин гараж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И новый домик, и шалаш!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Песочных куличей – не ем,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Да что ж я, маленький совсем?!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/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Н. Хилтон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* * *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Я полил песок водой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И сложил его горой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Папа взял мою лопатку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Разровнял на горке грядку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Вышел сказочный дворец- </a:t>
            </a:r>
            <a:br>
              <a:rPr lang="ru-RU" sz="1200" b="1" i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Ай да папа молодец! 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 ***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Анатолий Пастернак</a:t>
            </a:r>
          </a:p>
          <a:p>
            <a:endParaRPr lang="ru-RU" sz="1200" b="1" i="1" dirty="0">
              <a:solidFill>
                <a:srgbClr val="002060"/>
              </a:solidFill>
            </a:endParaRPr>
          </a:p>
          <a:p>
            <a:r>
              <a:rPr lang="ru-RU" sz="1200" b="1" i="1" dirty="0">
                <a:solidFill>
                  <a:srgbClr val="002060"/>
                </a:solidFill>
              </a:rPr>
              <a:t>Мягкую, вязкую глину возьмем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Шлепнем – </a:t>
            </a:r>
            <a:r>
              <a:rPr lang="ru-RU" sz="1200" b="1" i="1" dirty="0" err="1">
                <a:solidFill>
                  <a:srgbClr val="002060"/>
                </a:solidFill>
              </a:rPr>
              <a:t>пошлепнем</a:t>
            </a:r>
            <a:r>
              <a:rPr lang="ru-RU" sz="1200" b="1" i="1" dirty="0">
                <a:solidFill>
                  <a:srgbClr val="002060"/>
                </a:solidFill>
              </a:rPr>
              <a:t>, чтоб стала послушной.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Лепим – прилепим, месим и мнем –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Вот показались  гномика ушки.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Вот его носик, а вот его рот.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Вот его бровки, а вот его глазки.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Глина от пальцев силу берет,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Чтоб рассказать нам веселую сказку.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Глина , конечно, из  грязи взялась,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Но , обжигаясь в печи, как посуда,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Дождик забыла, слякоть и грязь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И превратилась в фигурное чудо!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8124" y="404664"/>
            <a:ext cx="2431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Стихи о песке и глине</a:t>
            </a:r>
          </a:p>
        </p:txBody>
      </p:sp>
    </p:spTree>
    <p:extLst>
      <p:ext uri="{BB962C8B-B14F-4D97-AF65-F5344CB8AC3E}">
        <p14:creationId xmlns:p14="http://schemas.microsoft.com/office/powerpoint/2010/main" val="377485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99959"/>
            <a:ext cx="820891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Заключительный </a:t>
            </a:r>
            <a:r>
              <a:rPr lang="ru-RU" sz="3200" b="1" i="1" dirty="0" smtClean="0">
                <a:solidFill>
                  <a:srgbClr val="002060"/>
                </a:solidFill>
              </a:rPr>
              <a:t>этап</a:t>
            </a:r>
            <a:endParaRPr lang="ru-RU" sz="3200" b="1" i="1" dirty="0">
              <a:solidFill>
                <a:srgbClr val="002060"/>
              </a:solidFill>
            </a:endParaRPr>
          </a:p>
          <a:p>
            <a:r>
              <a:rPr lang="ru-RU" sz="2200" b="1" i="1" dirty="0">
                <a:solidFill>
                  <a:srgbClr val="002060"/>
                </a:solidFill>
              </a:rPr>
              <a:t>Д</a:t>
            </a:r>
            <a:r>
              <a:rPr lang="ru-RU" sz="2200" b="1" i="1" dirty="0" smtClean="0">
                <a:solidFill>
                  <a:srgbClr val="002060"/>
                </a:solidFill>
              </a:rPr>
              <a:t>ети </a:t>
            </a:r>
            <a:r>
              <a:rPr lang="ru-RU" sz="2200" b="1" i="1" dirty="0">
                <a:solidFill>
                  <a:srgbClr val="002060"/>
                </a:solidFill>
              </a:rPr>
              <a:t>закрепили знания о свойствах </a:t>
            </a:r>
            <a:r>
              <a:rPr lang="ru-RU" sz="2200" b="1" i="1" dirty="0" smtClean="0">
                <a:solidFill>
                  <a:srgbClr val="002060"/>
                </a:solidFill>
              </a:rPr>
              <a:t>песка </a:t>
            </a:r>
            <a:r>
              <a:rPr lang="ru-RU" sz="2200" b="1" i="1" dirty="0">
                <a:solidFill>
                  <a:srgbClr val="002060"/>
                </a:solidFill>
              </a:rPr>
              <a:t>и </a:t>
            </a:r>
            <a:r>
              <a:rPr lang="ru-RU" sz="2200" b="1" i="1" dirty="0" smtClean="0">
                <a:solidFill>
                  <a:srgbClr val="002060"/>
                </a:solidFill>
              </a:rPr>
              <a:t>глины</a:t>
            </a:r>
            <a:r>
              <a:rPr lang="ru-RU" sz="2200" b="1" i="1" dirty="0">
                <a:solidFill>
                  <a:srgbClr val="002060"/>
                </a:solidFill>
              </a:rPr>
              <a:t>. </a:t>
            </a:r>
            <a:r>
              <a:rPr lang="ru-RU" sz="2200" b="1" i="1" dirty="0" smtClean="0">
                <a:solidFill>
                  <a:srgbClr val="002060"/>
                </a:solidFill>
              </a:rPr>
              <a:t>Дети проявили интерес к тому, что песок и глину можно использовать не только в природе, а так же в художественном творчестве У </a:t>
            </a:r>
            <a:r>
              <a:rPr lang="ru-RU" sz="2200" b="1" i="1" dirty="0">
                <a:solidFill>
                  <a:srgbClr val="002060"/>
                </a:solidFill>
              </a:rPr>
              <a:t>детей повысится интерес к </a:t>
            </a:r>
            <a:r>
              <a:rPr lang="ru-RU" sz="2200" b="1" i="1" dirty="0" err="1" smtClean="0">
                <a:solidFill>
                  <a:srgbClr val="002060"/>
                </a:solidFill>
              </a:rPr>
              <a:t>исследовательско</a:t>
            </a:r>
            <a:r>
              <a:rPr lang="ru-RU" sz="2200" b="1" i="1" dirty="0" smtClean="0">
                <a:solidFill>
                  <a:srgbClr val="002060"/>
                </a:solidFill>
              </a:rPr>
              <a:t> </a:t>
            </a:r>
            <a:r>
              <a:rPr lang="ru-RU" sz="2200" b="1" i="1" dirty="0">
                <a:solidFill>
                  <a:srgbClr val="002060"/>
                </a:solidFill>
              </a:rPr>
              <a:t>- экспериментальной деятельности</a:t>
            </a:r>
            <a:r>
              <a:rPr lang="ru-RU" sz="2200" b="1" i="1" dirty="0" smtClean="0">
                <a:solidFill>
                  <a:srgbClr val="002060"/>
                </a:solidFill>
              </a:rPr>
              <a:t>.</a:t>
            </a:r>
            <a:endParaRPr lang="ru-RU" sz="2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9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511384"/>
            <a:ext cx="81243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>
                <a:solidFill>
                  <a:srgbClr val="002060"/>
                </a:solidFill>
              </a:rPr>
              <a:t>Спасибо за </a:t>
            </a:r>
            <a:r>
              <a:rPr lang="ru-RU" sz="6000" b="1" i="1" dirty="0" smtClean="0">
                <a:solidFill>
                  <a:srgbClr val="002060"/>
                </a:solidFill>
              </a:rPr>
              <a:t>внимание!!!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6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482" y="332656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Тип проекта: </a:t>
            </a:r>
            <a:r>
              <a:rPr lang="ru-RU" sz="2800" b="1" i="1" dirty="0"/>
              <a:t> </a:t>
            </a:r>
            <a:r>
              <a:rPr lang="ru-RU" sz="2800" i="1" dirty="0">
                <a:solidFill>
                  <a:srgbClr val="002060"/>
                </a:solidFill>
              </a:rPr>
              <a:t>познавательно-исследовательский </a:t>
            </a:r>
            <a:br>
              <a:rPr lang="ru-RU" sz="2800" i="1" dirty="0">
                <a:solidFill>
                  <a:srgbClr val="002060"/>
                </a:solidFill>
              </a:rPr>
            </a:b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/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Участники проекта :</a:t>
            </a:r>
            <a:r>
              <a:rPr lang="ru-RU" sz="2800" i="1" dirty="0">
                <a:solidFill>
                  <a:srgbClr val="002060"/>
                </a:solidFill>
              </a:rPr>
              <a:t>  педагоги, дети, родители  </a:t>
            </a:r>
            <a:br>
              <a:rPr lang="ru-RU" sz="2800" i="1" dirty="0">
                <a:solidFill>
                  <a:srgbClr val="002060"/>
                </a:solidFill>
              </a:rPr>
            </a:br>
            <a:r>
              <a:rPr lang="ru-RU" sz="2800" i="1" dirty="0">
                <a:solidFill>
                  <a:srgbClr val="002060"/>
                </a:solidFill>
              </a:rPr>
              <a:t/>
            </a:r>
            <a:br>
              <a:rPr lang="ru-RU" sz="2800" i="1" dirty="0">
                <a:solidFill>
                  <a:srgbClr val="002060"/>
                </a:solidFill>
              </a:rPr>
            </a:br>
            <a:r>
              <a:rPr lang="ru-RU" sz="2800" i="1" dirty="0"/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Длительность:</a:t>
            </a:r>
            <a:r>
              <a:rPr lang="ru-RU" sz="2800" i="1" dirty="0"/>
              <a:t> </a:t>
            </a:r>
            <a:r>
              <a:rPr lang="ru-RU" sz="2800" i="1" dirty="0">
                <a:solidFill>
                  <a:srgbClr val="002060"/>
                </a:solidFill>
              </a:rPr>
              <a:t>кратковременный, 1 неделя</a:t>
            </a:r>
            <a:br>
              <a:rPr lang="ru-RU" sz="2800" i="1" dirty="0">
                <a:solidFill>
                  <a:srgbClr val="002060"/>
                </a:solidFill>
              </a:rPr>
            </a:br>
            <a:endParaRPr lang="ru-RU" sz="2800" i="1" dirty="0" smtClean="0"/>
          </a:p>
          <a:p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Цель</a:t>
            </a:r>
            <a:r>
              <a:rPr lang="ru-RU" sz="2800" b="1" i="1" dirty="0">
                <a:solidFill>
                  <a:srgbClr val="002060"/>
                </a:solidFill>
              </a:rPr>
              <a:t>:</a:t>
            </a:r>
            <a:r>
              <a:rPr lang="ru-RU" sz="2800" i="1" dirty="0"/>
              <a:t>   </a:t>
            </a:r>
            <a:r>
              <a:rPr lang="ru-RU" sz="2800" i="1" dirty="0">
                <a:solidFill>
                  <a:srgbClr val="002060"/>
                </a:solidFill>
              </a:rPr>
              <a:t>развитие познавательного интереса к неживой природе.</a:t>
            </a:r>
            <a:r>
              <a:rPr lang="ru-RU" sz="2800" i="1" dirty="0">
                <a:solidFill>
                  <a:srgbClr val="0070C0"/>
                </a:solidFill>
              </a:rPr>
              <a:t> </a:t>
            </a:r>
            <a:br>
              <a:rPr lang="ru-RU" sz="2800" i="1" dirty="0">
                <a:solidFill>
                  <a:srgbClr val="0070C0"/>
                </a:solidFill>
              </a:rPr>
            </a:b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Задачи 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b="1" i="1" dirty="0">
                <a:solidFill>
                  <a:srgbClr val="002060"/>
                </a:solidFill>
              </a:rPr>
              <a:t>1. Формировать у детей представление о неживой природе и ее свойствах </a:t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>
                <a:solidFill>
                  <a:srgbClr val="002060"/>
                </a:solidFill>
              </a:rPr>
              <a:t>2. Развивать умение наблюдать, обследовать, сравнивать, обобщать и делать выводы </a:t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>
                <a:solidFill>
                  <a:srgbClr val="002060"/>
                </a:solidFill>
              </a:rPr>
              <a:t>3.Систематизировать элементарные знания о свойствах песка (сыпучесть, рыхлость, способность пропускать воду и т.д.), глины (вязкость, пластичность, неспособность пропускать воду); об использовании человеком песка (строительство, песочные часы и т.д.), глины (производство посуды, игрушек, строительство); </a:t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>
                <a:solidFill>
                  <a:srgbClr val="002060"/>
                </a:solidFill>
              </a:rPr>
              <a:t>4. Воспитывать бережное отношение к объектам неживой природы.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247" y="476672"/>
            <a:ext cx="83529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Ожидаемые результаты :</a:t>
            </a:r>
            <a:r>
              <a:rPr lang="ru-RU" sz="2800" i="1" dirty="0">
                <a:solidFill>
                  <a:srgbClr val="002060"/>
                </a:solidFill>
              </a:rPr>
              <a:t/>
            </a:r>
            <a:br>
              <a:rPr lang="ru-RU" sz="2800" i="1" dirty="0">
                <a:solidFill>
                  <a:srgbClr val="002060"/>
                </a:solidFill>
              </a:rPr>
            </a:br>
            <a:r>
              <a:rPr lang="ru-RU" sz="2200" b="1" i="1" dirty="0">
                <a:solidFill>
                  <a:srgbClr val="002060"/>
                </a:solidFill>
              </a:rPr>
              <a:t>У детей повысится интерес к </a:t>
            </a:r>
            <a:r>
              <a:rPr lang="ru-RU" sz="2200" b="1" i="1" dirty="0" err="1">
                <a:solidFill>
                  <a:srgbClr val="002060"/>
                </a:solidFill>
              </a:rPr>
              <a:t>исследовательско</a:t>
            </a:r>
            <a:r>
              <a:rPr lang="ru-RU" sz="2200" b="1" i="1" dirty="0">
                <a:solidFill>
                  <a:srgbClr val="002060"/>
                </a:solidFill>
              </a:rPr>
              <a:t> - экспериментальной </a:t>
            </a:r>
            <a:r>
              <a:rPr lang="ru-RU" sz="2200" b="1" i="1" dirty="0" smtClean="0">
                <a:solidFill>
                  <a:srgbClr val="002060"/>
                </a:solidFill>
              </a:rPr>
              <a:t>деятельности.</a:t>
            </a:r>
            <a:r>
              <a:rPr lang="ru-RU" sz="2200" b="1" i="1" dirty="0">
                <a:solidFill>
                  <a:srgbClr val="002060"/>
                </a:solidFill>
              </a:rPr>
              <a:t/>
            </a:r>
            <a:br>
              <a:rPr lang="ru-RU" sz="2200" b="1" i="1" dirty="0">
                <a:solidFill>
                  <a:srgbClr val="002060"/>
                </a:solidFill>
              </a:rPr>
            </a:br>
            <a:endParaRPr lang="ru-RU" sz="22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4239" y="1916832"/>
            <a:ext cx="84249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Актуальность</a:t>
            </a:r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200" b="1" i="1" dirty="0" smtClean="0">
                <a:solidFill>
                  <a:srgbClr val="002060"/>
                </a:solidFill>
              </a:rPr>
              <a:t>К шести летнему возрасту </a:t>
            </a:r>
            <a:r>
              <a:rPr lang="ru-RU" sz="2200" b="1" i="1" dirty="0">
                <a:solidFill>
                  <a:srgbClr val="002060"/>
                </a:solidFill>
              </a:rPr>
              <a:t>заметно возрастают </a:t>
            </a:r>
            <a:r>
              <a:rPr lang="ru-RU" sz="2200" b="1" i="1" dirty="0" smtClean="0">
                <a:solidFill>
                  <a:srgbClr val="002060"/>
                </a:solidFill>
              </a:rPr>
              <a:t>возможность инициативной </a:t>
            </a:r>
            <a:r>
              <a:rPr lang="ru-RU" sz="2200" b="1" i="1" dirty="0">
                <a:solidFill>
                  <a:srgbClr val="002060"/>
                </a:solidFill>
              </a:rPr>
              <a:t>преобразующей активности ребенка. Этот возрастной период важен для развития познавательной потребности, которая находит отражение в форме поисковой, исследовательской деятельности, направленной на «открытие» нового, которая развивает продуктивные формы мышления. </a:t>
            </a:r>
            <a:r>
              <a:rPr lang="ru-RU" sz="2200" b="1" i="1" dirty="0" smtClean="0">
                <a:solidFill>
                  <a:srgbClr val="002060"/>
                </a:solidFill>
              </a:rPr>
              <a:t>Поэтому </a:t>
            </a:r>
            <a:r>
              <a:rPr lang="ru-RU" sz="2200" b="1" i="1" dirty="0">
                <a:solidFill>
                  <a:srgbClr val="002060"/>
                </a:solidFill>
              </a:rPr>
              <a:t>очень важно </a:t>
            </a:r>
            <a:r>
              <a:rPr lang="ru-RU" sz="2200" b="1" i="1" dirty="0" smtClean="0">
                <a:solidFill>
                  <a:srgbClr val="002060"/>
                </a:solidFill>
              </a:rPr>
              <a:t>ознакомлению </a:t>
            </a:r>
            <a:r>
              <a:rPr lang="ru-RU" sz="2200" b="1" i="1" dirty="0">
                <a:solidFill>
                  <a:srgbClr val="002060"/>
                </a:solidFill>
              </a:rPr>
              <a:t>детей со свойствами песка и глины таким образом, чтобы не только преподносить им готовые знания, но и помогать им, добывать эти знания самим с помощью игровых методов, экспериментирования, исследования</a:t>
            </a:r>
            <a:r>
              <a:rPr lang="ru-RU" sz="2200" i="1" dirty="0"/>
              <a:t>. </a:t>
            </a:r>
            <a:br>
              <a:rPr lang="ru-RU" sz="2200" i="1" dirty="0"/>
            </a:br>
            <a:endParaRPr lang="ru-RU" sz="2200" i="1" dirty="0"/>
          </a:p>
        </p:txBody>
      </p:sp>
    </p:spTree>
    <p:extLst>
      <p:ext uri="{BB962C8B-B14F-4D97-AF65-F5344CB8AC3E}">
        <p14:creationId xmlns:p14="http://schemas.microsoft.com/office/powerpoint/2010/main" val="391905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Подготовительный </a:t>
            </a:r>
            <a:r>
              <a:rPr lang="ru-RU" sz="2800" b="1" i="1" dirty="0" smtClean="0">
                <a:solidFill>
                  <a:srgbClr val="002060"/>
                </a:solidFill>
              </a:rPr>
              <a:t>этап</a:t>
            </a: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dirty="0"/>
              <a:t> </a:t>
            </a:r>
            <a:r>
              <a:rPr lang="ru-RU" sz="2200" b="1" i="1" dirty="0" smtClean="0">
                <a:solidFill>
                  <a:srgbClr val="002060"/>
                </a:solidFill>
              </a:rPr>
              <a:t>1. Постановка </a:t>
            </a:r>
            <a:r>
              <a:rPr lang="ru-RU" sz="2200" b="1" i="1" dirty="0">
                <a:solidFill>
                  <a:srgbClr val="002060"/>
                </a:solidFill>
              </a:rPr>
              <a:t>целей, определение актуальности </a:t>
            </a:r>
          </a:p>
          <a:p>
            <a:r>
              <a:rPr lang="ru-RU" sz="2200" b="1" i="1" dirty="0">
                <a:solidFill>
                  <a:srgbClr val="002060"/>
                </a:solidFill>
              </a:rPr>
              <a:t>и значимости проекта; </a:t>
            </a:r>
          </a:p>
          <a:p>
            <a:r>
              <a:rPr lang="ru-RU" sz="2200" b="1" i="1" dirty="0" smtClean="0">
                <a:solidFill>
                  <a:srgbClr val="002060"/>
                </a:solidFill>
              </a:rPr>
              <a:t> 2.  Подбор наглядно-исследовательского материала, </a:t>
            </a:r>
            <a:endParaRPr lang="ru-RU" sz="2200" b="1" i="1" dirty="0">
              <a:solidFill>
                <a:srgbClr val="002060"/>
              </a:solidFill>
            </a:endParaRPr>
          </a:p>
          <a:p>
            <a:r>
              <a:rPr lang="ru-RU" sz="2200" b="1" i="1" dirty="0">
                <a:solidFill>
                  <a:srgbClr val="002060"/>
                </a:solidFill>
              </a:rPr>
              <a:t>литературного и иллюстрированного </a:t>
            </a:r>
          </a:p>
          <a:p>
            <a:r>
              <a:rPr lang="ru-RU" sz="2200" b="1" i="1" dirty="0" smtClean="0">
                <a:solidFill>
                  <a:srgbClr val="002060"/>
                </a:solidFill>
              </a:rPr>
              <a:t>Материала;</a:t>
            </a:r>
          </a:p>
          <a:p>
            <a:r>
              <a:rPr lang="ru-RU" sz="2200" b="1" i="1" dirty="0" smtClean="0">
                <a:solidFill>
                  <a:srgbClr val="002060"/>
                </a:solidFill>
              </a:rPr>
              <a:t> 3. Разработка </a:t>
            </a:r>
            <a:r>
              <a:rPr lang="ru-RU" sz="2200" b="1" i="1" dirty="0">
                <a:solidFill>
                  <a:srgbClr val="002060"/>
                </a:solidFill>
              </a:rPr>
              <a:t>конспектов </a:t>
            </a:r>
            <a:r>
              <a:rPr lang="ru-RU" sz="2200" b="1" i="1" dirty="0" smtClean="0">
                <a:solidFill>
                  <a:srgbClr val="002060"/>
                </a:solidFill>
              </a:rPr>
              <a:t>занятий</a:t>
            </a:r>
            <a:r>
              <a:rPr lang="ru-RU" sz="22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9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980728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Основной этап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ru-RU" sz="2200" b="1" i="1" dirty="0" smtClean="0">
                <a:solidFill>
                  <a:srgbClr val="002060"/>
                </a:solidFill>
              </a:rPr>
              <a:t>1. Беседы</a:t>
            </a:r>
            <a:r>
              <a:rPr lang="ru-RU" sz="2200" b="1" i="1" dirty="0">
                <a:solidFill>
                  <a:srgbClr val="002060"/>
                </a:solidFill>
              </a:rPr>
              <a:t>: «Песок и глина в природе», «Где используют песок и глину</a:t>
            </a:r>
            <a:r>
              <a:rPr lang="ru-RU" sz="2200" b="1" i="1" dirty="0" smtClean="0">
                <a:solidFill>
                  <a:srgbClr val="002060"/>
                </a:solidFill>
              </a:rPr>
              <a:t>».</a:t>
            </a:r>
            <a:r>
              <a:rPr lang="ru-RU" sz="2200" b="1" i="1" dirty="0">
                <a:solidFill>
                  <a:srgbClr val="002060"/>
                </a:solidFill>
              </a:rPr>
              <a:t/>
            </a:r>
            <a:br>
              <a:rPr lang="ru-RU" sz="2200" b="1" i="1" dirty="0">
                <a:solidFill>
                  <a:srgbClr val="002060"/>
                </a:solidFill>
              </a:rPr>
            </a:br>
            <a:r>
              <a:rPr lang="ru-RU" sz="2200" b="1" i="1" dirty="0">
                <a:solidFill>
                  <a:srgbClr val="002060"/>
                </a:solidFill>
              </a:rPr>
              <a:t>2. Наблюдение: «Песок  после дождя и в сухую погоду». </a:t>
            </a:r>
            <a:br>
              <a:rPr lang="ru-RU" sz="2200" b="1" i="1" dirty="0">
                <a:solidFill>
                  <a:srgbClr val="002060"/>
                </a:solidFill>
              </a:rPr>
            </a:br>
            <a:r>
              <a:rPr lang="ru-RU" sz="2200" b="1" i="1" dirty="0" smtClean="0">
                <a:solidFill>
                  <a:srgbClr val="002060"/>
                </a:solidFill>
              </a:rPr>
              <a:t>3. </a:t>
            </a:r>
            <a:r>
              <a:rPr lang="ru-RU" sz="2200" b="1" i="1" dirty="0">
                <a:solidFill>
                  <a:srgbClr val="002060"/>
                </a:solidFill>
              </a:rPr>
              <a:t>Практическая деятельность: </a:t>
            </a:r>
            <a:br>
              <a:rPr lang="ru-RU" sz="2200" b="1" i="1" dirty="0">
                <a:solidFill>
                  <a:srgbClr val="002060"/>
                </a:solidFill>
              </a:rPr>
            </a:br>
            <a:r>
              <a:rPr lang="ru-RU" sz="2200" b="1" i="1" dirty="0">
                <a:solidFill>
                  <a:srgbClr val="002060"/>
                </a:solidFill>
              </a:rPr>
              <a:t>- опыты с песком и глиной; </a:t>
            </a:r>
            <a:br>
              <a:rPr lang="ru-RU" sz="2200" b="1" i="1" dirty="0">
                <a:solidFill>
                  <a:srgbClr val="002060"/>
                </a:solidFill>
              </a:rPr>
            </a:br>
            <a:r>
              <a:rPr lang="ru-RU" sz="2200" b="1" i="1" dirty="0">
                <a:solidFill>
                  <a:srgbClr val="002060"/>
                </a:solidFill>
              </a:rPr>
              <a:t>- игры-эксперименты: </a:t>
            </a:r>
            <a:br>
              <a:rPr lang="ru-RU" sz="2200" b="1" i="1" dirty="0">
                <a:solidFill>
                  <a:srgbClr val="002060"/>
                </a:solidFill>
              </a:rPr>
            </a:br>
            <a:r>
              <a:rPr lang="ru-RU" sz="2200" b="1" i="1" dirty="0">
                <a:solidFill>
                  <a:srgbClr val="002060"/>
                </a:solidFill>
              </a:rPr>
              <a:t>• «Песчаные бури» </a:t>
            </a:r>
            <a:br>
              <a:rPr lang="ru-RU" sz="2200" b="1" i="1" dirty="0">
                <a:solidFill>
                  <a:srgbClr val="002060"/>
                </a:solidFill>
              </a:rPr>
            </a:br>
            <a:r>
              <a:rPr lang="ru-RU" sz="2200" b="1" i="1" dirty="0">
                <a:solidFill>
                  <a:srgbClr val="002060"/>
                </a:solidFill>
              </a:rPr>
              <a:t>• «Свойства мокрого песка» </a:t>
            </a:r>
            <a:br>
              <a:rPr lang="ru-RU" sz="2200" b="1" i="1" dirty="0">
                <a:solidFill>
                  <a:srgbClr val="002060"/>
                </a:solidFill>
              </a:rPr>
            </a:br>
            <a:r>
              <a:rPr lang="ru-RU" sz="2200" b="1" i="1" dirty="0">
                <a:solidFill>
                  <a:srgbClr val="002060"/>
                </a:solidFill>
              </a:rPr>
              <a:t>• «Волшебный материал» </a:t>
            </a:r>
            <a:br>
              <a:rPr lang="ru-RU" sz="2200" b="1" i="1" dirty="0">
                <a:solidFill>
                  <a:srgbClr val="002060"/>
                </a:solidFill>
              </a:rPr>
            </a:br>
            <a:r>
              <a:rPr lang="ru-RU" sz="2200" b="1" i="1" dirty="0">
                <a:solidFill>
                  <a:srgbClr val="002060"/>
                </a:solidFill>
              </a:rPr>
              <a:t>• «Ветер» </a:t>
            </a:r>
            <a:br>
              <a:rPr lang="ru-RU" sz="2200" b="1" i="1" dirty="0">
                <a:solidFill>
                  <a:srgbClr val="002060"/>
                </a:solidFill>
              </a:rPr>
            </a:br>
            <a:r>
              <a:rPr lang="ru-RU" sz="2200" b="1" i="1" dirty="0">
                <a:solidFill>
                  <a:srgbClr val="002060"/>
                </a:solidFill>
              </a:rPr>
              <a:t>4</a:t>
            </a:r>
            <a:r>
              <a:rPr lang="ru-RU" sz="2200" b="1" i="1" dirty="0" smtClean="0">
                <a:solidFill>
                  <a:srgbClr val="002060"/>
                </a:solidFill>
              </a:rPr>
              <a:t>. Физкультминутки «Песчинки», «Песок и глина»</a:t>
            </a:r>
          </a:p>
          <a:p>
            <a:r>
              <a:rPr lang="ru-RU" sz="2200" b="1" i="1" dirty="0">
                <a:solidFill>
                  <a:srgbClr val="002060"/>
                </a:solidFill>
              </a:rPr>
              <a:t>5</a:t>
            </a:r>
            <a:r>
              <a:rPr lang="ru-RU" sz="2200" b="1" i="1" dirty="0" smtClean="0">
                <a:solidFill>
                  <a:srgbClr val="002060"/>
                </a:solidFill>
              </a:rPr>
              <a:t>. Рисование «Рисуем песком»</a:t>
            </a:r>
          </a:p>
          <a:p>
            <a:r>
              <a:rPr lang="ru-RU" sz="2200" b="1" i="1" dirty="0">
                <a:solidFill>
                  <a:srgbClr val="002060"/>
                </a:solidFill>
              </a:rPr>
              <a:t>6</a:t>
            </a:r>
            <a:r>
              <a:rPr lang="ru-RU" sz="2200" b="1" i="1" dirty="0" smtClean="0">
                <a:solidFill>
                  <a:srgbClr val="002060"/>
                </a:solidFill>
              </a:rPr>
              <a:t>. Лепим из глины посуду</a:t>
            </a:r>
          </a:p>
          <a:p>
            <a:r>
              <a:rPr lang="ru-RU" sz="2200" b="1" i="1" dirty="0" smtClean="0">
                <a:solidFill>
                  <a:srgbClr val="002060"/>
                </a:solidFill>
              </a:rPr>
              <a:t>7. Стихи о песке и глине</a:t>
            </a:r>
            <a:endParaRPr lang="ru-RU" sz="2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ся\Desktop\IMG_20141017_090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086601" cy="306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еся\Desktop\IMG_20141017_090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492896"/>
            <a:ext cx="4253921" cy="319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199" y="620688"/>
            <a:ext cx="83907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Опыт  1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Знакомство  </a:t>
            </a:r>
            <a:r>
              <a:rPr lang="ru-RU" sz="2000" b="1" i="1" dirty="0">
                <a:solidFill>
                  <a:srgbClr val="002060"/>
                </a:solidFill>
              </a:rPr>
              <a:t>детей со свойствами </a:t>
            </a:r>
            <a:r>
              <a:rPr lang="ru-RU" sz="2000" b="1" i="1" dirty="0" smtClean="0">
                <a:solidFill>
                  <a:srgbClr val="002060"/>
                </a:solidFill>
              </a:rPr>
              <a:t>песка и глины. Песок – сыпучий, легко высыпается. Глина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Комочками, ее нельзя так легко высыпать, как песок. Песок, в отличие от глины , рыхлый.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Олеся\Desktop\IMG_20141017_090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8" y="3424273"/>
            <a:ext cx="4086601" cy="306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2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еся\Desktop\IMG_20141017_091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8" y="3559652"/>
            <a:ext cx="3978258" cy="298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еся\Desktop\IMG_20141017_090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236765" cy="31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719" y="404664"/>
            <a:ext cx="843104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Опыт 2</a:t>
            </a:r>
          </a:p>
          <a:p>
            <a:r>
              <a:rPr lang="ru-RU" sz="2200" b="1" i="1" dirty="0">
                <a:solidFill>
                  <a:srgbClr val="002060"/>
                </a:solidFill>
              </a:rPr>
              <a:t>С помощью лупы дети  внимательно рассматривают, из чего состоит песок (из зернышек-песчинок). </a:t>
            </a:r>
            <a:endParaRPr lang="ru-RU" sz="2200" b="1" i="1" dirty="0" smtClean="0">
              <a:solidFill>
                <a:srgbClr val="002060"/>
              </a:solidFill>
            </a:endParaRPr>
          </a:p>
          <a:p>
            <a:r>
              <a:rPr lang="ru-RU" sz="2200" b="1" i="1" dirty="0" smtClean="0">
                <a:solidFill>
                  <a:srgbClr val="002060"/>
                </a:solidFill>
              </a:rPr>
              <a:t>Затем </a:t>
            </a:r>
            <a:r>
              <a:rPr lang="ru-RU" sz="2200" b="1" i="1" dirty="0">
                <a:solidFill>
                  <a:srgbClr val="002060"/>
                </a:solidFill>
              </a:rPr>
              <a:t>дети рассматривают комочек глины.</a:t>
            </a:r>
          </a:p>
        </p:txBody>
      </p:sp>
    </p:spTree>
    <p:extLst>
      <p:ext uri="{BB962C8B-B14F-4D97-AF65-F5344CB8AC3E}">
        <p14:creationId xmlns:p14="http://schemas.microsoft.com/office/powerpoint/2010/main" val="218699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еся\Desktop\IMG_20141017_091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0" y="3501008"/>
            <a:ext cx="3966587" cy="29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еся\Desktop\IMG_20141017_091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313930" cy="323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8274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Опыт 3</a:t>
            </a:r>
          </a:p>
          <a:p>
            <a:r>
              <a:rPr lang="ru-RU" sz="2200" b="1" i="1" dirty="0">
                <a:solidFill>
                  <a:srgbClr val="002060"/>
                </a:solidFill>
              </a:rPr>
              <a:t>Ребенок берет палочку (деревце) и пробует ее посадить, сначала сажает в песок, а затем в глину</a:t>
            </a:r>
          </a:p>
        </p:txBody>
      </p:sp>
    </p:spTree>
    <p:extLst>
      <p:ext uri="{BB962C8B-B14F-4D97-AF65-F5344CB8AC3E}">
        <p14:creationId xmlns:p14="http://schemas.microsoft.com/office/powerpoint/2010/main" val="304012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284</Words>
  <Application>Microsoft Office PowerPoint</Application>
  <PresentationFormat>Экран (4:3)</PresentationFormat>
  <Paragraphs>69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СЕВЕРО-ВОСТОЧНОЕ ОКРУЖНОЕ УПРАВЛЕНИЕ ДЕПАРТАМЕНТА ОБРАЗОВАНИЯ Г. МОСКВЫ ГОСУДАРСТВЕННОЕ БЮДЖЕТНОЕ ОБРАЗОВАТЕЛЬНОЕ УЧРЕЖДЕНИЕ СРЕДНЯЯ ОБЩЕОБРАЗОВАТЕЛЬНАЯ ШКОЛА Г. МОСКВЫ С УГЛУБЛЕННЫМ ИЗУЧЕНИЕМ АНГЛИЙСКОГО ЯЗЫКА № 1411 (СПДО № 4)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Олеся Шараг</cp:lastModifiedBy>
  <cp:revision>21</cp:revision>
  <dcterms:created xsi:type="dcterms:W3CDTF">2014-08-12T18:36:10Z</dcterms:created>
  <dcterms:modified xsi:type="dcterms:W3CDTF">2015-02-24T16:15:02Z</dcterms:modified>
</cp:coreProperties>
</file>