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4" autoAdjust="0"/>
    <p:restoredTop sz="90513" autoAdjust="0"/>
  </p:normalViewPr>
  <p:slideViewPr>
    <p:cSldViewPr snapToGrid="0">
      <p:cViewPr varScale="1">
        <p:scale>
          <a:sx n="78" d="100"/>
          <a:sy n="78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F4C2-0206-435C-8901-2DE8D2A44045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5FF08-BEAE-47F7-91A7-FB47DAB3A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9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FF08-BEAE-47F7-91A7-FB47DAB3A5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6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FF08-BEAE-47F7-91A7-FB47DAB3A5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3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FF08-BEAE-47F7-91A7-FB47DAB3A5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5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FF08-BEAE-47F7-91A7-FB47DAB3A5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6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8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4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0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7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9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5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7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88EA-7273-456F-B887-A61DE9362E29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B5A0-5D52-4987-AEAF-96B8E5B6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83127"/>
            <a:ext cx="8839200" cy="677487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8800" dirty="0">
                <a:solidFill>
                  <a:srgbClr val="FF0000"/>
                </a:solidFill>
                <a:latin typeface="Mistral" panose="03090702030407020403" pitchFamily="66" charset="0"/>
              </a:rPr>
              <a:t> </a:t>
            </a:r>
            <a:r>
              <a:rPr lang="ru-RU" sz="8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  </a:t>
            </a:r>
            <a:r>
              <a:rPr lang="ru-RU" sz="88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Новый </a:t>
            </a:r>
            <a:r>
              <a:rPr lang="ru-RU" sz="88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год!</a:t>
            </a:r>
            <a:r>
              <a:rPr lang="ru-RU" sz="8800" b="1" dirty="0" smtClean="0">
                <a:solidFill>
                  <a:srgbClr val="FF0000"/>
                </a:solidFill>
                <a:latin typeface="Mistral" panose="03090702030407020403" pitchFamily="66" charset="0"/>
                <a:ea typeface="MingLiU_HKSCS-ExtB" panose="02020500000000000000" pitchFamily="18" charset="-120"/>
              </a:rPr>
              <a:t/>
            </a:r>
            <a:br>
              <a:rPr lang="ru-RU" sz="8800" b="1" dirty="0" smtClean="0">
                <a:solidFill>
                  <a:srgbClr val="FF0000"/>
                </a:solidFill>
                <a:latin typeface="Mistral" panose="03090702030407020403" pitchFamily="66" charset="0"/>
                <a:ea typeface="MingLiU_HKSCS-ExtB" panose="02020500000000000000" pitchFamily="18" charset="-12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istral" panose="03090702030407020403" pitchFamily="66" charset="0"/>
                <a:ea typeface="MingLiU_HKSCS-ExtB" panose="02020500000000000000" pitchFamily="18" charset="-12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Mistral" panose="03090702030407020403" pitchFamily="66" charset="0"/>
                <a:ea typeface="MingLiU_HKSCS-ExtB" panose="02020500000000000000" pitchFamily="18" charset="-120"/>
              </a:rPr>
              <a:t>              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Подготовили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: воспитатели МБДОУ «Детский сад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                                      общеразвивающего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вида № 118» г. Воронеж: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                                             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                                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Мизенко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И. Н.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                                             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                                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Яворская С. А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.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                                           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002060"/>
                </a:solidFill>
              </a:rPr>
              <a:t>Для старшего дошкольного возраста</a:t>
            </a:r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  <a:ea typeface="MingLiU_HKSCS-ExtB" panose="02020500000000000000" pitchFamily="18" charset="-120"/>
                <a:cs typeface="AngsanaUPC" panose="02020603050405020304" pitchFamily="18" charset="-34"/>
              </a:rPr>
              <a:t>                                 </a:t>
            </a:r>
            <a:r>
              <a:rPr lang="ru-RU" sz="4000" dirty="0" smtClean="0">
                <a:latin typeface="Arial Narrow" panose="020B0606020202030204" pitchFamily="34" charset="0"/>
                <a:cs typeface="AngsanaUPC" panose="02020603050405020304" pitchFamily="18" charset="-34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ngsanaUPC" panose="02020603050405020304" pitchFamily="18" charset="-34"/>
              </a:rPr>
              <a:t>Источник</a:t>
            </a:r>
            <a:r>
              <a:rPr lang="ru-RU" sz="2000" b="1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ngsanaUPC" panose="02020603050405020304" pitchFamily="18" charset="-34"/>
              </a:rPr>
              <a:t>: 1.Яндекс.Картинки</a:t>
            </a:r>
            <a:r>
              <a:rPr lang="ru-RU" sz="2000" b="1" i="1" dirty="0" smtClean="0">
                <a:solidFill>
                  <a:srgbClr val="002060"/>
                </a:solidFill>
              </a:rPr>
              <a:t>      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                     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2.</a:t>
            </a:r>
            <a:r>
              <a:rPr lang="en-US" sz="2000" b="1" i="1" dirty="0" smtClean="0">
                <a:solidFill>
                  <a:srgbClr val="002060"/>
                </a:solidFill>
              </a:rPr>
              <a:t>Deti.mail.ru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135" y="150135"/>
            <a:ext cx="1968432" cy="166816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" y="1929716"/>
            <a:ext cx="6601644" cy="4378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29712" y="108683"/>
            <a:ext cx="1907795" cy="1616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22" y="4440053"/>
            <a:ext cx="2218529" cy="18801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36197" y="6021222"/>
            <a:ext cx="905868" cy="767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62363" y="5669680"/>
            <a:ext cx="1402216" cy="11883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4112" y="63998"/>
            <a:ext cx="1321931" cy="11202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6951" y="111214"/>
            <a:ext cx="1458098" cy="12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9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50825"/>
            <a:ext cx="11401425" cy="8350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Главный герой новогоднего карнавала в Колумбии - это Старый год. Он разгуливает на высоких ходулях по улицам и рассказывает идущим мимо детям смешные истории.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1200892"/>
            <a:ext cx="3734377" cy="249153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51" y="1169718"/>
            <a:ext cx="609600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24" y="3692422"/>
            <a:ext cx="4350127" cy="2858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5395" y="1852964"/>
            <a:ext cx="1991339" cy="1687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60789" y="5826787"/>
            <a:ext cx="1116358" cy="946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082"/>
            <a:ext cx="1414722" cy="11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65125"/>
            <a:ext cx="11372850" cy="977900"/>
          </a:xfrm>
        </p:spPr>
        <p:txBody>
          <a:bodyPr>
            <a:normAutofit/>
          </a:bodyPr>
          <a:lstStyle/>
          <a:p>
            <a:r>
              <a:rPr lang="ru-RU" sz="1400" dirty="0"/>
              <a:t>В Норвегии дети ждут подарков от козы. Поэтому в ночь перед Новым годом они готовят ей угощение, оставляя в своих ботинках немного сена. На утро вместо сухой травы они находят в них подарки.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6" y="854075"/>
            <a:ext cx="3321222" cy="22852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3139319"/>
            <a:ext cx="5519547" cy="3617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51" y="734375"/>
            <a:ext cx="5922433" cy="4441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99373" y="4769326"/>
            <a:ext cx="2265413" cy="1919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5192585"/>
            <a:ext cx="1846282" cy="1564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88" y="948724"/>
            <a:ext cx="2570563" cy="21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"/>
            <a:ext cx="11372849" cy="1314450"/>
          </a:xfrm>
        </p:spPr>
        <p:txBody>
          <a:bodyPr>
            <a:normAutofit/>
          </a:bodyPr>
          <a:lstStyle/>
          <a:p>
            <a:r>
              <a:rPr lang="ru-RU" sz="1400" dirty="0"/>
              <a:t>На Кубе перед наступлением Нового года дети наполняют кувшины, ведра, тазы и миски водой, чтобы в полночь вместе с родителями вылить эту воду из окон. Считается, что таким образом люди благодарят уходящий год за все хорошее, что он им принес.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7" y="1051786"/>
            <a:ext cx="3079562" cy="29802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19" y="3113654"/>
            <a:ext cx="4439890" cy="3542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09" y="754380"/>
            <a:ext cx="4377201" cy="2970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09" y="3725331"/>
            <a:ext cx="3458330" cy="2930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5261" y="4044799"/>
            <a:ext cx="3081358" cy="2611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19" y="1064577"/>
            <a:ext cx="2417911" cy="20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9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"/>
            <a:ext cx="11458575" cy="1314449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/>
              <a:t>Еда - важная часть новогоднего празднования в Мексике. Так, ровно в полночь каждый ребенок должен получить и съесть большую пряничную куклу.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550950"/>
            <a:ext cx="4762500" cy="4295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793838"/>
            <a:ext cx="4690753" cy="354019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06" y="3526065"/>
            <a:ext cx="4271469" cy="320360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5352" y="4334029"/>
            <a:ext cx="2826853" cy="23956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75" y="4846725"/>
            <a:ext cx="2221871" cy="1882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3947" y="1142460"/>
            <a:ext cx="2580416" cy="21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3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11" y="225631"/>
            <a:ext cx="2401825" cy="5309538"/>
          </a:xfrm>
        </p:spPr>
        <p:txBody>
          <a:bodyPr>
            <a:normAutofit/>
          </a:bodyPr>
          <a:lstStyle/>
          <a:p>
            <a:r>
              <a:rPr lang="ru-RU" sz="1400" dirty="0"/>
              <a:t>Новый год - самый любимый праздник для миллионов людей из самых разных стран. Это один из тех немногих дней в году, когда почти весь мир занят одним и тем же: все следят за часами, пьют шампанское и радуются новому году так, будто бы существовала реальная возможность того, что он по каким-то неведомым причинам не наступит.</a:t>
            </a:r>
            <a:br>
              <a:rPr lang="ru-RU" sz="14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400" dirty="0"/>
              <a:t>Секрет такой популярности очень прост: новогодняя полночь - то время, когда даже взрослым позволительно верить в чудеса. Это «разрешение» идет из такой глубины веков, которую нам и представить сложно: считается, что Новый год - один из самых первых праздников всего человечества. </a:t>
            </a: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2" y="3602038"/>
            <a:ext cx="1330037" cy="1171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80" y="149136"/>
            <a:ext cx="4680587" cy="3120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07" y="3269527"/>
            <a:ext cx="3343602" cy="2498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4" y="3474720"/>
            <a:ext cx="4811901" cy="309676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86" y="354329"/>
            <a:ext cx="2862372" cy="2138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1842" y="5419443"/>
            <a:ext cx="1557337" cy="13197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7817" y="2567432"/>
            <a:ext cx="977435" cy="828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0657" y="3269527"/>
            <a:ext cx="982841" cy="8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9" y="130629"/>
            <a:ext cx="11851574" cy="1240971"/>
          </a:xfrm>
        </p:spPr>
        <p:txBody>
          <a:bodyPr>
            <a:normAutofit/>
          </a:bodyPr>
          <a:lstStyle/>
          <a:p>
            <a:r>
              <a:rPr lang="ru-RU" sz="1400" dirty="0"/>
              <a:t>Новый год, в том виде, в каком он нам известен, родом из Древнего Египта. На протяжении веков египтяне отмечали сентябрьский разлив реки Нил, который знаменовал собой начало нового посевного сезона и был крайне важным, жизненно важным событием. Уже тогда было принято устраивать ночные празднования с танцами и музыкой, дарить друг другу подарки.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7" y="1098466"/>
            <a:ext cx="4789716" cy="35922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28" y="2340475"/>
            <a:ext cx="6404448" cy="431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8953" y="4702589"/>
            <a:ext cx="2446126" cy="20729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25" y="1086630"/>
            <a:ext cx="2133415" cy="1807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46649" y="768925"/>
            <a:ext cx="2231555" cy="18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0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" y="4631376"/>
            <a:ext cx="6032368" cy="1983179"/>
          </a:xfrm>
        </p:spPr>
        <p:txBody>
          <a:bodyPr>
            <a:normAutofit/>
          </a:bodyPr>
          <a:lstStyle/>
          <a:p>
            <a:r>
              <a:rPr lang="ru-RU" sz="1400" dirty="0"/>
              <a:t>1 января стал первым днем Нового года при Юлии Цезаре: в нововведенном календаре этот месяц был назван в честь двуликого бога Януса, одна голова которого смотрит в прошлое, а другая - в будущее. Считается, что именно тогда появился обычай украшать дома.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3" y="714746"/>
            <a:ext cx="3288006" cy="39947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0" y="1749013"/>
            <a:ext cx="2724792" cy="5108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70" y="257545"/>
            <a:ext cx="5430420" cy="3685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714"/>
            <a:ext cx="1232257" cy="1044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0" y="257545"/>
            <a:ext cx="1726214" cy="1462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0588" y="3971925"/>
            <a:ext cx="2997301" cy="25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314325"/>
            <a:ext cx="11458575" cy="1143000"/>
          </a:xfrm>
        </p:spPr>
        <p:txBody>
          <a:bodyPr>
            <a:normAutofit/>
          </a:bodyPr>
          <a:lstStyle/>
          <a:p>
            <a:r>
              <a:rPr lang="ru-RU" sz="1400" dirty="0"/>
              <a:t>Однако во всем мире Новый год еще много столетий отмечали либо в начале весны, либо в конце осени - в соответствии с сельскохозяйственными циклами. На Руси, например, до XV века начало года праздновали 1 марта. </a:t>
            </a:r>
            <a:br>
              <a:rPr lang="ru-RU" sz="1400" dirty="0"/>
            </a:br>
            <a:r>
              <a:rPr lang="ru-RU" sz="1400" dirty="0"/>
              <a:t>В 1600 году праздник перенесли на осень, а еще через сто лет, приблизительно в то же время, что и по всей Европе, Петр I выпустил указ о всеобщем праздновании Нового года 1 января. Он же повелел устраивать в этот день фейерверки и народные гуляния.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74" y="1238677"/>
            <a:ext cx="3840201" cy="534598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06" y="1238677"/>
            <a:ext cx="3244638" cy="249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1" y="3386512"/>
            <a:ext cx="4470042" cy="3352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81" y="4289378"/>
            <a:ext cx="3447275" cy="2582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3620" y="1852361"/>
            <a:ext cx="2622800" cy="2222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380" y="1402495"/>
            <a:ext cx="2147836" cy="182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81" y="3519702"/>
            <a:ext cx="891390" cy="7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3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0"/>
            <a:ext cx="11991975" cy="1685925"/>
          </a:xfrm>
        </p:spPr>
        <p:txBody>
          <a:bodyPr>
            <a:normAutofit/>
          </a:bodyPr>
          <a:lstStyle/>
          <a:p>
            <a:r>
              <a:rPr lang="ru-RU" sz="1600" dirty="0"/>
              <a:t>Во всем христианском мире Новый год - немножко второстепенный праздник, главным зимним событием считается Рождество. Именно поэтому жители большинства европейских стран дарят друг другу подарки 25 декабря, да и семейные обеды устраивают в сочельник. </a:t>
            </a:r>
            <a:br>
              <a:rPr lang="ru-RU" sz="1600" dirty="0"/>
            </a:br>
            <a:r>
              <a:rPr lang="ru-RU" sz="1600" dirty="0" smtClean="0"/>
              <a:t>Так </a:t>
            </a:r>
            <a:r>
              <a:rPr lang="ru-RU" sz="1600" dirty="0"/>
              <a:t>было и в России, но в эпоху Советского Союза отмечать церковные события было фактически запрещено, и Новый год быстро стал важнейшим и любимейшим из всех легальных праздников. Именно благодаря такой его собственной значимости, после возвращения Рождества в разряд государственных праздников, мы получили самые длинные выходные в мире - 10 дней. 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79" y="1301418"/>
            <a:ext cx="4674895" cy="28505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55" y="4202175"/>
            <a:ext cx="3043211" cy="2467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47" y="3767457"/>
            <a:ext cx="4340742" cy="2893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448322"/>
            <a:ext cx="3511895" cy="2743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18063" y="1488005"/>
            <a:ext cx="2467663" cy="2091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264" y="4345566"/>
            <a:ext cx="2538341" cy="2151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3" y="4392208"/>
            <a:ext cx="2625063" cy="22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5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228601"/>
            <a:ext cx="11630025" cy="885824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dirty="0" smtClean="0"/>
              <a:t>Жители </a:t>
            </a:r>
            <a:r>
              <a:rPr lang="ru-RU" sz="1600" dirty="0"/>
              <a:t>же большинства западных стран уже 2 января выходят на работу. А те, кто отмечает новый год по лунному или сугубо национальному календарю - китайцы, японцы, иудеи, и вовсе в эти дни не отдыхают. 1 января взрослые отправляются в офис, а дети - в школу.</a:t>
            </a:r>
            <a:br>
              <a:rPr lang="ru-RU" sz="1600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26" y="4339843"/>
            <a:ext cx="3518948" cy="23459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1" y="902858"/>
            <a:ext cx="3810000" cy="2762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12" y="2964285"/>
            <a:ext cx="5191620" cy="3893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2" y="991304"/>
            <a:ext cx="4010706" cy="2673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81" y="903952"/>
            <a:ext cx="2431193" cy="2060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1429" y="4297359"/>
            <a:ext cx="2772069" cy="23492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3" y="3665107"/>
            <a:ext cx="1339872" cy="11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228601"/>
            <a:ext cx="11744325" cy="1885950"/>
          </a:xfrm>
        </p:spPr>
        <p:txBody>
          <a:bodyPr>
            <a:normAutofit/>
          </a:bodyPr>
          <a:lstStyle/>
          <a:p>
            <a:r>
              <a:rPr lang="ru-RU" sz="1600" dirty="0"/>
              <a:t>Французы запекают в новогодний пирог боб: тот, кому он достанется, получает титул «бобового короля» и право раздавать указания в течение всей праздничной ночи. Взрослые стараются подгадать так, чтобы боб достался ребенку. </a:t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" y="807070"/>
            <a:ext cx="2510828" cy="34238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55" y="1358224"/>
            <a:ext cx="4018081" cy="4045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2730024"/>
            <a:ext cx="5258542" cy="3943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1343522"/>
            <a:ext cx="1746796" cy="1386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122" y="4428287"/>
            <a:ext cx="2587593" cy="2192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17058" y="5403273"/>
            <a:ext cx="1499377" cy="12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9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1" y="0"/>
            <a:ext cx="11756571" cy="1995055"/>
          </a:xfrm>
        </p:spPr>
        <p:txBody>
          <a:bodyPr>
            <a:normAutofit/>
          </a:bodyPr>
          <a:lstStyle/>
          <a:p>
            <a:r>
              <a:rPr lang="ru-RU" sz="1600" dirty="0"/>
              <a:t>В Болгарии принято устраивать новогодние детские гуляния. Ребята делают палочки из кизила, украшают их красной ниточкой, головкой чеснока, орехами, монетками и сухофруктами и бегают с ними по округе. Они заходят в дома к соседям и «стучат» палочками по спинам хозяев: считается, что такое похлопывание приносит человеку удачу, здоровье и благосостояние. </a:t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56" y="782952"/>
            <a:ext cx="4273550" cy="3205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98" y="3297686"/>
            <a:ext cx="6331754" cy="3560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90" y="860164"/>
            <a:ext cx="3144097" cy="2358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3997177"/>
            <a:ext cx="3490108" cy="2738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6592" y="1132276"/>
            <a:ext cx="2344205" cy="1986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89" y="3994307"/>
            <a:ext cx="1934709" cy="1639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856" y="2650763"/>
            <a:ext cx="1434945" cy="12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22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465</Words>
  <Application>Microsoft Office PowerPoint</Application>
  <PresentationFormat>Широкоэкранный</PresentationFormat>
  <Paragraphs>17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MingLiU_HKSCS-ExtB</vt:lpstr>
      <vt:lpstr>AngsanaUPC</vt:lpstr>
      <vt:lpstr>Arial</vt:lpstr>
      <vt:lpstr>Arial Narrow</vt:lpstr>
      <vt:lpstr>Calibri</vt:lpstr>
      <vt:lpstr>Calibri Light</vt:lpstr>
      <vt:lpstr>Mistral</vt:lpstr>
      <vt:lpstr>Тема Office</vt:lpstr>
      <vt:lpstr>   Новый год!                 Подготовили: воспитатели МБДОУ «Детский сад                                              общеразвивающего вида № 118» г. Воронеж:                                                                                            Мизенко И. Н.                                                                                            Яворская С. А.                                                                                                 Для старшего дошкольного возраста                                                    Источник: 1.Яндекс.Картинки                                                                                                                                           2.Deti.mail.ru                                                                                                                                       </vt:lpstr>
      <vt:lpstr>Новый год - самый любимый праздник для миллионов людей из самых разных стран. Это один из тех немногих дней в году, когда почти весь мир занят одним и тем же: все следят за часами, пьют шампанское и радуются новому году так, будто бы существовала реальная возможность того, что он по каким-то неведомым причинам не наступит.  Секрет такой популярности очень прост: новогодняя полночь - то время, когда даже взрослым позволительно верить в чудеса. Это «разрешение» идет из такой глубины веков, которую нам и представить сложно: считается, что Новый год - один из самых первых праздников всего человечества. </vt:lpstr>
      <vt:lpstr>Новый год, в том виде, в каком он нам известен, родом из Древнего Египта. На протяжении веков египтяне отмечали сентябрьский разлив реки Нил, который знаменовал собой начало нового посевного сезона и был крайне важным, жизненно важным событием. Уже тогда было принято устраивать ночные празднования с танцами и музыкой, дарить друг другу подарки.   </vt:lpstr>
      <vt:lpstr>1 января стал первым днем Нового года при Юлии Цезаре: в нововведенном календаре этот месяц был назван в честь двуликого бога Януса, одна голова которого смотрит в прошлое, а другая - в будущее. Считается, что именно тогда появился обычай украшать дома.   </vt:lpstr>
      <vt:lpstr>Однако во всем мире Новый год еще много столетий отмечали либо в начале весны, либо в конце осени - в соответствии с сельскохозяйственными циклами. На Руси, например, до XV века начало года праздновали 1 марта.  В 1600 году праздник перенесли на осень, а еще через сто лет, приблизительно в то же время, что и по всей Европе, Петр I выпустил указ о всеобщем праздновании Нового года 1 января. Он же повелел устраивать в этот день фейерверки и народные гуляния. </vt:lpstr>
      <vt:lpstr>Во всем христианском мире Новый год - немножко второстепенный праздник, главным зимним событием считается Рождество. Именно поэтому жители большинства европейских стран дарят друг другу подарки 25 декабря, да и семейные обеды устраивают в сочельник.  Так было и в России, но в эпоху Советского Союза отмечать церковные события было фактически запрещено, и Новый год быстро стал важнейшим и любимейшим из всех легальных праздников. Именно благодаря такой его собственной значимости, после возвращения Рождества в разряд государственных праздников, мы получили самые длинные выходные в мире - 10 дней.  </vt:lpstr>
      <vt:lpstr>   Жители же большинства западных стран уже 2 января выходят на работу. А те, кто отмечает новый год по лунному или сугубо национальному календарю - китайцы, японцы, иудеи, и вовсе в эти дни не отдыхают. 1 января взрослые отправляются в офис, а дети - в школу.    </vt:lpstr>
      <vt:lpstr>Французы запекают в новогодний пирог боб: тот, кому он достанется, получает титул «бобового короля» и право раздавать указания в течение всей праздничной ночи. Взрослые стараются подгадать так, чтобы боб достался ребенку.   </vt:lpstr>
      <vt:lpstr>В Болгарии принято устраивать новогодние детские гуляния. Ребята делают палочки из кизила, украшают их красной ниточкой, головкой чеснока, орехами, монетками и сухофруктами и бегают с ними по округе. Они заходят в дома к соседям и «стучат» палочками по спинам хозяев: считается, что такое похлопывание приносит человеку удачу, здоровье и благосостояние.   </vt:lpstr>
      <vt:lpstr> Главный герой новогоднего карнавала в Колумбии - это Старый год. Он разгуливает на высоких ходулях по улицам и рассказывает идущим мимо детям смешные истории.  </vt:lpstr>
      <vt:lpstr>В Норвегии дети ждут подарков от козы. Поэтому в ночь перед Новым годом они готовят ей угощение, оставляя в своих ботинках немного сена. На утро вместо сухой травы они находят в них подарки.   </vt:lpstr>
      <vt:lpstr>На Кубе перед наступлением Нового года дети наполняют кувшины, ведра, тазы и миски водой, чтобы в полночь вместе с родителями вылить эту воду из окон. Считается, что таким образом люди благодарят уходящий год за все хорошее, что он им принес.  </vt:lpstr>
      <vt:lpstr>Еда - важная часть новогоднего празднования в Мексике. Так, ровно в полночь каждый ребенок должен получить и съесть большую пряничную куклу.  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- самый любимый праздник для миллионов людей из самых разных стран. Это один из тех немногих дней в году, когда почти весь мир занят одним и тем же: все следят за часами, пьют шампанское и радуются новому году так, будто бы существовала реальная возможность того, что он по каким-то неведомым причинам не наступит.  Секрет такой популярности очень прост: новогодняя полночь - то время, когда даже взрослым позволительно верить в чудеса. Это «разрешение» идет из такой глубины веков, которую нам и представить сложно: считается, что Новый год - один из самых первых праздников всего человечества. </dc:title>
  <dc:creator>лывра</dc:creator>
  <cp:lastModifiedBy>лывра</cp:lastModifiedBy>
  <cp:revision>22</cp:revision>
  <dcterms:created xsi:type="dcterms:W3CDTF">2015-01-10T11:07:50Z</dcterms:created>
  <dcterms:modified xsi:type="dcterms:W3CDTF">2015-01-10T16:04:32Z</dcterms:modified>
</cp:coreProperties>
</file>