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07CE78-902B-4072-858A-08AB7C285E0D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E38793-DAF0-491A-A4F9-07152B7694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8458200" cy="12223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   </a:t>
            </a:r>
            <a:r>
              <a:rPr lang="ru-RU" i="1" dirty="0" smtClean="0"/>
              <a:t>Проектная деятельность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00240"/>
            <a:ext cx="8458200" cy="3857652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/>
              <a:t>Работа над проектом имеет большое значение для развития познавательных интересов ребенка. В этот период происходит интеграция между общими способами решения учебных и творческих задач, общими способами мыслительной, речевой, художественной и другими видами деятельности. Через объединение различных областей знаний формируется целостное видение картины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Продуктами проекта могут быть: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- фото и видео материалы</a:t>
            </a:r>
            <a:br>
              <a:rPr lang="ru-RU" sz="2800" dirty="0" smtClean="0"/>
            </a:br>
            <a:r>
              <a:rPr lang="ru-RU" sz="2800" dirty="0" smtClean="0"/>
              <a:t> - описание опытов</a:t>
            </a:r>
            <a:br>
              <a:rPr lang="ru-RU" sz="2800" dirty="0" smtClean="0"/>
            </a:br>
            <a:r>
              <a:rPr lang="ru-RU" sz="2800" dirty="0" smtClean="0"/>
              <a:t> - макеты</a:t>
            </a:r>
            <a:br>
              <a:rPr lang="ru-RU" sz="2800" dirty="0" smtClean="0"/>
            </a:br>
            <a:r>
              <a:rPr lang="ru-RU" sz="2800" dirty="0" smtClean="0"/>
              <a:t> - выставки</a:t>
            </a:r>
            <a:br>
              <a:rPr lang="ru-RU" sz="2800" dirty="0" smtClean="0"/>
            </a:br>
            <a:r>
              <a:rPr lang="ru-RU" sz="2800" dirty="0" smtClean="0"/>
              <a:t> - альбомы</a:t>
            </a:r>
            <a:br>
              <a:rPr lang="ru-RU" sz="2800" dirty="0" smtClean="0"/>
            </a:br>
            <a:r>
              <a:rPr lang="ru-RU" sz="2800" dirty="0" smtClean="0"/>
              <a:t> - праздники</a:t>
            </a:r>
            <a:br>
              <a:rPr lang="ru-RU" sz="2800" dirty="0" smtClean="0"/>
            </a:br>
            <a:r>
              <a:rPr lang="ru-RU" sz="2800" dirty="0" smtClean="0"/>
              <a:t> - игры</a:t>
            </a:r>
            <a:br>
              <a:rPr lang="ru-RU" sz="2800" dirty="0" smtClean="0"/>
            </a:br>
            <a:r>
              <a:rPr lang="ru-RU" sz="2800" dirty="0" smtClean="0"/>
              <a:t> - книга, сделанная в совместной деятельности со взрослым</a:t>
            </a:r>
            <a:br>
              <a:rPr lang="ru-RU" sz="2800" dirty="0" smtClean="0"/>
            </a:br>
            <a:r>
              <a:rPr lang="ru-RU" sz="2800" dirty="0" smtClean="0"/>
              <a:t> - проектная папка и другое.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важное правило проектной деятельности: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ребенок непременно должен увидеть и ощутить плоды своего труда.</a:t>
            </a:r>
            <a:br>
              <a:rPr lang="ru-RU" sz="2800" dirty="0" smtClean="0"/>
            </a:br>
            <a:r>
              <a:rPr lang="ru-RU" sz="2800" dirty="0" smtClean="0"/>
              <a:t> Каждый проект должен быть доведен до успешного завершения, оставляя у ребенка чувство гордости за полученный результат.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ru-RU" b="1" dirty="0" smtClean="0"/>
              <a:t>           </a:t>
            </a:r>
            <a:r>
              <a:rPr lang="ru-RU" b="1" i="1" dirty="0" smtClean="0"/>
              <a:t>Проект</a:t>
            </a:r>
            <a:r>
              <a:rPr lang="ru-RU" b="1" dirty="0" smtClean="0"/>
              <a:t> - </a:t>
            </a:r>
            <a:r>
              <a:rPr lang="ru-RU" dirty="0" smtClean="0"/>
              <a:t>это специально организованный взрослым и выполняемый детьми комплекс действий, завершающийся созданием творческих работ.</a:t>
            </a:r>
          </a:p>
          <a:p>
            <a:r>
              <a:rPr lang="ru-RU" b="1" i="1" dirty="0" smtClean="0"/>
              <a:t>Метод проектов</a:t>
            </a:r>
            <a:r>
              <a:rPr lang="ru-RU" dirty="0" smtClean="0"/>
              <a:t> </a:t>
            </a:r>
            <a:r>
              <a:rPr lang="ru-RU" b="1" dirty="0" smtClean="0"/>
              <a:t>-</a:t>
            </a:r>
            <a:r>
              <a:rPr lang="ru-RU" dirty="0" smtClean="0"/>
              <a:t> система обучения, при которой дети приобретают знания в процессе планирования и выполнения постоянно усложняющихся практических заданий - проектов. Метод проектов всегда предполагает решение воспитанниками какой-то </a:t>
            </a:r>
            <a:r>
              <a:rPr lang="ru-RU" b="1" i="1" dirty="0" smtClean="0"/>
              <a:t>проблемы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i="1" dirty="0" smtClean="0"/>
              <a:t>Проект – это 5 «П»: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Проблема;</a:t>
            </a:r>
          </a:p>
          <a:p>
            <a:r>
              <a:rPr lang="ru-RU" dirty="0" smtClean="0"/>
              <a:t>Проектирование или планирование;</a:t>
            </a:r>
          </a:p>
          <a:p>
            <a:r>
              <a:rPr lang="ru-RU" dirty="0" smtClean="0"/>
              <a:t>Поиск информации;</a:t>
            </a:r>
          </a:p>
          <a:p>
            <a:r>
              <a:rPr lang="ru-RU" dirty="0" smtClean="0"/>
              <a:t>Продукт;</a:t>
            </a:r>
          </a:p>
          <a:p>
            <a:r>
              <a:rPr lang="ru-RU" dirty="0" smtClean="0"/>
              <a:t>Презентация.</a:t>
            </a:r>
          </a:p>
          <a:p>
            <a:r>
              <a:rPr lang="ru-RU" dirty="0" smtClean="0"/>
              <a:t>Шестое «П»- </a:t>
            </a:r>
            <a:r>
              <a:rPr lang="ru-RU" dirty="0" err="1" smtClean="0"/>
              <a:t>портфолио</a:t>
            </a:r>
            <a:r>
              <a:rPr lang="ru-RU" dirty="0" smtClean="0"/>
              <a:t>, в котором собраны наработанные материалы( фото, рисунки, альбомы, макеты и др.).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Основные требования к использованию метода проекта в детском саду: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основе любого проекта лежит проблема, для решения которой требуется исследовательский поиск;</a:t>
            </a:r>
          </a:p>
          <a:p>
            <a:r>
              <a:rPr lang="ru-RU" sz="2800" dirty="0" smtClean="0"/>
              <a:t>обязательные составляющие проекта: детская самостоятельность (при поддержке педагога),  сотворчество ребят и взрослых;</a:t>
            </a:r>
          </a:p>
          <a:p>
            <a:r>
              <a:rPr lang="ru-RU" sz="2800" dirty="0" smtClean="0"/>
              <a:t>развитие коммуникативных способностей детей познавательных и творческих навыков.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i="1" dirty="0" smtClean="0"/>
              <a:t>Этапы работы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Поисковый: определение темы проекта</a:t>
            </a:r>
          </a:p>
          <a:p>
            <a:r>
              <a:rPr lang="ru-RU" dirty="0" smtClean="0"/>
              <a:t> Аналитический: постановка цели проекта, определение задач, подготовка к реализации</a:t>
            </a:r>
          </a:p>
          <a:p>
            <a:r>
              <a:rPr lang="ru-RU" dirty="0" smtClean="0"/>
              <a:t> Практический: основной этап реализации проекта (работа с дошкольниками, работа с родителями, оснащение предметно-развивающей среды)</a:t>
            </a:r>
          </a:p>
          <a:p>
            <a:r>
              <a:rPr lang="ru-RU" dirty="0" smtClean="0"/>
              <a:t> Контрольный: завершающий этап (результат, продукт деятельности)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00108"/>
          </a:xfrm>
        </p:spPr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</a:rPr>
              <a:t>ОСНОВНЫЕ ТРЕБОВАНИЯ К ПРОЕКТУ: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11200" b="1" i="1" dirty="0" smtClean="0">
                <a:solidFill>
                  <a:srgbClr val="000000"/>
                </a:solidFill>
              </a:rPr>
              <a:t>Целостность </a:t>
            </a:r>
            <a:r>
              <a:rPr lang="ru-RU" sz="11200" b="1" dirty="0" smtClean="0">
                <a:solidFill>
                  <a:srgbClr val="000000"/>
                </a:solidFill>
              </a:rPr>
              <a:t>– </a:t>
            </a:r>
            <a:r>
              <a:rPr lang="ru-RU" sz="11200" dirty="0" smtClean="0">
                <a:solidFill>
                  <a:srgbClr val="000000"/>
                </a:solidFill>
              </a:rPr>
              <a:t>общий смысл проекта очевиден и ясен, каждая часть соответствует общему замыслу и предполагаемому результату.</a:t>
            </a:r>
          </a:p>
          <a:p>
            <a:pPr algn="just">
              <a:lnSpc>
                <a:spcPct val="80000"/>
              </a:lnSpc>
              <a:buNone/>
            </a:pPr>
            <a:r>
              <a:rPr lang="ru-RU" sz="11200" b="1" dirty="0" smtClean="0">
                <a:solidFill>
                  <a:srgbClr val="000000"/>
                </a:solidFill>
              </a:rPr>
              <a:t>		</a:t>
            </a:r>
            <a:r>
              <a:rPr lang="ru-RU" sz="11200" b="1" i="1" dirty="0" smtClean="0">
                <a:solidFill>
                  <a:srgbClr val="000000"/>
                </a:solidFill>
              </a:rPr>
              <a:t>Последовательность и связность </a:t>
            </a:r>
            <a:r>
              <a:rPr lang="ru-RU" sz="11200" b="1" dirty="0" smtClean="0">
                <a:solidFill>
                  <a:srgbClr val="000000"/>
                </a:solidFill>
              </a:rPr>
              <a:t>– </a:t>
            </a:r>
            <a:r>
              <a:rPr lang="ru-RU" sz="11200" dirty="0" smtClean="0">
                <a:solidFill>
                  <a:srgbClr val="000000"/>
                </a:solidFill>
              </a:rPr>
              <a:t>логика построения частей, которые соотносятся и обосновывают друг друга. Цели и задачи напрямую вытекают из поставленной проблемы. Бюджет опирается на описание ресурсов и сочетается с планом</a:t>
            </a:r>
            <a:endParaRPr lang="ru-RU" sz="11200" b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1200" b="1" dirty="0" smtClean="0">
                <a:solidFill>
                  <a:srgbClr val="000000"/>
                </a:solidFill>
              </a:rPr>
              <a:t>		</a:t>
            </a:r>
            <a:r>
              <a:rPr lang="ru-RU" sz="11200" b="1" i="1" dirty="0" smtClean="0">
                <a:solidFill>
                  <a:srgbClr val="000000"/>
                </a:solidFill>
              </a:rPr>
              <a:t>Объективность и обоснованность </a:t>
            </a:r>
            <a:r>
              <a:rPr lang="ru-RU" sz="11200" b="1" dirty="0" smtClean="0">
                <a:solidFill>
                  <a:srgbClr val="000000"/>
                </a:solidFill>
              </a:rPr>
              <a:t>– </a:t>
            </a:r>
            <a:r>
              <a:rPr lang="ru-RU" sz="11200" dirty="0" smtClean="0">
                <a:solidFill>
                  <a:srgbClr val="000000"/>
                </a:solidFill>
              </a:rPr>
              <a:t>идея проекта не случайна, она является следствием работы авторов по осмыслению ситуации и оценки возможностей воздействия на нее</a:t>
            </a:r>
            <a:endParaRPr lang="ru-RU" sz="11200" b="1" i="1" dirty="0" smtClean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1200" b="1" i="1" dirty="0" smtClean="0">
                <a:solidFill>
                  <a:srgbClr val="000000"/>
                </a:solidFill>
              </a:rPr>
              <a:t>		Компетентность </a:t>
            </a:r>
            <a:r>
              <a:rPr lang="ru-RU" sz="11200" b="1" dirty="0" smtClean="0">
                <a:solidFill>
                  <a:srgbClr val="000000"/>
                </a:solidFill>
              </a:rPr>
              <a:t>– </a:t>
            </a:r>
            <a:r>
              <a:rPr lang="ru-RU" sz="11200" dirty="0" smtClean="0">
                <a:solidFill>
                  <a:srgbClr val="000000"/>
                </a:solidFill>
              </a:rPr>
              <a:t>владение технологиями, механизмами, формами и методами реализации проекта</a:t>
            </a:r>
          </a:p>
          <a:p>
            <a:pPr algn="just">
              <a:lnSpc>
                <a:spcPct val="80000"/>
              </a:lnSpc>
              <a:buNone/>
            </a:pPr>
            <a:r>
              <a:rPr lang="ru-RU" sz="11200" dirty="0" smtClean="0">
                <a:solidFill>
                  <a:srgbClr val="000000"/>
                </a:solidFill>
              </a:rPr>
              <a:t>		</a:t>
            </a:r>
            <a:r>
              <a:rPr lang="ru-RU" sz="11200" b="1" i="1" dirty="0" smtClean="0">
                <a:solidFill>
                  <a:srgbClr val="000000"/>
                </a:solidFill>
              </a:rPr>
              <a:t>Жизнеспособность</a:t>
            </a:r>
            <a:r>
              <a:rPr lang="ru-RU" sz="11200" dirty="0" smtClean="0">
                <a:solidFill>
                  <a:srgbClr val="000000"/>
                </a:solidFill>
              </a:rPr>
              <a:t> – определение перспектив развития проекта в дальнейшем, возможности его реализации в других условиях, чем он может быть продолжен.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Общие задачи развития для каждого возраста: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обеспечение психологического благополучия и здоровья детей;</a:t>
            </a:r>
          </a:p>
          <a:p>
            <a:r>
              <a:rPr lang="ru-RU" sz="2800" dirty="0" smtClean="0"/>
              <a:t>развитие познавательных способностей;</a:t>
            </a:r>
          </a:p>
          <a:p>
            <a:r>
              <a:rPr lang="ru-RU" sz="2800" dirty="0" smtClean="0"/>
              <a:t>развитие творческого воображения;</a:t>
            </a:r>
          </a:p>
          <a:p>
            <a:r>
              <a:rPr lang="ru-RU" sz="2800" dirty="0" smtClean="0"/>
              <a:t>развитие творческого мышления;</a:t>
            </a:r>
          </a:p>
          <a:p>
            <a:r>
              <a:rPr lang="ru-RU" sz="2800" dirty="0" smtClean="0"/>
              <a:t>развитие коммуникативных навыков.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5728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Задачи развития в младшем дошкольном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вхождение детей в проблемную игровую ситуацию (ведущая роль педагога);</a:t>
            </a:r>
          </a:p>
          <a:p>
            <a:r>
              <a:rPr lang="ru-RU" sz="2800" dirty="0" smtClean="0"/>
              <a:t>активизация желания искать пути разрешения проблемной ситуации (вместе с педагогом);</a:t>
            </a:r>
          </a:p>
          <a:p>
            <a:r>
              <a:rPr lang="ru-RU" sz="2800" dirty="0" smtClean="0"/>
              <a:t>формирование начальных предпосылок поисковой деятельности (практические опыты).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0016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Задачи развития в старшем дошкольном возрасте: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формирование предпосылок поисковой деятельности, интеллектуальной инициативы;</a:t>
            </a:r>
          </a:p>
          <a:p>
            <a:r>
              <a:rPr lang="ru-RU" sz="11200" dirty="0" smtClean="0"/>
              <a:t>развитие умения определять возможные методы решения проблемы с помощью взрослого, а затем и самостоятельно;</a:t>
            </a:r>
          </a:p>
          <a:p>
            <a:r>
              <a:rPr lang="ru-RU" sz="11200" dirty="0" smtClean="0"/>
              <a:t>формирование умения применять данные методы, способствующие решению поставленной задачи, с использованием различных вариантов;</a:t>
            </a:r>
          </a:p>
          <a:p>
            <a:r>
              <a:rPr lang="ru-RU" sz="11200" dirty="0" smtClean="0"/>
              <a:t>развитие желания пользоваться специальной терминологией, ведение конструктивной беседы в процессе совместной исследовательской деятельности.       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363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      Проектная деятельность</vt:lpstr>
      <vt:lpstr>Слайд 2</vt:lpstr>
      <vt:lpstr>               Проект – это 5 «П»:</vt:lpstr>
      <vt:lpstr>Основные требования к использованию метода проекта в детском саду:</vt:lpstr>
      <vt:lpstr>                     Этапы работы </vt:lpstr>
      <vt:lpstr>ОСНОВНЫЕ ТРЕБОВАНИЯ К ПРОЕКТУ:</vt:lpstr>
      <vt:lpstr>Общие задачи развития для каждого возраста: </vt:lpstr>
      <vt:lpstr>Задачи развития в младшем дошкольном возрасте: </vt:lpstr>
      <vt:lpstr>Задачи развития в старшем дошкольном возрасте: </vt:lpstr>
      <vt:lpstr>Продуктами проекта могут быть: </vt:lpstr>
      <vt:lpstr>важное правило проектной деятельности: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Лелик</dc:creator>
  <cp:lastModifiedBy>Лелик</cp:lastModifiedBy>
  <cp:revision>11</cp:revision>
  <dcterms:created xsi:type="dcterms:W3CDTF">2015-01-27T17:07:46Z</dcterms:created>
  <dcterms:modified xsi:type="dcterms:W3CDTF">2015-01-28T17:20:53Z</dcterms:modified>
</cp:coreProperties>
</file>