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72" r:id="rId3"/>
  </p:sldMasterIdLst>
  <p:sldIdLst>
    <p:sldId id="256" r:id="rId4"/>
    <p:sldId id="263" r:id="rId5"/>
    <p:sldId id="282" r:id="rId6"/>
    <p:sldId id="264" r:id="rId7"/>
    <p:sldId id="265" r:id="rId8"/>
    <p:sldId id="258" r:id="rId9"/>
    <p:sldId id="270" r:id="rId10"/>
    <p:sldId id="283" r:id="rId11"/>
    <p:sldId id="274" r:id="rId12"/>
    <p:sldId id="291" r:id="rId13"/>
    <p:sldId id="288" r:id="rId14"/>
    <p:sldId id="292" r:id="rId15"/>
    <p:sldId id="286" r:id="rId16"/>
    <p:sldId id="293" r:id="rId17"/>
    <p:sldId id="287" r:id="rId18"/>
    <p:sldId id="284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D5E5"/>
    <a:srgbClr val="0000FF"/>
    <a:srgbClr val="CC0000"/>
    <a:srgbClr val="F884A0"/>
    <a:srgbClr val="000B22"/>
    <a:srgbClr val="009A46"/>
    <a:srgbClr val="1406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58" autoAdjust="0"/>
  </p:normalViewPr>
  <p:slideViewPr>
    <p:cSldViewPr>
      <p:cViewPr>
        <p:scale>
          <a:sx n="89" d="100"/>
          <a:sy n="89" d="100"/>
        </p:scale>
        <p:origin x="-624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C936-393B-4784-A289-D9AE307E90D4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D8D4-130F-4FD1-9647-792653DDE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C936-393B-4784-A289-D9AE307E90D4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D8D4-130F-4FD1-9647-792653DDE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C936-393B-4784-A289-D9AE307E90D4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D8D4-130F-4FD1-9647-792653DDE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687388" y="685800"/>
            <a:ext cx="7769225" cy="5486400"/>
          </a:xfrm>
          <a:prstGeom prst="rect">
            <a:avLst/>
          </a:prstGeom>
          <a:solidFill>
            <a:srgbClr val="FCEE9D"/>
          </a:solidFill>
          <a:ln w="508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914400" y="914400"/>
            <a:ext cx="7313613" cy="50276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12" descr="kindergarten_diplom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63" y="42863"/>
            <a:ext cx="9134475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62200" y="1295400"/>
            <a:ext cx="4419600" cy="99060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838200"/>
          </a:xfrm>
        </p:spPr>
        <p:txBody>
          <a:bodyPr wrap="none"/>
          <a:lstStyle>
            <a:lvl1pPr marL="0" indent="0" algn="ctr">
              <a:buFontTx/>
              <a:buNone/>
              <a:defRPr sz="4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0000"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C936-393B-4784-A289-D9AE307E90D4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D8D4-130F-4FD1-9647-792653DDE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990600"/>
            <a:ext cx="1752600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990600"/>
            <a:ext cx="51054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C936-393B-4784-A289-D9AE307E90D4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D8D4-130F-4FD1-9647-792653DDE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C936-393B-4784-A289-D9AE307E90D4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D8D4-130F-4FD1-9647-792653DDE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C936-393B-4784-A289-D9AE307E90D4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D8D4-130F-4FD1-9647-792653DDE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C936-393B-4784-A289-D9AE307E90D4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D8D4-130F-4FD1-9647-792653DDE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C936-393B-4784-A289-D9AE307E90D4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D8D4-130F-4FD1-9647-792653DDE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C936-393B-4784-A289-D9AE307E90D4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D8D4-130F-4FD1-9647-792653DDE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C936-393B-4784-A289-D9AE307E90D4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D8D4-130F-4FD1-9647-792653DDE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l="-15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CC936-393B-4784-A289-D9AE307E90D4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5D8D4-130F-4FD1-9647-792653DDE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87388" y="685800"/>
            <a:ext cx="7769225" cy="5486400"/>
          </a:xfrm>
          <a:prstGeom prst="rect">
            <a:avLst/>
          </a:prstGeom>
          <a:solidFill>
            <a:srgbClr val="FCEE9D"/>
          </a:solidFill>
          <a:ln w="508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914400" y="914400"/>
            <a:ext cx="7313613" cy="50276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28" name="Picture 14" descr="kindergarten_diploma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4763" y="42863"/>
            <a:ext cx="9134475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990600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09800"/>
            <a:ext cx="7010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10000">
    <p:wheel spokes="8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лнце 10"/>
          <p:cNvSpPr/>
          <p:nvPr/>
        </p:nvSpPr>
        <p:spPr>
          <a:xfrm>
            <a:off x="0" y="0"/>
            <a:ext cx="1643042" cy="1500174"/>
          </a:xfrm>
          <a:prstGeom prst="sun">
            <a:avLst>
              <a:gd name="adj" fmla="val 2637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43042" y="142852"/>
            <a:ext cx="5737270" cy="128588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1800" b="1" dirty="0">
                <a:solidFill>
                  <a:srgbClr val="0033CC"/>
                </a:solidFill>
                <a:latin typeface="Cambria" pitchFamily="18" charset="0"/>
                <a:ea typeface="+mn-ea"/>
                <a:cs typeface="Times New Roman" pitchFamily="18" charset="0"/>
              </a:rPr>
              <a:t>Министерство образования и молодёжной политики ЧР</a:t>
            </a:r>
            <a:br>
              <a:rPr lang="ru-RU" sz="1800" b="1" dirty="0">
                <a:solidFill>
                  <a:srgbClr val="0033CC"/>
                </a:solidFill>
                <a:latin typeface="Cambria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srgbClr val="0033CC"/>
                </a:solidFill>
                <a:latin typeface="Cambria" pitchFamily="18" charset="0"/>
                <a:ea typeface="+mn-ea"/>
                <a:cs typeface="Times New Roman" pitchFamily="18" charset="0"/>
              </a:rPr>
              <a:t>Отдел образования и социальной политики </a:t>
            </a:r>
            <a:r>
              <a:rPr lang="ru-RU" sz="1800" b="1" dirty="0">
                <a:solidFill>
                  <a:srgbClr val="0033CC"/>
                </a:solidFill>
                <a:latin typeface="Cambria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0033CC"/>
                </a:solidFill>
                <a:latin typeface="Cambria" pitchFamily="18" charset="0"/>
                <a:ea typeface="+mn-ea"/>
                <a:cs typeface="Times New Roman" pitchFamily="18" charset="0"/>
              </a:rPr>
            </a:br>
            <a:r>
              <a:rPr lang="ru-RU" sz="1800" dirty="0" err="1">
                <a:solidFill>
                  <a:srgbClr val="0033CC"/>
                </a:solidFill>
                <a:latin typeface="Cambria" pitchFamily="18" charset="0"/>
                <a:ea typeface="+mn-ea"/>
                <a:cs typeface="Times New Roman" pitchFamily="18" charset="0"/>
              </a:rPr>
              <a:t>Ядринской</a:t>
            </a:r>
            <a:r>
              <a:rPr lang="ru-RU" sz="1800" dirty="0">
                <a:solidFill>
                  <a:srgbClr val="0033CC"/>
                </a:solidFill>
                <a:latin typeface="Cambria" pitchFamily="18" charset="0"/>
                <a:ea typeface="+mn-ea"/>
                <a:cs typeface="Times New Roman" pitchFamily="18" charset="0"/>
              </a:rPr>
              <a:t> районной администрации</a:t>
            </a:r>
            <a:r>
              <a:rPr lang="ru-RU" sz="1800" b="1" dirty="0">
                <a:solidFill>
                  <a:srgbClr val="0033CC"/>
                </a:solidFill>
                <a:latin typeface="Cambria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0033CC"/>
                </a:solidFill>
                <a:latin typeface="Cambria" pitchFamily="18" charset="0"/>
                <a:ea typeface="+mn-ea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33CC"/>
                </a:solidFill>
                <a:latin typeface="Cambria" pitchFamily="18" charset="0"/>
                <a:ea typeface="+mn-ea"/>
                <a:cs typeface="Times New Roman" pitchFamily="18" charset="0"/>
              </a:rPr>
              <a:t>МБОУ « </a:t>
            </a:r>
            <a:r>
              <a:rPr lang="ru-RU" sz="1800" b="1" dirty="0" err="1">
                <a:solidFill>
                  <a:srgbClr val="0033CC"/>
                </a:solidFill>
                <a:latin typeface="Cambria" pitchFamily="18" charset="0"/>
                <a:ea typeface="+mn-ea"/>
                <a:cs typeface="Times New Roman" pitchFamily="18" charset="0"/>
              </a:rPr>
              <a:t>Верхнеачакская</a:t>
            </a:r>
            <a:r>
              <a:rPr lang="ru-RU" sz="1800" b="1" dirty="0">
                <a:solidFill>
                  <a:srgbClr val="0033CC"/>
                </a:solidFill>
                <a:latin typeface="Cambria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33CC"/>
                </a:solidFill>
                <a:latin typeface="Cambria" pitchFamily="18" charset="0"/>
                <a:ea typeface="+mn-ea"/>
                <a:cs typeface="Times New Roman" pitchFamily="18" charset="0"/>
              </a:rPr>
              <a:t> СОШ »</a:t>
            </a:r>
            <a:r>
              <a:rPr lang="ru-RU" sz="1800" dirty="0">
                <a:solidFill>
                  <a:prstClr val="white"/>
                </a:solidFill>
                <a:latin typeface="Cambria" pitchFamily="18" charset="0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white"/>
                </a:solidFill>
                <a:latin typeface="Cambria" pitchFamily="18" charset="0"/>
                <a:ea typeface="+mn-ea"/>
                <a:cs typeface="+mn-cs"/>
              </a:rPr>
            </a:b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7500958" y="214290"/>
            <a:ext cx="1643042" cy="64294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6429388" y="571480"/>
            <a:ext cx="2500330" cy="121444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Арка 15"/>
          <p:cNvSpPr/>
          <p:nvPr/>
        </p:nvSpPr>
        <p:spPr>
          <a:xfrm flipV="1">
            <a:off x="7215206" y="1000108"/>
            <a:ext cx="1000132" cy="428628"/>
          </a:xfrm>
          <a:prstGeom prst="blockArc">
            <a:avLst>
              <a:gd name="adj1" fmla="val 11088343"/>
              <a:gd name="adj2" fmla="val 305437"/>
              <a:gd name="adj3" fmla="val 196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343794" y="857232"/>
            <a:ext cx="300040" cy="21431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843860" y="857232"/>
            <a:ext cx="300040" cy="21431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539552" y="1268760"/>
            <a:ext cx="8147248" cy="485740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140666"/>
                </a:solidFill>
              </a:rPr>
              <a:t>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140666"/>
                </a:solidFill>
              </a:rPr>
              <a:t>«Развитие художественного творчества детей дошкольного возраста средствами нетрадиционных приемов рисования»</a:t>
            </a:r>
          </a:p>
          <a:p>
            <a:pPr algn="ctr">
              <a:buNone/>
            </a:pPr>
            <a:endParaRPr lang="ru-RU" b="1" dirty="0">
              <a:solidFill>
                <a:srgbClr val="140666"/>
              </a:solidFill>
            </a:endParaRPr>
          </a:p>
          <a:p>
            <a:pPr algn="r">
              <a:buNone/>
            </a:pPr>
            <a:r>
              <a:rPr lang="ru-RU" sz="2000" b="1" dirty="0" smtClean="0">
                <a:solidFill>
                  <a:srgbClr val="140666"/>
                </a:solidFill>
              </a:rPr>
              <a:t>Н.</a:t>
            </a:r>
            <a:endParaRPr lang="ru-RU" sz="2000" b="1" dirty="0">
              <a:solidFill>
                <a:srgbClr val="1406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5736" y="5229200"/>
            <a:ext cx="423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40666"/>
                </a:solidFill>
              </a:rPr>
              <a:t>Верхние </a:t>
            </a:r>
            <a:r>
              <a:rPr lang="ru-RU" b="1" dirty="0" err="1" smtClean="0">
                <a:solidFill>
                  <a:srgbClr val="140666"/>
                </a:solidFill>
              </a:rPr>
              <a:t>Ачаки</a:t>
            </a:r>
            <a:r>
              <a:rPr lang="ru-RU" b="1" dirty="0" smtClean="0">
                <a:solidFill>
                  <a:srgbClr val="140666"/>
                </a:solidFill>
              </a:rPr>
              <a:t> 2013</a:t>
            </a:r>
            <a:endParaRPr lang="ru-RU" b="1" dirty="0">
              <a:solidFill>
                <a:srgbClr val="140666"/>
              </a:solidFill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build="allAtOnce"/>
      <p:bldP spid="19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1435100"/>
            <a:ext cx="2277889" cy="4691063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Следующая техника – печатание листьями. Полностью покрасить листик краской. Перевернуть его и положить на лист бумаги, а потом прижать ладошками .На бумаге остаются причудливые формы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листьев.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340768"/>
            <a:ext cx="2231329" cy="3962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H:\DCIM\101MSDCF\DSC0450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314480"/>
            <a:ext cx="2104362" cy="3914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387876"/>
      </p:ext>
    </p:extLst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DCIM\101MSDCF\DSC045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001689" cy="4093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629030"/>
      </p:ext>
    </p:extLst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1435100"/>
            <a:ext cx="2952328" cy="4691063"/>
          </a:xfrm>
        </p:spPr>
        <p:txBody>
          <a:bodyPr/>
          <a:lstStyle/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Рисование свечой – очень интересная техника рисования, но очень трудоемкая ,т.к. требует особого внимания. Когда ребенок рисует свечой, то нарисованное плохо видно и поэтому нужно тщательно продумывать сюжет и формы предметов, чтобы не было лишних штрихов. Затем делают фон и раскрашивают красками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8194" name="Picture 2" descr="H:\DCIM\101MSDCF\DSC044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3456384" cy="3194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388267"/>
      </p:ext>
    </p:extLst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DCIM\101MSDCF\DSC044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286715"/>
            <a:ext cx="2641661" cy="4104456"/>
          </a:xfrm>
          <a:prstGeom prst="rect">
            <a:avLst/>
          </a:prstGeom>
          <a:ln>
            <a:solidFill>
              <a:srgbClr val="8FD5E5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:\DCIM\101MSDCF\DSC0448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736812"/>
            <a:ext cx="3528392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568176"/>
      </p:ext>
    </p:extLst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75656" y="1435100"/>
            <a:ext cx="5760640" cy="4691063"/>
          </a:xfrm>
        </p:spPr>
        <p:txBody>
          <a:bodyPr/>
          <a:lstStyle/>
          <a:p>
            <a:r>
              <a:rPr lang="ru-RU" dirty="0" smtClean="0"/>
              <a:t>Техника печатки тоже очень нравится детям. У них получаются оригинальные работы.</a:t>
            </a:r>
            <a:endParaRPr lang="ru-RU" dirty="0"/>
          </a:p>
        </p:txBody>
      </p:sp>
      <p:pic>
        <p:nvPicPr>
          <p:cNvPr id="10242" name="Picture 2" descr="H:\DCIM\101MSDCF\DSC0451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5321160" cy="3071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37174859"/>
      </p:ext>
    </p:extLst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DCIM\101MSDCF\DSC0452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261877" cy="3389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04428349"/>
      </p:ext>
    </p:extLst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DCIM\101MSDCF\DSC0453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4967996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69876826"/>
      </p:ext>
    </p:extLst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060848"/>
            <a:ext cx="81088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внимание!!!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03648" y="4221088"/>
            <a:ext cx="6048672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/>
            <a:r>
              <a:rPr lang="ru-RU" sz="2400" b="1" dirty="0">
                <a:ln w="11430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цели и задачи:  </a:t>
            </a:r>
            <a:endParaRPr lang="ru-RU" sz="2400" b="1" dirty="0" smtClean="0">
              <a:ln w="11430">
                <a:solidFill>
                  <a:srgbClr val="7030A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342900" indent="-342900" algn="just">
              <a:buFontTx/>
              <a:buChar char="-"/>
            </a:pPr>
            <a:r>
              <a:rPr lang="ru-RU" sz="2400" b="1" dirty="0" smtClean="0">
                <a:ln w="11430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развитие </a:t>
            </a:r>
            <a:r>
              <a:rPr lang="ru-RU" sz="2400" b="1" dirty="0">
                <a:ln w="11430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мелкой моторики рук,  </a:t>
            </a:r>
            <a:endParaRPr lang="ru-RU" sz="2400" b="1" dirty="0" smtClean="0">
              <a:ln w="11430">
                <a:solidFill>
                  <a:srgbClr val="7030A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342900" indent="-342900" algn="just">
              <a:buFontTx/>
              <a:buChar char="-"/>
            </a:pPr>
            <a:r>
              <a:rPr lang="ru-RU" sz="2400" b="1" dirty="0" smtClean="0">
                <a:ln w="11430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развитие </a:t>
            </a:r>
            <a:r>
              <a:rPr lang="ru-RU" sz="2400" b="1" dirty="0">
                <a:ln w="11430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образного мышления. </a:t>
            </a:r>
            <a:endParaRPr lang="ru-RU" sz="2400" b="1" dirty="0">
              <a:ln w="11430">
                <a:solidFill>
                  <a:srgbClr val="7030A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1484784"/>
            <a:ext cx="5472608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«Истоки способностей и дарования детей – на кончиках пальцев. От пальцев, образно говоря, идут тончайшие нити – ручейки, которые питают источник творческой мысли. Другими словами, чем больше мастерства в детской руке, тем умнее ребенок». В.А. Сухомлинский. </a:t>
            </a:r>
            <a:endParaRPr lang="ru-RU" sz="2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340768"/>
            <a:ext cx="7010400" cy="4526632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/>
              <a:t> 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     Рассмотрим </a:t>
            </a:r>
            <a:r>
              <a:rPr lang="ru-RU" sz="2400" b="1" dirty="0">
                <a:solidFill>
                  <a:srgbClr val="FF0000"/>
                </a:solidFill>
              </a:rPr>
              <a:t>некоторые виды нетрадиционных </a:t>
            </a:r>
            <a:r>
              <a:rPr lang="ru-RU" sz="2400" b="1" dirty="0" smtClean="0">
                <a:solidFill>
                  <a:srgbClr val="FF0000"/>
                </a:solidFill>
              </a:rPr>
              <a:t>  техник </a:t>
            </a:r>
            <a:r>
              <a:rPr lang="ru-RU" sz="2400" b="1" dirty="0">
                <a:solidFill>
                  <a:srgbClr val="FF0000"/>
                </a:solidFill>
              </a:rPr>
              <a:t>рисования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  <a:p>
            <a:pPr lvl="0"/>
            <a:r>
              <a:rPr lang="ru-RU" sz="2400" b="1" dirty="0">
                <a:solidFill>
                  <a:srgbClr val="7030A0"/>
                </a:solidFill>
              </a:rPr>
              <a:t>Первый метод – метод тычка ватной палочкой. </a:t>
            </a:r>
          </a:p>
          <a:p>
            <a:pPr lvl="0"/>
            <a:r>
              <a:rPr lang="ru-RU" sz="2400" b="1" dirty="0">
                <a:solidFill>
                  <a:srgbClr val="7030A0"/>
                </a:solidFill>
              </a:rPr>
              <a:t>Другой интересный вариант неожиданностей – кляксы. </a:t>
            </a:r>
          </a:p>
          <a:p>
            <a:pPr lvl="0"/>
            <a:r>
              <a:rPr lang="ru-RU" sz="2400" b="1" dirty="0">
                <a:solidFill>
                  <a:srgbClr val="7030A0"/>
                </a:solidFill>
              </a:rPr>
              <a:t>Монотипия 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lvl="0"/>
            <a:r>
              <a:rPr lang="ru-RU" sz="2400" b="1" dirty="0" smtClean="0">
                <a:solidFill>
                  <a:srgbClr val="7030A0"/>
                </a:solidFill>
              </a:rPr>
              <a:t>Следующая </a:t>
            </a:r>
            <a:r>
              <a:rPr lang="ru-RU" sz="2400" b="1" dirty="0">
                <a:solidFill>
                  <a:srgbClr val="7030A0"/>
                </a:solidFill>
              </a:rPr>
              <a:t>техника - печатание листьями.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lvl="0"/>
            <a:r>
              <a:rPr lang="ru-RU" sz="2400" b="1" dirty="0" smtClean="0">
                <a:solidFill>
                  <a:srgbClr val="7030A0"/>
                </a:solidFill>
              </a:rPr>
              <a:t>Рисование </a:t>
            </a:r>
          </a:p>
          <a:p>
            <a:pPr lvl="0"/>
            <a:r>
              <a:rPr lang="ru-RU" sz="2400" b="1" dirty="0" smtClean="0">
                <a:solidFill>
                  <a:srgbClr val="7030A0"/>
                </a:solidFill>
              </a:rPr>
              <a:t>Техника печатки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87252"/>
      </p:ext>
    </p:extLst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87624" y="1196752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0000FF"/>
                </a:solidFill>
              </a:rPr>
              <a:t>Первый метод – метод тычка ватной палочкой. Мы с детьми очень любим рисовать  этим методом. Получаются вот такие интересные работы.</a:t>
            </a:r>
          </a:p>
        </p:txBody>
      </p:sp>
      <p:pic>
        <p:nvPicPr>
          <p:cNvPr id="1026" name="Picture 2" descr="F:\фото для презентации\DSC0447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120082"/>
            <a:ext cx="6429134" cy="3613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 для презентации\DSC0449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0464" y="1340767"/>
            <a:ext cx="6912768" cy="4201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213008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</a:rPr>
              <a:t>Другой интересный вариант неожиданностей – кляксы. Яркие пятна краски на бумаге приобретают самые разные очертания, и вновь возникают образы, понятные только ребенку.</a:t>
            </a:r>
          </a:p>
        </p:txBody>
      </p:sp>
      <p:pic>
        <p:nvPicPr>
          <p:cNvPr id="1027" name="Picture 3" descr="H:\DCIM\101MSDCF\DSC0449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944175" y="2136338"/>
            <a:ext cx="5724676" cy="3217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CIM\101MSDCF\DSC0450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75656" y="1700808"/>
            <a:ext cx="5904656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23244114"/>
      </p:ext>
    </p:extLst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1435100"/>
            <a:ext cx="2421905" cy="4691063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Монотипия бывает двух видов : монотипия при сгибе листа – складывают лист пополам, на одной рисуют половину предмета, а затем аккуратно сгибают лист и получается (яблоко. </a:t>
            </a:r>
            <a:r>
              <a:rPr lang="ru-RU" b="1" dirty="0">
                <a:solidFill>
                  <a:srgbClr val="0070C0"/>
                </a:solidFill>
              </a:rPr>
              <a:t>б</a:t>
            </a:r>
            <a:r>
              <a:rPr lang="ru-RU" b="1" dirty="0" smtClean="0">
                <a:solidFill>
                  <a:srgbClr val="0070C0"/>
                </a:solidFill>
              </a:rPr>
              <a:t>абочка); более сложная монотипия на одном листе : наносятся густые краски, а затем к рисунку прикладывается другой лист и приглаживается, осторожно( можно в сторону).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H:\DCIM\101MSDCF\DSC044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412776"/>
            <a:ext cx="4392488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04039"/>
      </p:ext>
    </p:extLst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DCIM\101MSDCF\DSC0448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688632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356293"/>
      </p:ext>
    </p:extLst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Диплом детского сада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7FF737A-F00A-4A12-8A1B-C8C90B237B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</Template>
  <TotalTime>230</TotalTime>
  <Words>289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CSC</vt:lpstr>
      <vt:lpstr>Диплом детского сада</vt:lpstr>
      <vt:lpstr>Министерство образования и молодёжной политики ЧР Отдел образования и социальной политики  Ядринской районной администрации МБОУ « Верхнеачакская  СОШ 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московской области МДОБУ «Детский сад ОВ №8 «Светлячок»</dc:title>
  <dc:subject/>
  <dc:creator>1</dc:creator>
  <cp:keywords/>
  <dc:description/>
  <cp:lastModifiedBy>николай</cp:lastModifiedBy>
  <cp:revision>62</cp:revision>
  <dcterms:created xsi:type="dcterms:W3CDTF">2012-03-17T16:50:53Z</dcterms:created>
  <dcterms:modified xsi:type="dcterms:W3CDTF">2013-11-27T16:22:37Z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TC030006678</vt:lpwstr>
  </property>
</Properties>
</file>