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8" r:id="rId1"/>
  </p:sldMasterIdLst>
  <p:notesMasterIdLst>
    <p:notesMasterId r:id="rId9"/>
  </p:notesMasterIdLst>
  <p:sldIdLst>
    <p:sldId id="256" r:id="rId2"/>
    <p:sldId id="263" r:id="rId3"/>
    <p:sldId id="265" r:id="rId4"/>
    <p:sldId id="266" r:id="rId5"/>
    <p:sldId id="262" r:id="rId6"/>
    <p:sldId id="258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89F1A-A1BA-432B-A67A-177F006E5F7A}" type="doc">
      <dgm:prSet loTypeId="urn:microsoft.com/office/officeart/2005/8/layout/pyramid2" loCatId="list" qsTypeId="urn:microsoft.com/office/officeart/2005/8/quickstyle/simple1" qsCatId="simple" csTypeId="urn:microsoft.com/office/officeart/2005/8/colors/accent0_3" csCatId="mainScheme" phldr="1"/>
      <dgm:spPr/>
    </dgm:pt>
    <dgm:pt modelId="{12101E2E-51EC-4848-89EF-7DF9E13451F0}">
      <dgm:prSet phldrT="[Текст]" custT="1"/>
      <dgm:spPr>
        <a:ln w="19050">
          <a:solidFill>
            <a:schemeClr val="accent1"/>
          </a:solidFill>
        </a:ln>
      </dgm:spPr>
      <dgm:t>
        <a:bodyPr/>
        <a:lstStyle/>
        <a:p>
          <a:r>
            <a:rPr lang="ru-RU" sz="2400" dirty="0" smtClean="0"/>
            <a:t>информационная</a:t>
          </a:r>
          <a:endParaRPr lang="ru-RU" sz="2400" dirty="0"/>
        </a:p>
      </dgm:t>
    </dgm:pt>
    <dgm:pt modelId="{3F81391E-AF4F-4BE4-8B09-21F2F01F3E80}" type="parTrans" cxnId="{3B71A188-3233-48BE-B8B9-CFF3B9C9787B}">
      <dgm:prSet/>
      <dgm:spPr/>
      <dgm:t>
        <a:bodyPr/>
        <a:lstStyle/>
        <a:p>
          <a:endParaRPr lang="ru-RU"/>
        </a:p>
      </dgm:t>
    </dgm:pt>
    <dgm:pt modelId="{15412708-57B3-4EB0-8640-9A4B261ED7FF}" type="sibTrans" cxnId="{3B71A188-3233-48BE-B8B9-CFF3B9C9787B}">
      <dgm:prSet/>
      <dgm:spPr/>
      <dgm:t>
        <a:bodyPr/>
        <a:lstStyle/>
        <a:p>
          <a:endParaRPr lang="ru-RU"/>
        </a:p>
      </dgm:t>
    </dgm:pt>
    <dgm:pt modelId="{13C4C1AE-C629-4DA8-8A5C-10FED4A776D9}">
      <dgm:prSet phldrT="[Текст]" custT="1"/>
      <dgm:spPr>
        <a:ln w="19050">
          <a:solidFill>
            <a:schemeClr val="accent1"/>
          </a:solidFill>
        </a:ln>
      </dgm:spPr>
      <dgm:t>
        <a:bodyPr/>
        <a:lstStyle/>
        <a:p>
          <a:r>
            <a:rPr lang="ru-RU" sz="2400" dirty="0" smtClean="0"/>
            <a:t>самоорганизация</a:t>
          </a:r>
        </a:p>
      </dgm:t>
    </dgm:pt>
    <dgm:pt modelId="{ADB02072-885E-42DF-83C1-A1D647E75E53}" type="parTrans" cxnId="{141482BA-BDE8-4BCF-B350-53915E176BF6}">
      <dgm:prSet/>
      <dgm:spPr/>
      <dgm:t>
        <a:bodyPr/>
        <a:lstStyle/>
        <a:p>
          <a:endParaRPr lang="ru-RU"/>
        </a:p>
      </dgm:t>
    </dgm:pt>
    <dgm:pt modelId="{BE0C352F-B656-4FCA-80FF-017D74C123B3}" type="sibTrans" cxnId="{141482BA-BDE8-4BCF-B350-53915E176BF6}">
      <dgm:prSet/>
      <dgm:spPr/>
      <dgm:t>
        <a:bodyPr/>
        <a:lstStyle/>
        <a:p>
          <a:endParaRPr lang="ru-RU"/>
        </a:p>
      </dgm:t>
    </dgm:pt>
    <dgm:pt modelId="{466AC4D9-D8CF-4419-B00F-483977F07C05}">
      <dgm:prSet phldrT="[Текст]" custT="1"/>
      <dgm:spPr>
        <a:ln w="19050">
          <a:solidFill>
            <a:schemeClr val="accent1"/>
          </a:solidFill>
        </a:ln>
      </dgm:spPr>
      <dgm:t>
        <a:bodyPr/>
        <a:lstStyle/>
        <a:p>
          <a:r>
            <a:rPr lang="ru-RU" sz="2400" dirty="0" smtClean="0"/>
            <a:t>самообразование</a:t>
          </a:r>
        </a:p>
      </dgm:t>
    </dgm:pt>
    <dgm:pt modelId="{E471ADED-C294-4084-9301-C444C6C3953D}" type="parTrans" cxnId="{F053F2E1-4F89-44CA-80C2-420065E17A78}">
      <dgm:prSet/>
      <dgm:spPr/>
      <dgm:t>
        <a:bodyPr/>
        <a:lstStyle/>
        <a:p>
          <a:endParaRPr lang="ru-RU"/>
        </a:p>
      </dgm:t>
    </dgm:pt>
    <dgm:pt modelId="{27D3276E-838C-44C6-A8B1-F03FB0767936}" type="sibTrans" cxnId="{F053F2E1-4F89-44CA-80C2-420065E17A78}">
      <dgm:prSet/>
      <dgm:spPr/>
      <dgm:t>
        <a:bodyPr/>
        <a:lstStyle/>
        <a:p>
          <a:endParaRPr lang="ru-RU"/>
        </a:p>
      </dgm:t>
    </dgm:pt>
    <dgm:pt modelId="{E2DADDEC-4476-42D6-896A-30B27A2CE811}">
      <dgm:prSet custT="1"/>
      <dgm:spPr>
        <a:ln w="19050">
          <a:solidFill>
            <a:schemeClr val="accent1"/>
          </a:solidFill>
        </a:ln>
      </dgm:spPr>
      <dgm:t>
        <a:bodyPr/>
        <a:lstStyle/>
        <a:p>
          <a:r>
            <a:rPr lang="ru-RU" sz="2400" dirty="0" smtClean="0"/>
            <a:t>коммуникативная</a:t>
          </a:r>
          <a:endParaRPr lang="ru-RU" sz="2400" dirty="0"/>
        </a:p>
      </dgm:t>
    </dgm:pt>
    <dgm:pt modelId="{FA02A415-DC4F-4C29-A533-1841F67CE1D3}" type="parTrans" cxnId="{C051570D-7BB7-4B62-8A3C-688E129C9D2A}">
      <dgm:prSet/>
      <dgm:spPr/>
      <dgm:t>
        <a:bodyPr/>
        <a:lstStyle/>
        <a:p>
          <a:endParaRPr lang="ru-RU"/>
        </a:p>
      </dgm:t>
    </dgm:pt>
    <dgm:pt modelId="{FA443F20-4654-43E1-AF5F-F3F9F5E0AEEE}" type="sibTrans" cxnId="{C051570D-7BB7-4B62-8A3C-688E129C9D2A}">
      <dgm:prSet/>
      <dgm:spPr/>
      <dgm:t>
        <a:bodyPr/>
        <a:lstStyle/>
        <a:p>
          <a:endParaRPr lang="ru-RU"/>
        </a:p>
      </dgm:t>
    </dgm:pt>
    <dgm:pt modelId="{D3CAA647-FF04-4B28-95F3-D9972DB55D5C}" type="pres">
      <dgm:prSet presAssocID="{3FF89F1A-A1BA-432B-A67A-177F006E5F7A}" presName="compositeShape" presStyleCnt="0">
        <dgm:presLayoutVars>
          <dgm:dir/>
          <dgm:resizeHandles/>
        </dgm:presLayoutVars>
      </dgm:prSet>
      <dgm:spPr/>
    </dgm:pt>
    <dgm:pt modelId="{4D04572E-BBCE-48A5-ADFB-F8C31FFD0776}" type="pres">
      <dgm:prSet presAssocID="{3FF89F1A-A1BA-432B-A67A-177F006E5F7A}" presName="pyramid" presStyleLbl="node1" presStyleIdx="0" presStyleCnt="1" custScaleX="93971" custLinFactNeighborX="845"/>
      <dgm:spPr/>
    </dgm:pt>
    <dgm:pt modelId="{87B1A972-680E-41FB-BC7A-7A613583FA3D}" type="pres">
      <dgm:prSet presAssocID="{3FF89F1A-A1BA-432B-A67A-177F006E5F7A}" presName="theList" presStyleCnt="0"/>
      <dgm:spPr/>
    </dgm:pt>
    <dgm:pt modelId="{19C03A62-29ED-41E1-AC6B-4DF6D3107FB5}" type="pres">
      <dgm:prSet presAssocID="{12101E2E-51EC-4848-89EF-7DF9E13451F0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6923A4-260A-4B93-84B9-9974DD4CD59E}" type="pres">
      <dgm:prSet presAssocID="{12101E2E-51EC-4848-89EF-7DF9E13451F0}" presName="aSpace" presStyleCnt="0"/>
      <dgm:spPr/>
    </dgm:pt>
    <dgm:pt modelId="{486B42EC-8B31-4D0D-A3C1-401369936E63}" type="pres">
      <dgm:prSet presAssocID="{E2DADDEC-4476-42D6-896A-30B27A2CE811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7C7A0B-4052-4085-8681-DE47EBDD3795}" type="pres">
      <dgm:prSet presAssocID="{E2DADDEC-4476-42D6-896A-30B27A2CE811}" presName="aSpace" presStyleCnt="0"/>
      <dgm:spPr/>
    </dgm:pt>
    <dgm:pt modelId="{871CA7F2-119C-41F5-879D-5D1F88E6147F}" type="pres">
      <dgm:prSet presAssocID="{13C4C1AE-C629-4DA8-8A5C-10FED4A776D9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FA21F-B4AB-4E38-A5B8-359C1661E0D7}" type="pres">
      <dgm:prSet presAssocID="{13C4C1AE-C629-4DA8-8A5C-10FED4A776D9}" presName="aSpace" presStyleCnt="0"/>
      <dgm:spPr/>
    </dgm:pt>
    <dgm:pt modelId="{53C55258-E8E7-49DE-9FCC-EA1DB953E172}" type="pres">
      <dgm:prSet presAssocID="{466AC4D9-D8CF-4419-B00F-483977F07C0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05442-DC93-414B-B62D-12102CA0E0EA}" type="pres">
      <dgm:prSet presAssocID="{466AC4D9-D8CF-4419-B00F-483977F07C05}" presName="aSpace" presStyleCnt="0"/>
      <dgm:spPr/>
    </dgm:pt>
  </dgm:ptLst>
  <dgm:cxnLst>
    <dgm:cxn modelId="{C051570D-7BB7-4B62-8A3C-688E129C9D2A}" srcId="{3FF89F1A-A1BA-432B-A67A-177F006E5F7A}" destId="{E2DADDEC-4476-42D6-896A-30B27A2CE811}" srcOrd="1" destOrd="0" parTransId="{FA02A415-DC4F-4C29-A533-1841F67CE1D3}" sibTransId="{FA443F20-4654-43E1-AF5F-F3F9F5E0AEEE}"/>
    <dgm:cxn modelId="{D47BD71A-0A47-364C-B888-7D2F7680028B}" type="presOf" srcId="{E2DADDEC-4476-42D6-896A-30B27A2CE811}" destId="{486B42EC-8B31-4D0D-A3C1-401369936E63}" srcOrd="0" destOrd="0" presId="urn:microsoft.com/office/officeart/2005/8/layout/pyramid2"/>
    <dgm:cxn modelId="{6D6CDE03-D631-E749-8A5B-B0C7F4018255}" type="presOf" srcId="{13C4C1AE-C629-4DA8-8A5C-10FED4A776D9}" destId="{871CA7F2-119C-41F5-879D-5D1F88E6147F}" srcOrd="0" destOrd="0" presId="urn:microsoft.com/office/officeart/2005/8/layout/pyramid2"/>
    <dgm:cxn modelId="{141482BA-BDE8-4BCF-B350-53915E176BF6}" srcId="{3FF89F1A-A1BA-432B-A67A-177F006E5F7A}" destId="{13C4C1AE-C629-4DA8-8A5C-10FED4A776D9}" srcOrd="2" destOrd="0" parTransId="{ADB02072-885E-42DF-83C1-A1D647E75E53}" sibTransId="{BE0C352F-B656-4FCA-80FF-017D74C123B3}"/>
    <dgm:cxn modelId="{3B71A188-3233-48BE-B8B9-CFF3B9C9787B}" srcId="{3FF89F1A-A1BA-432B-A67A-177F006E5F7A}" destId="{12101E2E-51EC-4848-89EF-7DF9E13451F0}" srcOrd="0" destOrd="0" parTransId="{3F81391E-AF4F-4BE4-8B09-21F2F01F3E80}" sibTransId="{15412708-57B3-4EB0-8640-9A4B261ED7FF}"/>
    <dgm:cxn modelId="{F9220D32-B142-4D4D-8C81-16C6C9C6CC4A}" type="presOf" srcId="{12101E2E-51EC-4848-89EF-7DF9E13451F0}" destId="{19C03A62-29ED-41E1-AC6B-4DF6D3107FB5}" srcOrd="0" destOrd="0" presId="urn:microsoft.com/office/officeart/2005/8/layout/pyramid2"/>
    <dgm:cxn modelId="{F053F2E1-4F89-44CA-80C2-420065E17A78}" srcId="{3FF89F1A-A1BA-432B-A67A-177F006E5F7A}" destId="{466AC4D9-D8CF-4419-B00F-483977F07C05}" srcOrd="3" destOrd="0" parTransId="{E471ADED-C294-4084-9301-C444C6C3953D}" sibTransId="{27D3276E-838C-44C6-A8B1-F03FB0767936}"/>
    <dgm:cxn modelId="{7539CDEE-BFEE-DB46-A2F1-A6736E974AD9}" type="presOf" srcId="{466AC4D9-D8CF-4419-B00F-483977F07C05}" destId="{53C55258-E8E7-49DE-9FCC-EA1DB953E172}" srcOrd="0" destOrd="0" presId="urn:microsoft.com/office/officeart/2005/8/layout/pyramid2"/>
    <dgm:cxn modelId="{A4A4FF9D-0966-994A-BE53-B219DBADDE1A}" type="presOf" srcId="{3FF89F1A-A1BA-432B-A67A-177F006E5F7A}" destId="{D3CAA647-FF04-4B28-95F3-D9972DB55D5C}" srcOrd="0" destOrd="0" presId="urn:microsoft.com/office/officeart/2005/8/layout/pyramid2"/>
    <dgm:cxn modelId="{025382D3-4172-2741-82D0-5CAC6A444BD8}" type="presParOf" srcId="{D3CAA647-FF04-4B28-95F3-D9972DB55D5C}" destId="{4D04572E-BBCE-48A5-ADFB-F8C31FFD0776}" srcOrd="0" destOrd="0" presId="urn:microsoft.com/office/officeart/2005/8/layout/pyramid2"/>
    <dgm:cxn modelId="{9E2ED587-0D21-454A-8C0A-AF8D8C78EA63}" type="presParOf" srcId="{D3CAA647-FF04-4B28-95F3-D9972DB55D5C}" destId="{87B1A972-680E-41FB-BC7A-7A613583FA3D}" srcOrd="1" destOrd="0" presId="urn:microsoft.com/office/officeart/2005/8/layout/pyramid2"/>
    <dgm:cxn modelId="{74A1E6A4-F274-6946-A664-5B325B9F4F48}" type="presParOf" srcId="{87B1A972-680E-41FB-BC7A-7A613583FA3D}" destId="{19C03A62-29ED-41E1-AC6B-4DF6D3107FB5}" srcOrd="0" destOrd="0" presId="urn:microsoft.com/office/officeart/2005/8/layout/pyramid2"/>
    <dgm:cxn modelId="{EAB0296A-D079-5D4D-8E25-6EF881D8F625}" type="presParOf" srcId="{87B1A972-680E-41FB-BC7A-7A613583FA3D}" destId="{ED6923A4-260A-4B93-84B9-9974DD4CD59E}" srcOrd="1" destOrd="0" presId="urn:microsoft.com/office/officeart/2005/8/layout/pyramid2"/>
    <dgm:cxn modelId="{010A9C53-27AA-F241-A5B9-4CAAF5F2704C}" type="presParOf" srcId="{87B1A972-680E-41FB-BC7A-7A613583FA3D}" destId="{486B42EC-8B31-4D0D-A3C1-401369936E63}" srcOrd="2" destOrd="0" presId="urn:microsoft.com/office/officeart/2005/8/layout/pyramid2"/>
    <dgm:cxn modelId="{03FF1AC8-9A54-9C49-8670-45C3625688B6}" type="presParOf" srcId="{87B1A972-680E-41FB-BC7A-7A613583FA3D}" destId="{CD7C7A0B-4052-4085-8681-DE47EBDD3795}" srcOrd="3" destOrd="0" presId="urn:microsoft.com/office/officeart/2005/8/layout/pyramid2"/>
    <dgm:cxn modelId="{847A20C2-894A-214A-8896-AD56E05942B2}" type="presParOf" srcId="{87B1A972-680E-41FB-BC7A-7A613583FA3D}" destId="{871CA7F2-119C-41F5-879D-5D1F88E6147F}" srcOrd="4" destOrd="0" presId="urn:microsoft.com/office/officeart/2005/8/layout/pyramid2"/>
    <dgm:cxn modelId="{459DAFE7-0834-204F-991B-69F7E987814D}" type="presParOf" srcId="{87B1A972-680E-41FB-BC7A-7A613583FA3D}" destId="{68CFA21F-B4AB-4E38-A5B8-359C1661E0D7}" srcOrd="5" destOrd="0" presId="urn:microsoft.com/office/officeart/2005/8/layout/pyramid2"/>
    <dgm:cxn modelId="{88AF7A62-A58C-734F-AA55-B8CD00C163BB}" type="presParOf" srcId="{87B1A972-680E-41FB-BC7A-7A613583FA3D}" destId="{53C55258-E8E7-49DE-9FCC-EA1DB953E172}" srcOrd="6" destOrd="0" presId="urn:microsoft.com/office/officeart/2005/8/layout/pyramid2"/>
    <dgm:cxn modelId="{88DFD0ED-D465-1841-B881-EA602D459C06}" type="presParOf" srcId="{87B1A972-680E-41FB-BC7A-7A613583FA3D}" destId="{37005442-DC93-414B-B62D-12102CA0E0EA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04572E-BBCE-48A5-ADFB-F8C31FFD0776}">
      <dsp:nvSpPr>
        <dsp:cNvPr id="0" name=""/>
        <dsp:cNvSpPr/>
      </dsp:nvSpPr>
      <dsp:spPr>
        <a:xfrm>
          <a:off x="2692014" y="0"/>
          <a:ext cx="3982532" cy="4238044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03A62-29ED-41E1-AC6B-4DF6D3107FB5}">
      <dsp:nvSpPr>
        <dsp:cNvPr id="0" name=""/>
        <dsp:cNvSpPr/>
      </dsp:nvSpPr>
      <dsp:spPr>
        <a:xfrm>
          <a:off x="4647468" y="424218"/>
          <a:ext cx="2754728" cy="75324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информационная</a:t>
          </a:r>
          <a:endParaRPr lang="ru-RU" sz="2400" kern="1200" dirty="0"/>
        </a:p>
      </dsp:txBody>
      <dsp:txXfrm>
        <a:off x="4647468" y="424218"/>
        <a:ext cx="2754728" cy="753246"/>
      </dsp:txXfrm>
    </dsp:sp>
    <dsp:sp modelId="{486B42EC-8B31-4D0D-A3C1-401369936E63}">
      <dsp:nvSpPr>
        <dsp:cNvPr id="0" name=""/>
        <dsp:cNvSpPr/>
      </dsp:nvSpPr>
      <dsp:spPr>
        <a:xfrm>
          <a:off x="4647468" y="1271620"/>
          <a:ext cx="2754728" cy="75324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коммуникативная</a:t>
          </a:r>
          <a:endParaRPr lang="ru-RU" sz="2400" kern="1200" dirty="0"/>
        </a:p>
      </dsp:txBody>
      <dsp:txXfrm>
        <a:off x="4647468" y="1271620"/>
        <a:ext cx="2754728" cy="753246"/>
      </dsp:txXfrm>
    </dsp:sp>
    <dsp:sp modelId="{871CA7F2-119C-41F5-879D-5D1F88E6147F}">
      <dsp:nvSpPr>
        <dsp:cNvPr id="0" name=""/>
        <dsp:cNvSpPr/>
      </dsp:nvSpPr>
      <dsp:spPr>
        <a:xfrm>
          <a:off x="4647468" y="2119022"/>
          <a:ext cx="2754728" cy="75324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самоорганизация</a:t>
          </a:r>
        </a:p>
      </dsp:txBody>
      <dsp:txXfrm>
        <a:off x="4647468" y="2119022"/>
        <a:ext cx="2754728" cy="753246"/>
      </dsp:txXfrm>
    </dsp:sp>
    <dsp:sp modelId="{53C55258-E8E7-49DE-9FCC-EA1DB953E172}">
      <dsp:nvSpPr>
        <dsp:cNvPr id="0" name=""/>
        <dsp:cNvSpPr/>
      </dsp:nvSpPr>
      <dsp:spPr>
        <a:xfrm>
          <a:off x="4647468" y="2966423"/>
          <a:ext cx="2754728" cy="75324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самообразование</a:t>
          </a:r>
        </a:p>
      </dsp:txBody>
      <dsp:txXfrm>
        <a:off x="4647468" y="2966423"/>
        <a:ext cx="2754728" cy="753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6BFC7-2C0E-404F-A1CD-DD3066DCDB7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10D69-836C-DA46-AE7E-DBEBD2C191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53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0D69-836C-DA46-AE7E-DBEBD2C1918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888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1639-B2D6-4652-B8C3-1B4C224A7BAF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48EC7-AF6A-48D3-8284-14BACBEBDD84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48EC7-AF6A-48D3-8284-14BACBEBDD84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FF5DD9-2C52-442D-92E2-8072C0C3D7CD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4961B7-6B89-48AB-966F-622E2788EECC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D3D6FB-79CC-4683-A046-BBE785BA1BED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2B3E8-48F1-4B23-8498-D8A04A81EC9C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B90D90-AA62-404D-A741-635B4370F9CB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48EC7-AF6A-48D3-8284-14BACBEBDD84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131DD-A141-4471-BCF9-C6073EDD7E20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34A90-EB03-42F3-8859-2C2B2724C058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C48EC7-AF6A-48D3-8284-14BACBEBDD84}" type="datetimeFigureOut">
              <a:rPr lang="en-US" smtClean="0"/>
              <a:pPr/>
              <a:t>1/27/2015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600" dirty="0" smtClean="0">
                <a:latin typeface="Arial Black" pitchFamily="34" charset="0"/>
                <a:ea typeface="Cambria Math" pitchFamily="18" charset="0"/>
                <a:cs typeface="Aharoni" pitchFamily="2" charset="-79"/>
              </a:rPr>
              <a:t>Использование художественного слова как средства умственного развития дошкольника</a:t>
            </a:r>
            <a:endParaRPr lang="ru-RU" sz="2600" dirty="0">
              <a:latin typeface="Arial Black" pitchFamily="34" charset="0"/>
              <a:ea typeface="Cambria Math" pitchFamily="18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4488654"/>
            <a:ext cx="9070848" cy="2109795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latin typeface="Arial Black" pitchFamily="34" charset="0"/>
              </a:rPr>
              <a:t>Воспитатель: Шитова Е.П.</a:t>
            </a:r>
          </a:p>
          <a:p>
            <a:pPr algn="r"/>
            <a:r>
              <a:rPr lang="ru-RU" sz="1800" dirty="0" smtClean="0">
                <a:latin typeface="Arial Black" pitchFamily="34" charset="0"/>
              </a:rPr>
              <a:t>ГБДОУ </a:t>
            </a:r>
            <a:r>
              <a:rPr lang="en-US" sz="1800" dirty="0" smtClean="0">
                <a:latin typeface="Arial Black" pitchFamily="34" charset="0"/>
              </a:rPr>
              <a:t>N 18</a:t>
            </a:r>
            <a:endParaRPr lang="ru-RU" sz="1800" dirty="0" smtClean="0">
              <a:latin typeface="Arial Black" pitchFamily="34" charset="0"/>
            </a:endParaRPr>
          </a:p>
          <a:p>
            <a:pPr algn="r"/>
            <a:r>
              <a:rPr lang="ru-RU" sz="1800" dirty="0" smtClean="0">
                <a:latin typeface="Arial Black" pitchFamily="34" charset="0"/>
              </a:rPr>
              <a:t>Пушкинский район СПб</a:t>
            </a:r>
          </a:p>
          <a:p>
            <a:pPr algn="r"/>
            <a:endParaRPr lang="ru-RU" sz="1800" dirty="0">
              <a:latin typeface="Arial Black" pitchFamily="34" charset="0"/>
            </a:endParaRPr>
          </a:p>
          <a:p>
            <a:pPr algn="ctr"/>
            <a:r>
              <a:rPr lang="ru-RU" sz="1800" dirty="0" smtClean="0">
                <a:latin typeface="Arial Black" pitchFamily="34" charset="0"/>
              </a:rPr>
              <a:t>2015</a:t>
            </a: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2822872"/>
            <a:ext cx="2286000" cy="267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463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latin typeface="Arial Black" pitchFamily="34" charset="0"/>
              </a:rPr>
              <a:t>КОНЦЕПЦИЯ ДОЛГОСРОЧНОГО  СОЦИАЛЬНО-ЭКОНОМИЧЕСКОГО  РАЗВИТИЯ РОССИЙСКОЙ ФЕДЕРАЦИИ НА ПЕРИОД ДО 2020 ГОДА</a:t>
            </a:r>
          </a:p>
          <a:p>
            <a:pPr algn="ctr"/>
            <a:r>
              <a:rPr lang="ru-RU" sz="2200" b="1" dirty="0" smtClean="0">
                <a:latin typeface="Arial Black" pitchFamily="34" charset="0"/>
              </a:rPr>
              <a:t>Современная модель образования, ориентированная на решение задач инновационного развития экономики</a:t>
            </a:r>
            <a:endParaRPr lang="ru-RU" sz="2200" b="1" dirty="0">
              <a:latin typeface="Arial Black" pitchFamily="34" charset="0"/>
            </a:endParaRPr>
          </a:p>
          <a:p>
            <a:endParaRPr lang="ru-RU" sz="2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26819080"/>
              </p:ext>
            </p:extLst>
          </p:nvPr>
        </p:nvGraphicFramePr>
        <p:xfrm>
          <a:off x="1066800" y="1797631"/>
          <a:ext cx="10058400" cy="4238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12" descr="j0433939"/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141221" y="2551477"/>
            <a:ext cx="634215" cy="634214"/>
          </a:xfrm>
          <a:prstGeom prst="rect">
            <a:avLst/>
          </a:prstGeom>
          <a:noFill/>
        </p:spPr>
      </p:pic>
      <p:pic>
        <p:nvPicPr>
          <p:cNvPr id="6" name="Picture 11" descr="j0433934"/>
          <p:cNvPicPr>
            <a:picLocks noChangeAspect="1" noChangeArrowheads="1"/>
          </p:cNvPicPr>
          <p:nvPr/>
        </p:nvPicPr>
        <p:blipFill>
          <a:blip r:embed="rId8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141221" y="3274935"/>
            <a:ext cx="652527" cy="652526"/>
          </a:xfrm>
          <a:prstGeom prst="rect">
            <a:avLst/>
          </a:prstGeom>
          <a:noFill/>
        </p:spPr>
      </p:pic>
      <p:pic>
        <p:nvPicPr>
          <p:cNvPr id="7" name="Picture 5" descr="j0290524"/>
          <p:cNvPicPr>
            <a:picLocks noChangeAspect="1" noChangeArrowheads="1"/>
          </p:cNvPicPr>
          <p:nvPr/>
        </p:nvPicPr>
        <p:blipFill>
          <a:blip r:embed="rId9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141221" y="4016705"/>
            <a:ext cx="692175" cy="591944"/>
          </a:xfrm>
          <a:prstGeom prst="rect">
            <a:avLst/>
          </a:prstGeom>
          <a:noFill/>
        </p:spPr>
      </p:pic>
      <p:pic>
        <p:nvPicPr>
          <p:cNvPr id="8" name="Picture 6" descr="j0432657"/>
          <p:cNvPicPr>
            <a:picLocks noChangeAspect="1" noChangeArrowheads="1"/>
          </p:cNvPicPr>
          <p:nvPr/>
        </p:nvPicPr>
        <p:blipFill>
          <a:blip r:embed="rId10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141219" y="4697893"/>
            <a:ext cx="714380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422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Arial Black" pitchFamily="34" charset="0"/>
              </a:rPr>
              <a:t>     Федеральный государственный образовательный стандарт</a:t>
            </a:r>
            <a:endParaRPr lang="ru-RU" sz="2000" dirty="0">
              <a:latin typeface="Arial Black" pitchFamily="34" charset="0"/>
            </a:endParaRPr>
          </a:p>
        </p:txBody>
      </p:sp>
      <p:pic>
        <p:nvPicPr>
          <p:cNvPr id="9" name="Содержимое 8" descr="скачанные файлы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6400" y="2681287"/>
            <a:ext cx="2171700" cy="2105025"/>
          </a:xfrm>
        </p:spPr>
      </p:pic>
      <p:sp>
        <p:nvSpPr>
          <p:cNvPr id="4" name="Прямоугольник 3"/>
          <p:cNvSpPr/>
          <p:nvPr/>
        </p:nvSpPr>
        <p:spPr>
          <a:xfrm>
            <a:off x="2438400" y="1752600"/>
            <a:ext cx="2514600" cy="152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Обогащение сознания новым познавательным содержанием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82000" y="1752600"/>
            <a:ext cx="2514600" cy="152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Формирование познавательного отношения к источникам информации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38400" y="3733800"/>
            <a:ext cx="2590800" cy="2057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Развитие представлений о себе в будущем, используя фантазирование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82000" y="3733800"/>
            <a:ext cx="2514600" cy="2057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Введение в речь новых слов и понятий, используя информацию из произведений художественной литературы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 Black" pitchFamily="34" charset="0"/>
              </a:rPr>
              <a:t>                  В двух словах</a:t>
            </a:r>
            <a:endParaRPr lang="ru-RU" sz="3600" dirty="0">
              <a:latin typeface="Arial Black" pitchFamily="34" charset="0"/>
            </a:endParaRPr>
          </a:p>
        </p:txBody>
      </p:sp>
      <p:pic>
        <p:nvPicPr>
          <p:cNvPr id="8" name="Содержимое 7" descr="скачанные файлы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20200" y="274320"/>
            <a:ext cx="2221460" cy="147828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52600" y="1524000"/>
            <a:ext cx="10158984" cy="46634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                     </a:t>
            </a:r>
            <a:endParaRPr lang="ru-RU" dirty="0"/>
          </a:p>
        </p:txBody>
      </p:sp>
      <p:sp>
        <p:nvSpPr>
          <p:cNvPr id="9" name="Куб 8"/>
          <p:cNvSpPr/>
          <p:nvPr/>
        </p:nvSpPr>
        <p:spPr>
          <a:xfrm>
            <a:off x="1752600" y="2057400"/>
            <a:ext cx="4191000" cy="3581400"/>
          </a:xfrm>
          <a:prstGeom prst="cub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srgbClr val="FF0000"/>
              </a:solidFill>
            </a:endParaRPr>
          </a:p>
          <a:p>
            <a:pPr algn="ctr"/>
            <a:endParaRPr lang="ru-RU" b="1" u="sng" dirty="0" smtClean="0">
              <a:solidFill>
                <a:srgbClr val="FF0000"/>
              </a:solidFill>
            </a:endParaRPr>
          </a:p>
          <a:p>
            <a:pPr algn="ctr"/>
            <a:endParaRPr lang="ru-RU" b="1" u="sng" dirty="0" smtClean="0">
              <a:solidFill>
                <a:srgbClr val="FF0000"/>
              </a:solidFill>
            </a:endParaRPr>
          </a:p>
          <a:p>
            <a:pPr algn="ctr"/>
            <a:endParaRPr lang="ru-RU" b="1" u="sng" dirty="0" smtClean="0">
              <a:solidFill>
                <a:srgbClr val="FF0000"/>
              </a:solidFill>
            </a:endParaRPr>
          </a:p>
          <a:p>
            <a:pPr algn="ctr"/>
            <a:endParaRPr lang="ru-RU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Художественное слово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Художественная речь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Произведения художественной литературы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Индивидуально-авторское отношение  к действительности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Особенное восприятие окружающего мира</a:t>
            </a: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0" name="Куб 9"/>
          <p:cNvSpPr/>
          <p:nvPr/>
        </p:nvSpPr>
        <p:spPr>
          <a:xfrm>
            <a:off x="7467600" y="2057400"/>
            <a:ext cx="4240135" cy="3581400"/>
          </a:xfrm>
          <a:prstGeom prst="cub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Умственное развитие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Система ЗУН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>
                <a:solidFill>
                  <a:srgbClr val="002060"/>
                </a:solidFill>
              </a:rPr>
              <a:t>Сформированность</a:t>
            </a:r>
            <a:r>
              <a:rPr lang="ru-RU" dirty="0" smtClean="0">
                <a:solidFill>
                  <a:srgbClr val="002060"/>
                </a:solidFill>
              </a:rPr>
              <a:t> мыслительных процессов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Эмоциональное , речевое, логическое развитие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Качество и </a:t>
            </a:r>
            <a:r>
              <a:rPr lang="ru-RU" dirty="0" smtClean="0">
                <a:solidFill>
                  <a:srgbClr val="002060"/>
                </a:solidFill>
              </a:rPr>
              <a:t>количество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Биологический и социальный характер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Критерии умственного развития</a:t>
            </a:r>
            <a:endParaRPr lang="ru-RU" sz="3600" dirty="0">
              <a:latin typeface="Arial Black" pitchFamily="34" charset="0"/>
            </a:endParaRPr>
          </a:p>
        </p:txBody>
      </p:sp>
      <p:pic>
        <p:nvPicPr>
          <p:cNvPr id="9" name="Содержимое 8" descr="скачанные файлы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24800" y="1417638"/>
            <a:ext cx="3366776" cy="5059362"/>
          </a:xfrm>
        </p:spPr>
      </p:pic>
      <p:sp>
        <p:nvSpPr>
          <p:cNvPr id="4" name="Цилиндр 3"/>
          <p:cNvSpPr/>
          <p:nvPr/>
        </p:nvSpPr>
        <p:spPr>
          <a:xfrm>
            <a:off x="2286000" y="1828800"/>
            <a:ext cx="4648200" cy="914400"/>
          </a:xfrm>
          <a:prstGeom prst="can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Самостоятельность мышления</a:t>
            </a:r>
            <a:endParaRPr lang="ru-RU" dirty="0"/>
          </a:p>
        </p:txBody>
      </p:sp>
      <p:sp>
        <p:nvSpPr>
          <p:cNvPr id="5" name="Цилиндр 4"/>
          <p:cNvSpPr/>
          <p:nvPr/>
        </p:nvSpPr>
        <p:spPr>
          <a:xfrm>
            <a:off x="2286000" y="2743200"/>
            <a:ext cx="4648200" cy="1066800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Быстрота и прочность усвоения материала</a:t>
            </a:r>
            <a:endParaRPr lang="ru-RU" dirty="0"/>
          </a:p>
        </p:txBody>
      </p:sp>
      <p:sp>
        <p:nvSpPr>
          <p:cNvPr id="6" name="Цилиндр 5"/>
          <p:cNvSpPr/>
          <p:nvPr/>
        </p:nvSpPr>
        <p:spPr>
          <a:xfrm>
            <a:off x="2286000" y="3810000"/>
            <a:ext cx="4648200" cy="9144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Умение отличить существенное от несущественного</a:t>
            </a:r>
            <a:endParaRPr lang="ru-RU" dirty="0"/>
          </a:p>
        </p:txBody>
      </p:sp>
      <p:sp>
        <p:nvSpPr>
          <p:cNvPr id="7" name="Цилиндр 6"/>
          <p:cNvSpPr/>
          <p:nvPr/>
        </p:nvSpPr>
        <p:spPr>
          <a:xfrm>
            <a:off x="2286000" y="4724400"/>
            <a:ext cx="4648200" cy="914400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Уровень аналитико-синтетической деятельности</a:t>
            </a:r>
            <a:endParaRPr lang="ru-RU" dirty="0"/>
          </a:p>
        </p:txBody>
      </p:sp>
      <p:sp>
        <p:nvSpPr>
          <p:cNvPr id="8" name="Цилиндр 7"/>
          <p:cNvSpPr/>
          <p:nvPr/>
        </p:nvSpPr>
        <p:spPr>
          <a:xfrm>
            <a:off x="2286000" y="5638800"/>
            <a:ext cx="4648200" cy="83820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Творческое  решение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903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ВЗАИМОВЛИЯНИЕ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144" y="1219200"/>
            <a:ext cx="9997440" cy="5029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                  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>
              <a:buNone/>
            </a:pPr>
            <a:r>
              <a:rPr lang="ru-RU" dirty="0" smtClean="0"/>
              <a:t>                                                                        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417638"/>
            <a:ext cx="1600200" cy="48307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Умственное    развитие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210800" y="1417638"/>
            <a:ext cx="1371600" cy="48307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Художественное    слово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267200" y="1371600"/>
            <a:ext cx="5715000" cy="10668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Стимулирует интерес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038600" y="3352801"/>
            <a:ext cx="5943600" cy="121919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Творческие проявления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Стрелка влево 14"/>
          <p:cNvSpPr/>
          <p:nvPr/>
        </p:nvSpPr>
        <p:spPr>
          <a:xfrm>
            <a:off x="4267200" y="2438399"/>
            <a:ext cx="5562600" cy="1066801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Обогащает восприятие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Стрелка влево 16"/>
          <p:cNvSpPr/>
          <p:nvPr/>
        </p:nvSpPr>
        <p:spPr>
          <a:xfrm>
            <a:off x="4038600" y="4724400"/>
            <a:ext cx="5715000" cy="1066800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Развитие эмоциональной сферы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69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10311384" cy="11731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ПРЕИМУЩЕСТВА  ХУДОЖЕСТВЕННОГО СЛОВА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4800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          </a:t>
            </a:r>
            <a:r>
              <a:rPr lang="ru-RU" dirty="0" smtClean="0">
                <a:solidFill>
                  <a:srgbClr val="C00000"/>
                </a:solidFill>
                <a:latin typeface="+mj-lt"/>
              </a:rPr>
              <a:t>Эмоциональное воздействие</a:t>
            </a:r>
          </a:p>
          <a:p>
            <a:r>
              <a:rPr lang="ru-RU" dirty="0" smtClean="0">
                <a:latin typeface="+mj-lt"/>
              </a:rPr>
              <a:t>  </a:t>
            </a:r>
          </a:p>
          <a:p>
            <a:r>
              <a:rPr lang="ru-RU" dirty="0" smtClean="0">
                <a:latin typeface="+mj-lt"/>
              </a:rPr>
              <a:t>                                                </a:t>
            </a:r>
            <a:r>
              <a:rPr lang="ru-RU" dirty="0" smtClean="0">
                <a:solidFill>
                  <a:srgbClr val="00B050"/>
                </a:solidFill>
                <a:latin typeface="+mj-lt"/>
              </a:rPr>
              <a:t>Доступность</a:t>
            </a:r>
            <a:r>
              <a:rPr lang="ru-RU" dirty="0" smtClean="0">
                <a:latin typeface="+mj-lt"/>
              </a:rPr>
              <a:t> </a:t>
            </a:r>
          </a:p>
          <a:p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                                                </a:t>
            </a:r>
            <a:r>
              <a:rPr lang="ru-RU" dirty="0" smtClean="0">
                <a:solidFill>
                  <a:srgbClr val="0070C0"/>
                </a:solidFill>
                <a:latin typeface="+mj-lt"/>
              </a:rPr>
              <a:t>Многообразие форм  </a:t>
            </a:r>
          </a:p>
          <a:p>
            <a:endParaRPr lang="ru-RU" dirty="0" smtClean="0">
              <a:latin typeface="+mj-lt"/>
            </a:endParaRPr>
          </a:p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                                                Многообразие способов</a:t>
            </a: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                                                   интерпретации                          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8" name="Рисунок 7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057400"/>
            <a:ext cx="38100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485</TotalTime>
  <Words>181</Words>
  <Application>Microsoft Office PowerPoint</Application>
  <PresentationFormat>Произвольный</PresentationFormat>
  <Paragraphs>70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Использование художественного слова как средства умственного развития дошкольника</vt:lpstr>
      <vt:lpstr>КОНЦЕПЦИЯ ДОЛГОСРОЧНОГО  СОЦИАЛЬНО-ЭКОНОМИЧЕСКОГО  РАЗВИТИЯ РОССИЙСКОЙ ФЕДЕРАЦИИ НА ПЕРИОД ДО 2020 ГОДА Современная модель образования, ориентированная на решение задач инновационного развития экономики </vt:lpstr>
      <vt:lpstr>     Федеральный государственный образовательный стандарт</vt:lpstr>
      <vt:lpstr>                  В двух словах</vt:lpstr>
      <vt:lpstr>Критерии умственного развития</vt:lpstr>
      <vt:lpstr>ВЗАИМОВЛИЯНИЕ</vt:lpstr>
      <vt:lpstr>ПРЕИМУЩЕСТВА  ХУДОЖЕСТВЕННОГО СЛОВА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Елене Шитова</dc:creator>
  <cp:lastModifiedBy>пользователь</cp:lastModifiedBy>
  <cp:revision>99</cp:revision>
  <dcterms:created xsi:type="dcterms:W3CDTF">2015-01-19T10:54:08Z</dcterms:created>
  <dcterms:modified xsi:type="dcterms:W3CDTF">2015-01-27T16:46:57Z</dcterms:modified>
</cp:coreProperties>
</file>