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0" autoAdjust="0"/>
  </p:normalViewPr>
  <p:slideViewPr>
    <p:cSldViewPr>
      <p:cViewPr varScale="1">
        <p:scale>
          <a:sx n="75" d="100"/>
          <a:sy n="75" d="100"/>
        </p:scale>
        <p:origin x="-10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229600" cy="1828800"/>
          </a:xfrm>
        </p:spPr>
        <p:txBody>
          <a:bodyPr/>
          <a:lstStyle/>
          <a:p>
            <a:r>
              <a:rPr lang="ru-RU" dirty="0" smtClean="0"/>
              <a:t>Родительская гостиная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331698"/>
            <a:ext cx="7786742" cy="17526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Тема: «Семейные традиции как основа духовно – нравственного воспитания детей»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401080" cy="61436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Утренний прием детей. На участке детского сада детский гомон и смех. И оживленные лица ребят , и торопливые расставания с родителями – все говорит о том, что выходной день был радостным для детей и им есть о чем рассказать в детском саду. Прислушаемся, о чем говорят старшие дети.</a:t>
            </a:r>
          </a:p>
          <a:p>
            <a:pPr>
              <a:buNone/>
            </a:pPr>
            <a:r>
              <a:rPr lang="ru-RU" dirty="0" smtClean="0"/>
              <a:t>- Мой папа гулял со мной, он учил меня кататься на коньках.</a:t>
            </a:r>
          </a:p>
          <a:p>
            <a:pPr>
              <a:buNone/>
            </a:pPr>
            <a:r>
              <a:rPr lang="ru-RU" dirty="0" smtClean="0"/>
              <a:t>- А мы с папой ходили в кино. И еще он мне разное очень интересное рассказывал.</a:t>
            </a:r>
          </a:p>
          <a:p>
            <a:pPr>
              <a:buNone/>
            </a:pPr>
            <a:r>
              <a:rPr lang="ru-RU" dirty="0" smtClean="0"/>
              <a:t>- А мы с папой смастерили вертолет. Это игрушка такая из бумаги для ветра.</a:t>
            </a:r>
          </a:p>
          <a:p>
            <a:pPr>
              <a:buNone/>
            </a:pPr>
            <a:r>
              <a:rPr lang="ru-RU" dirty="0" smtClean="0"/>
              <a:t>- А я гуляла с мамой, а папа сдавал последний экзамен. Он рассказывал </a:t>
            </a:r>
            <a:r>
              <a:rPr lang="ru-RU" dirty="0" err="1" smtClean="0"/>
              <a:t>мне,как</a:t>
            </a:r>
            <a:r>
              <a:rPr lang="ru-RU" dirty="0" smtClean="0"/>
              <a:t> это трудно. Теперь мой папа называется инженер.</a:t>
            </a:r>
          </a:p>
          <a:p>
            <a:pPr>
              <a:buNone/>
            </a:pPr>
            <a:r>
              <a:rPr lang="ru-RU" dirty="0" smtClean="0"/>
              <a:t>- А у нас дома в воскресенье был настоящий субботник: все, все трудились. Папа сказал: это полезно – мускулы потренировать. И я тоже помогал. Мама нас хвалила!</a:t>
            </a:r>
          </a:p>
          <a:p>
            <a:pPr>
              <a:buNone/>
            </a:pPr>
            <a:r>
              <a:rPr lang="ru-RU" dirty="0" smtClean="0"/>
              <a:t>- А моя мама всегда играет со мной и в куклы, и в мяч . . . </a:t>
            </a:r>
          </a:p>
          <a:p>
            <a:pPr>
              <a:buNone/>
            </a:pPr>
            <a:r>
              <a:rPr lang="ru-RU" dirty="0" smtClean="0"/>
              <a:t>- Думаете, папа не играет со мной? Еще как! Научил в шашки играть, я уже один раз выиграл у него. А бабушка мне вчера сказки рассказывала.</a:t>
            </a:r>
          </a:p>
          <a:p>
            <a:pPr>
              <a:buNone/>
            </a:pPr>
            <a:r>
              <a:rPr lang="ru-RU" dirty="0" smtClean="0"/>
              <a:t>Видя, что Марина молча вслушивается в разговоры ребят, воспитатель спросил ее, играет ли с ней кто –нибудь дома.  Девочка, опустив голову, нехотя ответила:</a:t>
            </a:r>
          </a:p>
          <a:p>
            <a:pPr>
              <a:buNone/>
            </a:pPr>
            <a:r>
              <a:rPr lang="ru-RU" dirty="0" smtClean="0"/>
              <a:t>- Я играю с соседским Колей . . . А маме и папе некогда.</a:t>
            </a:r>
          </a:p>
          <a:p>
            <a:pPr>
              <a:buNone/>
            </a:pPr>
            <a:r>
              <a:rPr lang="ru-RU" i="1" dirty="0" smtClean="0">
                <a:solidFill>
                  <a:srgbClr val="FFFF00"/>
                </a:solidFill>
              </a:rPr>
              <a:t>Достаточно ли внимания уделяют родители общению с детьми? В каких формах взрослые осуществляют общение с ребенком? Сказывается ли недостаток общения взрослых с ребенком на установлении отношений между ними и на воспитании ребенка в целом? В чем это может выразиться? На чем основывается Ваше общение с детьми?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4000528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i="1" dirty="0" err="1" smtClean="0"/>
              <a:t>Духо́вно-нра́вственное</a:t>
            </a:r>
            <a:r>
              <a:rPr lang="ru-RU" i="1" dirty="0" smtClean="0"/>
              <a:t> </a:t>
            </a:r>
            <a:r>
              <a:rPr lang="ru-RU" i="1" dirty="0" err="1" smtClean="0"/>
              <a:t>воспита́ние</a:t>
            </a:r>
            <a:r>
              <a:rPr lang="ru-RU" i="1" dirty="0" smtClean="0"/>
              <a:t>  - это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500306"/>
            <a:ext cx="8072494" cy="3786214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воспитание личности, направленное на формирования её нравственных чувств, нравственного облика , нравственной позиции  и нравственного поведения.  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i="1" dirty="0" smtClean="0"/>
              <a:t>Духовно-нравственные ценности – это 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44"/>
          </a:xfrm>
        </p:spPr>
        <p:txBody>
          <a:bodyPr/>
          <a:lstStyle/>
          <a:p>
            <a:pPr>
              <a:buNone/>
            </a:pPr>
            <a:r>
              <a:rPr lang="ru-RU" sz="4000" b="1" i="1" dirty="0" smtClean="0"/>
              <a:t>основополагающие в </a:t>
            </a:r>
            <a:r>
              <a:rPr lang="ru-RU" sz="4000" b="1" i="1" dirty="0" smtClean="0"/>
              <a:t>отношениях людей </a:t>
            </a:r>
            <a:r>
              <a:rPr lang="ru-RU" sz="4000" b="1" i="1" dirty="0" smtClean="0"/>
              <a:t>друг к другу, к семье и обществу </a:t>
            </a:r>
            <a:r>
              <a:rPr lang="ru-RU" sz="4000" b="1" i="1" dirty="0" smtClean="0">
                <a:solidFill>
                  <a:srgbClr val="FFFF00"/>
                </a:solidFill>
              </a:rPr>
              <a:t>принципы и нормы</a:t>
            </a:r>
            <a:r>
              <a:rPr lang="ru-RU" sz="4000" b="1" i="1" dirty="0" smtClean="0"/>
              <a:t>, основанные на критериях добра и зла, лжи и истины.</a:t>
            </a:r>
            <a:endParaRPr lang="ru-RU" sz="40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229600" cy="5572164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Традиция – это то, что перешло от одного поколения к другому, что унаследовано от предшествующих поколений (взгляды, вкусы, идеи, обычаи).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4800" i="1" dirty="0" smtClean="0"/>
              <a:t>Семейные традиции - это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/>
              <a:t>духовная атмосфера дома, которую составляют распорядок дня, обычаи, уклад жизни и привычки его обитателей.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/>
              <a:t>Семейные традиции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- семейные праздники</a:t>
            </a:r>
          </a:p>
          <a:p>
            <a:pPr>
              <a:buNone/>
            </a:pPr>
            <a:r>
              <a:rPr lang="ru-RU" sz="3600" dirty="0" smtClean="0"/>
              <a:t>- семейные архивы</a:t>
            </a:r>
          </a:p>
          <a:p>
            <a:pPr>
              <a:buNone/>
            </a:pPr>
            <a:r>
              <a:rPr lang="ru-RU" sz="3600" dirty="0" smtClean="0"/>
              <a:t>- семейный </a:t>
            </a:r>
            <a:r>
              <a:rPr lang="ru-RU" sz="3600" dirty="0" smtClean="0"/>
              <a:t>альбом</a:t>
            </a:r>
          </a:p>
          <a:p>
            <a:pPr>
              <a:buNone/>
            </a:pPr>
            <a:r>
              <a:rPr lang="ru-RU" sz="3600" dirty="0" smtClean="0"/>
              <a:t>- семейный отпуск на природе</a:t>
            </a:r>
          </a:p>
          <a:p>
            <a:pPr>
              <a:buNone/>
            </a:pPr>
            <a:r>
              <a:rPr lang="ru-RU" sz="3600" dirty="0" smtClean="0"/>
              <a:t>- </a:t>
            </a:r>
            <a:r>
              <a:rPr lang="ru-RU" sz="3600" dirty="0" smtClean="0"/>
              <a:t>семейное посещение театров, музеев, выставок</a:t>
            </a:r>
          </a:p>
          <a:p>
            <a:pPr>
              <a:buNone/>
            </a:pPr>
            <a:r>
              <a:rPr lang="ru-RU" sz="3600" dirty="0" smtClean="0"/>
              <a:t>- коллекционирование</a:t>
            </a:r>
          </a:p>
          <a:p>
            <a:pPr>
              <a:buNone/>
            </a:pPr>
            <a:r>
              <a:rPr lang="ru-RU" sz="3600" dirty="0" smtClean="0"/>
              <a:t>- игры с ребенком</a:t>
            </a:r>
            <a:endParaRPr lang="ru-RU" sz="3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Нравственные качества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24936" cy="5184576"/>
          </a:xfrm>
        </p:spPr>
        <p:txBody>
          <a:bodyPr>
            <a:normAutofit fontScale="85000" lnSpcReduction="20000"/>
          </a:bodyPr>
          <a:lstStyle/>
          <a:p>
            <a:pPr algn="l">
              <a:buFontTx/>
              <a:buChar char="-"/>
            </a:pPr>
            <a:r>
              <a:rPr lang="ru-RU" sz="3200" b="1" dirty="0" smtClean="0"/>
              <a:t>Вежливость                           - Аккуратность</a:t>
            </a:r>
          </a:p>
          <a:p>
            <a:pPr algn="l">
              <a:buFontTx/>
              <a:buChar char="-"/>
            </a:pPr>
            <a:endParaRPr lang="ru-RU" sz="3200" b="1" dirty="0" smtClean="0"/>
          </a:p>
          <a:p>
            <a:pPr algn="l">
              <a:buFontTx/>
              <a:buChar char="-"/>
            </a:pPr>
            <a:r>
              <a:rPr lang="ru-RU" sz="3200" b="1" dirty="0" smtClean="0"/>
              <a:t>Исполнительность                - Чуткость    </a:t>
            </a:r>
          </a:p>
          <a:p>
            <a:pPr algn="l"/>
            <a:endParaRPr lang="ru-RU" sz="3200" b="1" dirty="0" smtClean="0"/>
          </a:p>
          <a:p>
            <a:pPr algn="l">
              <a:buFontTx/>
              <a:buChar char="-"/>
            </a:pPr>
            <a:r>
              <a:rPr lang="ru-RU" sz="3200" b="1" dirty="0" smtClean="0"/>
              <a:t>Ответственность                   - Смелость</a:t>
            </a:r>
          </a:p>
          <a:p>
            <a:pPr algn="l">
              <a:buFontTx/>
              <a:buChar char="-"/>
            </a:pPr>
            <a:endParaRPr lang="ru-RU" sz="3200" b="1" dirty="0" smtClean="0"/>
          </a:p>
          <a:p>
            <a:pPr algn="l">
              <a:buFontTx/>
              <a:buChar char="-"/>
            </a:pPr>
            <a:r>
              <a:rPr lang="ru-RU" sz="3200" b="1" dirty="0" smtClean="0"/>
              <a:t>Порядочность                        - Честность</a:t>
            </a:r>
          </a:p>
          <a:p>
            <a:pPr algn="l">
              <a:buFontTx/>
              <a:buChar char="-"/>
            </a:pPr>
            <a:endParaRPr lang="ru-RU" sz="3200" b="1" dirty="0" smtClean="0"/>
          </a:p>
          <a:p>
            <a:pPr algn="l">
              <a:buFontTx/>
              <a:buChar char="-"/>
            </a:pPr>
            <a:r>
              <a:rPr lang="ru-RU" sz="3200" b="1" dirty="0" smtClean="0"/>
              <a:t>Самостоятельность               - Справедливость  </a:t>
            </a:r>
          </a:p>
          <a:p>
            <a:pPr algn="l"/>
            <a:r>
              <a:rPr lang="ru-RU" sz="3200" b="1" dirty="0" smtClean="0"/>
              <a:t>             </a:t>
            </a:r>
            <a:endParaRPr lang="ru-RU" sz="3200" b="1" dirty="0" smtClean="0"/>
          </a:p>
          <a:p>
            <a:pPr algn="l">
              <a:buFontTx/>
              <a:buChar char="-"/>
            </a:pPr>
            <a:r>
              <a:rPr lang="ru-RU" sz="3200" b="1" dirty="0" smtClean="0"/>
              <a:t>Дисциплинированность    </a:t>
            </a:r>
            <a:r>
              <a:rPr lang="ru-RU" sz="3200" b="1" dirty="0" smtClean="0"/>
              <a:t>    - Внимательность</a:t>
            </a:r>
            <a:endParaRPr lang="ru-RU" sz="3200" b="1" dirty="0" smtClean="0"/>
          </a:p>
          <a:p>
            <a:pPr algn="l"/>
            <a:r>
              <a:rPr lang="ru-RU" dirty="0" smtClean="0"/>
              <a:t> </a:t>
            </a:r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501122" cy="6000792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Дима (6 лет) привык, чтобы его хвалили. Нарисует рисунок и бежит к соседям показывать; угостит конфетой маму и тут же резюмирует: «Я добрый»; после прогулки положит свои вещи на место и ходит за мамой: «Правда, я молодец?».  – Молодец! Ты ведь у нас самый  </a:t>
            </a:r>
            <a:r>
              <a:rPr lang="ru-RU" dirty="0" smtClean="0"/>
              <a:t>самый</a:t>
            </a:r>
            <a:r>
              <a:rPr lang="ru-RU" dirty="0" smtClean="0"/>
              <a:t>,  - подтверждают родители. Часто хвалят сына в его присутствии: и рисует он хорошо, лучше, чем другие, и песен знает много, и стихи читает выразительно и ростом –то выше своих сверстников. При случае награждают игрушкой, лакомством за то, что не капризничал, за то что сегодня хорошо себя вел и т.п.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- Хорошо или плохо, что Диму часто хвалят? Как это отражается на воспитании ребенка? В каких случаях следует поощрять ребенка?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42942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-Папа, меня сегодня Нина Петровна похвалила: я запомнила стихотворение быстрее всех! Хочешь, расскажу?</a:t>
            </a:r>
          </a:p>
          <a:p>
            <a:pPr>
              <a:buNone/>
            </a:pPr>
            <a:r>
              <a:rPr lang="ru-RU" dirty="0" smtClean="0"/>
              <a:t>- Лучше расскажи мне о своем поведении, что ты натворила вчера! – строго говорит отец. Лицо дочери меркнет. Напрасно весь день вынашивала она в себе заряд радости . . . Дома девочка делает еще один «заход»:</a:t>
            </a:r>
          </a:p>
          <a:p>
            <a:pPr>
              <a:buNone/>
            </a:pPr>
            <a:r>
              <a:rPr lang="ru-RU" dirty="0" smtClean="0"/>
              <a:t>- Мама, хочешь расскажу стихотворение про елочку?</a:t>
            </a:r>
          </a:p>
          <a:p>
            <a:pPr>
              <a:buNone/>
            </a:pPr>
            <a:r>
              <a:rPr lang="ru-RU" dirty="0" smtClean="0"/>
              <a:t>- Мне не до елочки сейчас. В следующий раз расскажешь.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FF00"/>
                </a:solidFill>
              </a:rPr>
              <a:t>Сделайте предположение, как в дальнейшем может отразиться невнимание родителей к делам ребенка на установление доверительных отношений. Как Вы относитесь к делам своего ребенка, стараетесь ли поддержать его стремление поделиться с Вами своими радостями и огорчениями?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747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Родительская гостиная</vt:lpstr>
      <vt:lpstr>Духо́вно-нра́вственное воспита́ние  - это</vt:lpstr>
      <vt:lpstr>Духовно-нравственные ценности – это </vt:lpstr>
      <vt:lpstr>Традиция – это то, что перешло от одного поколения к другому, что унаследовано от предшествующих поколений (взгляды, вкусы, идеи, обычаи).  </vt:lpstr>
      <vt:lpstr>Семейные традиции - это</vt:lpstr>
      <vt:lpstr>Семейные традиции</vt:lpstr>
      <vt:lpstr>Нравственные качества</vt:lpstr>
      <vt:lpstr>Слайд 8</vt:lpstr>
      <vt:lpstr>Слайд 9</vt:lpstr>
      <vt:lpstr>Слайд 10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Родительская гостиная</dc:title>
  <dc:creator>Заместитель ВМР</dc:creator>
  <cp:lastModifiedBy>111</cp:lastModifiedBy>
  <cp:revision>4</cp:revision>
  <dcterms:created xsi:type="dcterms:W3CDTF">2014-01-24T08:58:59Z</dcterms:created>
  <dcterms:modified xsi:type="dcterms:W3CDTF">2014-01-27T09:26:13Z</dcterms:modified>
</cp:coreProperties>
</file>