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3" r:id="rId6"/>
    <p:sldId id="272" r:id="rId7"/>
    <p:sldId id="271" r:id="rId8"/>
    <p:sldId id="274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AF1"/>
    <a:srgbClr val="15DBB5"/>
    <a:srgbClr val="FFFF99"/>
    <a:srgbClr val="14DCD2"/>
    <a:srgbClr val="FFFFCC"/>
    <a:srgbClr val="09D2E7"/>
    <a:srgbClr val="7F7BB7"/>
    <a:srgbClr val="F6F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0AE43-EDF6-4657-A82F-C31940345E0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026860-BAEC-434E-BDB3-4711C3044C5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1 этап</a:t>
          </a:r>
          <a:endParaRPr lang="ru-RU" b="1" dirty="0">
            <a:solidFill>
              <a:schemeClr val="tx1"/>
            </a:solidFill>
          </a:endParaRPr>
        </a:p>
      </dgm:t>
    </dgm:pt>
    <dgm:pt modelId="{D0E645CE-B20B-416C-B165-E4DEB96970D8}" type="parTrans" cxnId="{EC95D9AB-3706-4187-8572-707BD052CE9B}">
      <dgm:prSet/>
      <dgm:spPr/>
      <dgm:t>
        <a:bodyPr/>
        <a:lstStyle/>
        <a:p>
          <a:endParaRPr lang="ru-RU"/>
        </a:p>
      </dgm:t>
    </dgm:pt>
    <dgm:pt modelId="{631822E1-2659-407B-9007-CC34A12FF088}" type="sibTrans" cxnId="{EC95D9AB-3706-4187-8572-707BD052CE9B}">
      <dgm:prSet/>
      <dgm:spPr/>
      <dgm:t>
        <a:bodyPr/>
        <a:lstStyle/>
        <a:p>
          <a:endParaRPr lang="ru-RU"/>
        </a:p>
      </dgm:t>
    </dgm:pt>
    <dgm:pt modelId="{5C09FDD0-FFC2-4C3E-A749-F9C65DDC11B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 этап</a:t>
          </a:r>
          <a:endParaRPr lang="ru-RU" b="1" dirty="0">
            <a:solidFill>
              <a:schemeClr val="tx1"/>
            </a:solidFill>
          </a:endParaRPr>
        </a:p>
      </dgm:t>
    </dgm:pt>
    <dgm:pt modelId="{6F08B1CF-F862-47CD-8376-F578708ADB9E}" type="parTrans" cxnId="{DDEA8CA0-A0EE-44AB-B3AD-7ED8868FC20B}">
      <dgm:prSet/>
      <dgm:spPr/>
      <dgm:t>
        <a:bodyPr/>
        <a:lstStyle/>
        <a:p>
          <a:endParaRPr lang="ru-RU"/>
        </a:p>
      </dgm:t>
    </dgm:pt>
    <dgm:pt modelId="{217C7631-04A1-4F7E-AD02-C0C0AC4AEC9C}" type="sibTrans" cxnId="{DDEA8CA0-A0EE-44AB-B3AD-7ED8868FC20B}">
      <dgm:prSet/>
      <dgm:spPr/>
      <dgm:t>
        <a:bodyPr/>
        <a:lstStyle/>
        <a:p>
          <a:endParaRPr lang="ru-RU"/>
        </a:p>
      </dgm:t>
    </dgm:pt>
    <dgm:pt modelId="{FC93BB75-8CB9-40C0-9FD5-FE731852F536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 этап</a:t>
          </a:r>
          <a:endParaRPr lang="ru-RU" b="1" dirty="0">
            <a:solidFill>
              <a:schemeClr val="tx1"/>
            </a:solidFill>
          </a:endParaRPr>
        </a:p>
      </dgm:t>
    </dgm:pt>
    <dgm:pt modelId="{0765A2E4-DF7D-4C7D-BECD-DC2A804E542A}" type="parTrans" cxnId="{19E2C1CB-5EF8-418E-B11A-146466A6F0C2}">
      <dgm:prSet/>
      <dgm:spPr/>
      <dgm:t>
        <a:bodyPr/>
        <a:lstStyle/>
        <a:p>
          <a:endParaRPr lang="ru-RU"/>
        </a:p>
      </dgm:t>
    </dgm:pt>
    <dgm:pt modelId="{2A64D61E-F88A-4F0B-8761-751C0F84F229}" type="sibTrans" cxnId="{19E2C1CB-5EF8-418E-B11A-146466A6F0C2}">
      <dgm:prSet/>
      <dgm:spPr/>
      <dgm:t>
        <a:bodyPr/>
        <a:lstStyle/>
        <a:p>
          <a:endParaRPr lang="ru-RU"/>
        </a:p>
      </dgm:t>
    </dgm:pt>
    <dgm:pt modelId="{61482D4A-5D23-4E95-A8D6-998388DFF85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 этап</a:t>
          </a:r>
          <a:endParaRPr lang="ru-RU" b="1" dirty="0">
            <a:solidFill>
              <a:schemeClr val="tx1"/>
            </a:solidFill>
          </a:endParaRPr>
        </a:p>
      </dgm:t>
    </dgm:pt>
    <dgm:pt modelId="{68F3F47D-BAE0-479F-90E6-F3EB97F854DE}" type="parTrans" cxnId="{EC47EC8F-2B27-4153-90B0-1BA3F6092942}">
      <dgm:prSet/>
      <dgm:spPr/>
      <dgm:t>
        <a:bodyPr/>
        <a:lstStyle/>
        <a:p>
          <a:endParaRPr lang="ru-RU"/>
        </a:p>
      </dgm:t>
    </dgm:pt>
    <dgm:pt modelId="{06FAD04E-685B-4C55-AFD8-7FC704C493F6}" type="sibTrans" cxnId="{EC47EC8F-2B27-4153-90B0-1BA3F6092942}">
      <dgm:prSet/>
      <dgm:spPr/>
      <dgm:t>
        <a:bodyPr/>
        <a:lstStyle/>
        <a:p>
          <a:endParaRPr lang="ru-RU"/>
        </a:p>
      </dgm:t>
    </dgm:pt>
    <dgm:pt modelId="{F97AD2BF-E3E2-415F-8537-A7322FB81003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 smtClean="0"/>
            <a:t>Информационно-мотивационный</a:t>
          </a:r>
          <a:r>
            <a:rPr lang="ru-RU" sz="2000" dirty="0" smtClean="0"/>
            <a:t> – знакомство детей с оригами, происхождением этого способа работы с бумагой, готовыми работами.</a:t>
          </a:r>
          <a:endParaRPr lang="ru-RU" sz="2000" dirty="0"/>
        </a:p>
      </dgm:t>
    </dgm:pt>
    <dgm:pt modelId="{BC0DFE5E-47F7-4FBD-B6A4-F4C3A3218202}" type="parTrans" cxnId="{F6D56EA2-4A16-4E48-883E-11C0BE85FB6C}">
      <dgm:prSet/>
      <dgm:spPr/>
      <dgm:t>
        <a:bodyPr/>
        <a:lstStyle/>
        <a:p>
          <a:endParaRPr lang="ru-RU"/>
        </a:p>
      </dgm:t>
    </dgm:pt>
    <dgm:pt modelId="{B0BED086-CE74-41E4-8EE5-85210DF47685}" type="sibTrans" cxnId="{F6D56EA2-4A16-4E48-883E-11C0BE85FB6C}">
      <dgm:prSet/>
      <dgm:spPr/>
      <dgm:t>
        <a:bodyPr/>
        <a:lstStyle/>
        <a:p>
          <a:endParaRPr lang="ru-RU"/>
        </a:p>
      </dgm:t>
    </dgm:pt>
    <dgm:pt modelId="{6943349A-EA6A-472C-904E-E6CF585E6272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 smtClean="0"/>
            <a:t>Организационно-подготовительный</a:t>
          </a:r>
          <a:r>
            <a:rPr lang="ru-RU" sz="2000" dirty="0" smtClean="0"/>
            <a:t> – подготовка необходимого материала, знакомство с разными сортами бумаги, её подбор для изготовления поделок.</a:t>
          </a:r>
          <a:endParaRPr lang="ru-RU" sz="2000" dirty="0"/>
        </a:p>
      </dgm:t>
    </dgm:pt>
    <dgm:pt modelId="{F8DB6674-8F17-4370-94AB-5DA01BDEC7F3}" type="parTrans" cxnId="{1741C13E-318B-41D7-BC54-48352A3CA600}">
      <dgm:prSet/>
      <dgm:spPr/>
      <dgm:t>
        <a:bodyPr/>
        <a:lstStyle/>
        <a:p>
          <a:endParaRPr lang="ru-RU"/>
        </a:p>
      </dgm:t>
    </dgm:pt>
    <dgm:pt modelId="{E88A92B9-3338-4E4A-AFE8-5A80BA2170E7}" type="sibTrans" cxnId="{1741C13E-318B-41D7-BC54-48352A3CA600}">
      <dgm:prSet/>
      <dgm:spPr/>
      <dgm:t>
        <a:bodyPr/>
        <a:lstStyle/>
        <a:p>
          <a:endParaRPr lang="ru-RU"/>
        </a:p>
      </dgm:t>
    </dgm:pt>
    <dgm:pt modelId="{7995A4EF-CB97-4BBA-B2F1-463CDB776556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 err="1" smtClean="0"/>
            <a:t>Деятельностно-обучающий</a:t>
          </a:r>
          <a:r>
            <a:rPr lang="ru-RU" sz="2000" dirty="0" smtClean="0"/>
            <a:t> – обучение ориентировке на листе бумаги, работа со схемами, знакомство с базовыми формами   ( косынка, воздушный змей, дверь, квадрат)</a:t>
          </a:r>
          <a:endParaRPr lang="ru-RU" sz="2000" dirty="0"/>
        </a:p>
      </dgm:t>
    </dgm:pt>
    <dgm:pt modelId="{214FB2CC-D6A5-4C27-8D0D-DE2C32AF6DE6}" type="parTrans" cxnId="{054E7E03-8B2F-46B6-B2C4-37CA9BDFCE6A}">
      <dgm:prSet/>
      <dgm:spPr/>
      <dgm:t>
        <a:bodyPr/>
        <a:lstStyle/>
        <a:p>
          <a:endParaRPr lang="ru-RU"/>
        </a:p>
      </dgm:t>
    </dgm:pt>
    <dgm:pt modelId="{0ED4BB5A-C46D-4458-87EA-09B08CA13D7D}" type="sibTrans" cxnId="{054E7E03-8B2F-46B6-B2C4-37CA9BDFCE6A}">
      <dgm:prSet/>
      <dgm:spPr/>
      <dgm:t>
        <a:bodyPr/>
        <a:lstStyle/>
        <a:p>
          <a:endParaRPr lang="ru-RU"/>
        </a:p>
      </dgm:t>
    </dgm:pt>
    <dgm:pt modelId="{EA573614-9447-4C2E-8D47-C67485AC1E71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000" b="1" dirty="0" smtClean="0"/>
            <a:t>Продуктивно-творческий</a:t>
          </a:r>
          <a:r>
            <a:rPr lang="ru-RU" sz="2000" dirty="0" smtClean="0"/>
            <a:t> – самостоятельное выполнение детьми индивидуальных и коллективных работ.</a:t>
          </a:r>
          <a:endParaRPr lang="ru-RU" sz="2000" dirty="0"/>
        </a:p>
      </dgm:t>
    </dgm:pt>
    <dgm:pt modelId="{ACB1E599-B962-47FE-B89A-7962BDB2DCC7}" type="parTrans" cxnId="{AE00432B-F7EC-4611-A8BA-8D4DB433AC5D}">
      <dgm:prSet/>
      <dgm:spPr/>
      <dgm:t>
        <a:bodyPr/>
        <a:lstStyle/>
        <a:p>
          <a:endParaRPr lang="ru-RU"/>
        </a:p>
      </dgm:t>
    </dgm:pt>
    <dgm:pt modelId="{1798C2F2-B8FA-44A8-9E81-0D0EF3A067AB}" type="sibTrans" cxnId="{AE00432B-F7EC-4611-A8BA-8D4DB433AC5D}">
      <dgm:prSet/>
      <dgm:spPr/>
      <dgm:t>
        <a:bodyPr/>
        <a:lstStyle/>
        <a:p>
          <a:endParaRPr lang="ru-RU"/>
        </a:p>
      </dgm:t>
    </dgm:pt>
    <dgm:pt modelId="{A4CC09D3-C029-4E19-BC28-98921A7749E4}" type="pres">
      <dgm:prSet presAssocID="{CBD0AE43-EDF6-4657-A82F-C31940345E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3C6750-CE50-494D-9711-5285ECB43A9A}" type="pres">
      <dgm:prSet presAssocID="{79026860-BAEC-434E-BDB3-4711C3044C5B}" presName="composite" presStyleCnt="0"/>
      <dgm:spPr/>
    </dgm:pt>
    <dgm:pt modelId="{D77657AD-21EA-4BD0-BED0-923BE3B7CE60}" type="pres">
      <dgm:prSet presAssocID="{79026860-BAEC-434E-BDB3-4711C3044C5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DB996-5635-441D-9479-C1EF5815E478}" type="pres">
      <dgm:prSet presAssocID="{79026860-BAEC-434E-BDB3-4711C3044C5B}" presName="descendantText" presStyleLbl="alignAcc1" presStyleIdx="0" presStyleCnt="4" custScaleY="116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3DA8-3716-4DFF-8273-6F30C6AD2B22}" type="pres">
      <dgm:prSet presAssocID="{631822E1-2659-407B-9007-CC34A12FF088}" presName="sp" presStyleCnt="0"/>
      <dgm:spPr/>
    </dgm:pt>
    <dgm:pt modelId="{2A90DE52-A334-4AC6-B28D-9D7A0D6B4C1F}" type="pres">
      <dgm:prSet presAssocID="{5C09FDD0-FFC2-4C3E-A749-F9C65DDC11BF}" presName="composite" presStyleCnt="0"/>
      <dgm:spPr/>
    </dgm:pt>
    <dgm:pt modelId="{C50BA6C7-B7EE-4505-ADA5-921C2DE64563}" type="pres">
      <dgm:prSet presAssocID="{5C09FDD0-FFC2-4C3E-A749-F9C65DDC11B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4B273-8345-4E78-83C9-92D82AE9129C}" type="pres">
      <dgm:prSet presAssocID="{5C09FDD0-FFC2-4C3E-A749-F9C65DDC11BF}" presName="descendantText" presStyleLbl="alignAcc1" presStyleIdx="1" presStyleCnt="4" custScaleY="125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87364-72BD-46FA-B5A8-AE34B463CFD0}" type="pres">
      <dgm:prSet presAssocID="{217C7631-04A1-4F7E-AD02-C0C0AC4AEC9C}" presName="sp" presStyleCnt="0"/>
      <dgm:spPr/>
    </dgm:pt>
    <dgm:pt modelId="{9B36E5ED-A2B4-40B4-B8E1-02324999F9CA}" type="pres">
      <dgm:prSet presAssocID="{FC93BB75-8CB9-40C0-9FD5-FE731852F536}" presName="composite" presStyleCnt="0"/>
      <dgm:spPr/>
    </dgm:pt>
    <dgm:pt modelId="{1661727E-6BD7-455F-BB55-2D0FC5EBA7E1}" type="pres">
      <dgm:prSet presAssocID="{FC93BB75-8CB9-40C0-9FD5-FE731852F53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8551E-229B-44B0-8928-042DB828E9C0}" type="pres">
      <dgm:prSet presAssocID="{FC93BB75-8CB9-40C0-9FD5-FE731852F536}" presName="descendantText" presStyleLbl="alignAcc1" presStyleIdx="2" presStyleCnt="4" custScaleY="130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CAC90-8C09-45E7-8472-5765A73F69EA}" type="pres">
      <dgm:prSet presAssocID="{2A64D61E-F88A-4F0B-8761-751C0F84F229}" presName="sp" presStyleCnt="0"/>
      <dgm:spPr/>
    </dgm:pt>
    <dgm:pt modelId="{19DE56ED-D7A5-4B2C-9FB0-35D30DF71D15}" type="pres">
      <dgm:prSet presAssocID="{61482D4A-5D23-4E95-A8D6-998388DFF85E}" presName="composite" presStyleCnt="0"/>
      <dgm:spPr/>
    </dgm:pt>
    <dgm:pt modelId="{251E1AC5-FBF2-4685-A14D-3BE2AFAA8485}" type="pres">
      <dgm:prSet presAssocID="{61482D4A-5D23-4E95-A8D6-998388DFF85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9D0F3-7C9C-4BB0-8591-74E8BD666755}" type="pres">
      <dgm:prSet presAssocID="{61482D4A-5D23-4E95-A8D6-998388DFF85E}" presName="descendantText" presStyleLbl="alignAcc1" presStyleIdx="3" presStyleCnt="4" custScaleY="116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EFE1A-CDE2-4F9C-BB7C-06026D2B2C8F}" type="presOf" srcId="{61482D4A-5D23-4E95-A8D6-998388DFF85E}" destId="{251E1AC5-FBF2-4685-A14D-3BE2AFAA8485}" srcOrd="0" destOrd="0" presId="urn:microsoft.com/office/officeart/2005/8/layout/chevron2"/>
    <dgm:cxn modelId="{EC47EC8F-2B27-4153-90B0-1BA3F6092942}" srcId="{CBD0AE43-EDF6-4657-A82F-C31940345E05}" destId="{61482D4A-5D23-4E95-A8D6-998388DFF85E}" srcOrd="3" destOrd="0" parTransId="{68F3F47D-BAE0-479F-90E6-F3EB97F854DE}" sibTransId="{06FAD04E-685B-4C55-AFD8-7FC704C493F6}"/>
    <dgm:cxn modelId="{19E2C1CB-5EF8-418E-B11A-146466A6F0C2}" srcId="{CBD0AE43-EDF6-4657-A82F-C31940345E05}" destId="{FC93BB75-8CB9-40C0-9FD5-FE731852F536}" srcOrd="2" destOrd="0" parTransId="{0765A2E4-DF7D-4C7D-BECD-DC2A804E542A}" sibTransId="{2A64D61E-F88A-4F0B-8761-751C0F84F229}"/>
    <dgm:cxn modelId="{E5B9BB0B-E0CC-47D2-B528-E6FB79E0B47F}" type="presOf" srcId="{F97AD2BF-E3E2-415F-8537-A7322FB81003}" destId="{860DB996-5635-441D-9479-C1EF5815E478}" srcOrd="0" destOrd="0" presId="urn:microsoft.com/office/officeart/2005/8/layout/chevron2"/>
    <dgm:cxn modelId="{1741C13E-318B-41D7-BC54-48352A3CA600}" srcId="{5C09FDD0-FFC2-4C3E-A749-F9C65DDC11BF}" destId="{6943349A-EA6A-472C-904E-E6CF585E6272}" srcOrd="0" destOrd="0" parTransId="{F8DB6674-8F17-4370-94AB-5DA01BDEC7F3}" sibTransId="{E88A92B9-3338-4E4A-AFE8-5A80BA2170E7}"/>
    <dgm:cxn modelId="{DB7D2DEE-6C09-4EE8-85EB-79A16632EEB0}" type="presOf" srcId="{79026860-BAEC-434E-BDB3-4711C3044C5B}" destId="{D77657AD-21EA-4BD0-BED0-923BE3B7CE60}" srcOrd="0" destOrd="0" presId="urn:microsoft.com/office/officeart/2005/8/layout/chevron2"/>
    <dgm:cxn modelId="{AC0D496D-7292-43F0-A317-16818F0379DF}" type="presOf" srcId="{CBD0AE43-EDF6-4657-A82F-C31940345E05}" destId="{A4CC09D3-C029-4E19-BC28-98921A7749E4}" srcOrd="0" destOrd="0" presId="urn:microsoft.com/office/officeart/2005/8/layout/chevron2"/>
    <dgm:cxn modelId="{359C3B69-8BD4-4D14-9010-84E261E0C26D}" type="presOf" srcId="{EA573614-9447-4C2E-8D47-C67485AC1E71}" destId="{4AC9D0F3-7C9C-4BB0-8591-74E8BD666755}" srcOrd="0" destOrd="0" presId="urn:microsoft.com/office/officeart/2005/8/layout/chevron2"/>
    <dgm:cxn modelId="{1EDD9C47-97E7-4643-A21E-392433E83CD0}" type="presOf" srcId="{FC93BB75-8CB9-40C0-9FD5-FE731852F536}" destId="{1661727E-6BD7-455F-BB55-2D0FC5EBA7E1}" srcOrd="0" destOrd="0" presId="urn:microsoft.com/office/officeart/2005/8/layout/chevron2"/>
    <dgm:cxn modelId="{92777C62-A051-46EB-BF3C-666534E1BF31}" type="presOf" srcId="{5C09FDD0-FFC2-4C3E-A749-F9C65DDC11BF}" destId="{C50BA6C7-B7EE-4505-ADA5-921C2DE64563}" srcOrd="0" destOrd="0" presId="urn:microsoft.com/office/officeart/2005/8/layout/chevron2"/>
    <dgm:cxn modelId="{AE00432B-F7EC-4611-A8BA-8D4DB433AC5D}" srcId="{61482D4A-5D23-4E95-A8D6-998388DFF85E}" destId="{EA573614-9447-4C2E-8D47-C67485AC1E71}" srcOrd="0" destOrd="0" parTransId="{ACB1E599-B962-47FE-B89A-7962BDB2DCC7}" sibTransId="{1798C2F2-B8FA-44A8-9E81-0D0EF3A067AB}"/>
    <dgm:cxn modelId="{054E7E03-8B2F-46B6-B2C4-37CA9BDFCE6A}" srcId="{FC93BB75-8CB9-40C0-9FD5-FE731852F536}" destId="{7995A4EF-CB97-4BBA-B2F1-463CDB776556}" srcOrd="0" destOrd="0" parTransId="{214FB2CC-D6A5-4C27-8D0D-DE2C32AF6DE6}" sibTransId="{0ED4BB5A-C46D-4458-87EA-09B08CA13D7D}"/>
    <dgm:cxn modelId="{594DBE7A-07B9-490C-A9CD-FE0018201712}" type="presOf" srcId="{6943349A-EA6A-472C-904E-E6CF585E6272}" destId="{F624B273-8345-4E78-83C9-92D82AE9129C}" srcOrd="0" destOrd="0" presId="urn:microsoft.com/office/officeart/2005/8/layout/chevron2"/>
    <dgm:cxn modelId="{F6D56EA2-4A16-4E48-883E-11C0BE85FB6C}" srcId="{79026860-BAEC-434E-BDB3-4711C3044C5B}" destId="{F97AD2BF-E3E2-415F-8537-A7322FB81003}" srcOrd="0" destOrd="0" parTransId="{BC0DFE5E-47F7-4FBD-B6A4-F4C3A3218202}" sibTransId="{B0BED086-CE74-41E4-8EE5-85210DF47685}"/>
    <dgm:cxn modelId="{EC95D9AB-3706-4187-8572-707BD052CE9B}" srcId="{CBD0AE43-EDF6-4657-A82F-C31940345E05}" destId="{79026860-BAEC-434E-BDB3-4711C3044C5B}" srcOrd="0" destOrd="0" parTransId="{D0E645CE-B20B-416C-B165-E4DEB96970D8}" sibTransId="{631822E1-2659-407B-9007-CC34A12FF088}"/>
    <dgm:cxn modelId="{DDEA8CA0-A0EE-44AB-B3AD-7ED8868FC20B}" srcId="{CBD0AE43-EDF6-4657-A82F-C31940345E05}" destId="{5C09FDD0-FFC2-4C3E-A749-F9C65DDC11BF}" srcOrd="1" destOrd="0" parTransId="{6F08B1CF-F862-47CD-8376-F578708ADB9E}" sibTransId="{217C7631-04A1-4F7E-AD02-C0C0AC4AEC9C}"/>
    <dgm:cxn modelId="{E33E63D9-3A7D-4877-8802-6D5D6037344B}" type="presOf" srcId="{7995A4EF-CB97-4BBA-B2F1-463CDB776556}" destId="{0948551E-229B-44B0-8928-042DB828E9C0}" srcOrd="0" destOrd="0" presId="urn:microsoft.com/office/officeart/2005/8/layout/chevron2"/>
    <dgm:cxn modelId="{5B6A0C18-D07E-4B49-8B32-20ED8049853C}" type="presParOf" srcId="{A4CC09D3-C029-4E19-BC28-98921A7749E4}" destId="{8E3C6750-CE50-494D-9711-5285ECB43A9A}" srcOrd="0" destOrd="0" presId="urn:microsoft.com/office/officeart/2005/8/layout/chevron2"/>
    <dgm:cxn modelId="{D1006A56-9254-4AF2-AE60-8090CAA8553D}" type="presParOf" srcId="{8E3C6750-CE50-494D-9711-5285ECB43A9A}" destId="{D77657AD-21EA-4BD0-BED0-923BE3B7CE60}" srcOrd="0" destOrd="0" presId="urn:microsoft.com/office/officeart/2005/8/layout/chevron2"/>
    <dgm:cxn modelId="{20E19307-DC03-499F-A623-24A323704114}" type="presParOf" srcId="{8E3C6750-CE50-494D-9711-5285ECB43A9A}" destId="{860DB996-5635-441D-9479-C1EF5815E478}" srcOrd="1" destOrd="0" presId="urn:microsoft.com/office/officeart/2005/8/layout/chevron2"/>
    <dgm:cxn modelId="{FB304302-D845-4E6D-B8C5-B968CA4E6A39}" type="presParOf" srcId="{A4CC09D3-C029-4E19-BC28-98921A7749E4}" destId="{34CA3DA8-3716-4DFF-8273-6F30C6AD2B22}" srcOrd="1" destOrd="0" presId="urn:microsoft.com/office/officeart/2005/8/layout/chevron2"/>
    <dgm:cxn modelId="{8179F91F-F3FC-4BA3-BD30-D3A13783BA79}" type="presParOf" srcId="{A4CC09D3-C029-4E19-BC28-98921A7749E4}" destId="{2A90DE52-A334-4AC6-B28D-9D7A0D6B4C1F}" srcOrd="2" destOrd="0" presId="urn:microsoft.com/office/officeart/2005/8/layout/chevron2"/>
    <dgm:cxn modelId="{BD0E7C5B-7725-4717-99FF-06573BF4C20C}" type="presParOf" srcId="{2A90DE52-A334-4AC6-B28D-9D7A0D6B4C1F}" destId="{C50BA6C7-B7EE-4505-ADA5-921C2DE64563}" srcOrd="0" destOrd="0" presId="urn:microsoft.com/office/officeart/2005/8/layout/chevron2"/>
    <dgm:cxn modelId="{A5525529-85E8-4E96-A439-DAAC0B73B74C}" type="presParOf" srcId="{2A90DE52-A334-4AC6-B28D-9D7A0D6B4C1F}" destId="{F624B273-8345-4E78-83C9-92D82AE9129C}" srcOrd="1" destOrd="0" presId="urn:microsoft.com/office/officeart/2005/8/layout/chevron2"/>
    <dgm:cxn modelId="{B052757C-604E-4C67-86D3-C23DE2719741}" type="presParOf" srcId="{A4CC09D3-C029-4E19-BC28-98921A7749E4}" destId="{D8387364-72BD-46FA-B5A8-AE34B463CFD0}" srcOrd="3" destOrd="0" presId="urn:microsoft.com/office/officeart/2005/8/layout/chevron2"/>
    <dgm:cxn modelId="{08E5F48F-7FCB-48F9-B9FF-D20D2E807767}" type="presParOf" srcId="{A4CC09D3-C029-4E19-BC28-98921A7749E4}" destId="{9B36E5ED-A2B4-40B4-B8E1-02324999F9CA}" srcOrd="4" destOrd="0" presId="urn:microsoft.com/office/officeart/2005/8/layout/chevron2"/>
    <dgm:cxn modelId="{DEFBF470-573E-4648-B70C-0D4A8CF10B83}" type="presParOf" srcId="{9B36E5ED-A2B4-40B4-B8E1-02324999F9CA}" destId="{1661727E-6BD7-455F-BB55-2D0FC5EBA7E1}" srcOrd="0" destOrd="0" presId="urn:microsoft.com/office/officeart/2005/8/layout/chevron2"/>
    <dgm:cxn modelId="{FBFC285A-5CE1-4CAE-A778-CCD06140FCAC}" type="presParOf" srcId="{9B36E5ED-A2B4-40B4-B8E1-02324999F9CA}" destId="{0948551E-229B-44B0-8928-042DB828E9C0}" srcOrd="1" destOrd="0" presId="urn:microsoft.com/office/officeart/2005/8/layout/chevron2"/>
    <dgm:cxn modelId="{C18F6B9E-E998-4B11-B3CF-1ECA79F08AAC}" type="presParOf" srcId="{A4CC09D3-C029-4E19-BC28-98921A7749E4}" destId="{417CAC90-8C09-45E7-8472-5765A73F69EA}" srcOrd="5" destOrd="0" presId="urn:microsoft.com/office/officeart/2005/8/layout/chevron2"/>
    <dgm:cxn modelId="{4F3C7D6D-993E-45F6-8C76-CF1558D78F41}" type="presParOf" srcId="{A4CC09D3-C029-4E19-BC28-98921A7749E4}" destId="{19DE56ED-D7A5-4B2C-9FB0-35D30DF71D15}" srcOrd="6" destOrd="0" presId="urn:microsoft.com/office/officeart/2005/8/layout/chevron2"/>
    <dgm:cxn modelId="{2857EFBD-48F2-4E4F-9F9C-4F15CE6677DC}" type="presParOf" srcId="{19DE56ED-D7A5-4B2C-9FB0-35D30DF71D15}" destId="{251E1AC5-FBF2-4685-A14D-3BE2AFAA8485}" srcOrd="0" destOrd="0" presId="urn:microsoft.com/office/officeart/2005/8/layout/chevron2"/>
    <dgm:cxn modelId="{394CEFB4-3463-4399-93A5-A1C1B79F82C6}" type="presParOf" srcId="{19DE56ED-D7A5-4B2C-9FB0-35D30DF71D15}" destId="{4AC9D0F3-7C9C-4BB0-8591-74E8BD6667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CDE1C-D4B3-4FD6-B73D-7A4B62EBAB8A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3BED-8E2F-46F4-B704-4AACC03E9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4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3BED-8E2F-46F4-B704-4AACC03E94D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9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3BED-8E2F-46F4-B704-4AACC03E94D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4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3BED-8E2F-46F4-B704-4AACC03E94D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60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3BED-8E2F-46F4-B704-4AACC03E94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63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3BED-8E2F-46F4-B704-4AACC03E94D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2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E5D0-CCB0-4D0E-A719-0D4E9483DE3F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FBFEF-3FF9-468F-AA25-EC9AD875E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nsportal.ru/milyaeva-nina-aleksandrovna-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78677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 useBgFill="1"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19672" y="2060848"/>
            <a:ext cx="5040560" cy="4248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Место работы:  </a:t>
            </a:r>
          </a:p>
          <a:p>
            <a:pPr>
              <a:buNone/>
            </a:pPr>
            <a:r>
              <a:rPr lang="ru-RU" sz="2200" dirty="0" smtClean="0"/>
              <a:t>МБДОУ </a:t>
            </a:r>
            <a:r>
              <a:rPr lang="ru-RU" sz="2200" dirty="0" err="1" smtClean="0"/>
              <a:t>д</a:t>
            </a:r>
            <a:r>
              <a:rPr lang="ru-RU" sz="2200" dirty="0" smtClean="0"/>
              <a:t>/с №27 </a:t>
            </a:r>
            <a:r>
              <a:rPr lang="ru-RU" sz="2200" dirty="0" err="1" smtClean="0"/>
              <a:t>Кстовского</a:t>
            </a:r>
            <a:r>
              <a:rPr lang="ru-RU" sz="2200" dirty="0" smtClean="0"/>
              <a:t> р-на </a:t>
            </a:r>
          </a:p>
          <a:p>
            <a:pPr>
              <a:buNone/>
            </a:pPr>
            <a:r>
              <a:rPr lang="ru-RU" sz="2200" dirty="0" smtClean="0"/>
              <a:t>        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Должность:</a:t>
            </a:r>
            <a:r>
              <a:rPr lang="ru-RU" sz="2200" dirty="0" smtClean="0"/>
              <a:t>  воспитатель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Стаж  работы:   </a:t>
            </a:r>
            <a:r>
              <a:rPr lang="ru-RU" sz="2200" dirty="0" smtClean="0"/>
              <a:t>10 лет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 Профессиональное кредо:</a:t>
            </a:r>
            <a:r>
              <a:rPr lang="ru-RU" sz="2200" dirty="0" smtClean="0"/>
              <a:t> </a:t>
            </a:r>
          </a:p>
          <a:p>
            <a:pPr>
              <a:buNone/>
            </a:pPr>
            <a:r>
              <a:rPr lang="ru-RU" sz="2200" dirty="0" smtClean="0"/>
              <a:t>воспитатель должен много знать, </a:t>
            </a:r>
          </a:p>
          <a:p>
            <a:pPr>
              <a:buNone/>
            </a:pPr>
            <a:r>
              <a:rPr lang="ru-RU" sz="2200" dirty="0" smtClean="0"/>
              <a:t>но ещё больше должен чувствовать.</a:t>
            </a:r>
            <a:endParaRPr lang="ru-RU" sz="2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200" dirty="0" smtClean="0"/>
              <a:t>        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email</a:t>
            </a:r>
            <a:r>
              <a:rPr lang="ru-RU" sz="2200" dirty="0" smtClean="0">
                <a:solidFill>
                  <a:srgbClr val="FF0000"/>
                </a:solidFill>
              </a:rPr>
              <a:t>: </a:t>
            </a:r>
            <a:r>
              <a:rPr lang="en-US" sz="2200" dirty="0" smtClean="0"/>
              <a:t>milyaeva.n@list.ru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 useBgFill="1"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9512" y="274638"/>
            <a:ext cx="6552728" cy="706090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МОЯ  ВИЗИТНАЯ  КАРТОЧКА</a:t>
            </a:r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dirty="0"/>
          </a:p>
        </p:txBody>
      </p:sp>
      <p:sp useBgFill="1">
        <p:nvSpPr>
          <p:cNvPr id="21" name="Прямоугольник 20"/>
          <p:cNvSpPr/>
          <p:nvPr/>
        </p:nvSpPr>
        <p:spPr>
          <a:xfrm>
            <a:off x="179512" y="1268760"/>
            <a:ext cx="6696744" cy="646331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 extrusionH="76200">
            <a:extrusionClr>
              <a:schemeClr val="bg1"/>
            </a:extrusion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Миляева</a:t>
            </a:r>
            <a:r>
              <a:rPr lang="ru-RU" sz="3600" b="1" i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Нина Александровна</a:t>
            </a:r>
            <a:endParaRPr lang="ru-RU" sz="3600" b="1" i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Формы работы.</a:t>
            </a:r>
            <a:endParaRPr lang="ru-RU" sz="36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5616624"/>
          </a:xfrm>
          <a:solidFill>
            <a:srgbClr val="FFFF99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300" dirty="0" smtClean="0"/>
              <a:t>     Работа проводится  на занятиях по конструированию  и вне занятий, в</a:t>
            </a:r>
          </a:p>
          <a:p>
            <a:pPr>
              <a:buNone/>
            </a:pPr>
            <a:r>
              <a:rPr lang="ru-RU" sz="2300" dirty="0" smtClean="0"/>
              <a:t>совместной деятельности с педагогом, индивидуальным и подгрупповым </a:t>
            </a:r>
          </a:p>
          <a:p>
            <a:pPr lvl="0">
              <a:buNone/>
            </a:pPr>
            <a:r>
              <a:rPr lang="ru-RU" sz="2300" dirty="0" smtClean="0"/>
              <a:t>способом. </a:t>
            </a:r>
            <a:endParaRPr lang="ru-RU" sz="2000" b="1" dirty="0" smtClean="0"/>
          </a:p>
          <a:p>
            <a:pPr>
              <a:buNone/>
            </a:pPr>
            <a:r>
              <a:rPr lang="ru-RU" sz="2300" b="1" dirty="0" smtClean="0"/>
              <a:t>Структура занятия</a:t>
            </a:r>
            <a:r>
              <a:rPr lang="ru-RU" sz="2300" dirty="0" smtClean="0"/>
              <a:t>:</a:t>
            </a:r>
          </a:p>
          <a:p>
            <a:r>
              <a:rPr lang="ru-RU" sz="2300" dirty="0" smtClean="0"/>
              <a:t>Создание мотивации (загадки, стихи, интересные</a:t>
            </a:r>
          </a:p>
          <a:p>
            <a:pPr>
              <a:buNone/>
            </a:pPr>
            <a:r>
              <a:rPr lang="ru-RU" sz="2300" dirty="0" smtClean="0"/>
              <a:t>       истории о предмете,  показ презентаций).        </a:t>
            </a:r>
          </a:p>
          <a:p>
            <a:pPr lvl="0"/>
            <a:r>
              <a:rPr lang="ru-RU" sz="2300" dirty="0" smtClean="0"/>
              <a:t>Повторение базовых форм</a:t>
            </a:r>
          </a:p>
          <a:p>
            <a:pPr lvl="0"/>
            <a:r>
              <a:rPr lang="ru-RU" sz="2300" dirty="0" smtClean="0"/>
              <a:t>Показ и рассматривание образца</a:t>
            </a:r>
          </a:p>
          <a:p>
            <a:pPr lvl="0"/>
            <a:r>
              <a:rPr lang="ru-RU" sz="2300" dirty="0" smtClean="0"/>
              <a:t>Чтение схемы поэтапного выполнения</a:t>
            </a:r>
          </a:p>
          <a:p>
            <a:pPr lvl="0"/>
            <a:r>
              <a:rPr lang="ru-RU" sz="2300" dirty="0" smtClean="0"/>
              <a:t>Практическая часть </a:t>
            </a:r>
          </a:p>
          <a:p>
            <a:pPr lvl="0"/>
            <a:r>
              <a:rPr lang="ru-RU" sz="2300" dirty="0" smtClean="0"/>
              <a:t>Анализ работы (аккуратность, </a:t>
            </a:r>
          </a:p>
          <a:p>
            <a:pPr lvl="0">
              <a:buNone/>
            </a:pPr>
            <a:r>
              <a:rPr lang="ru-RU" sz="2300" dirty="0" smtClean="0"/>
              <a:t>       последовательность, творчество)</a:t>
            </a:r>
          </a:p>
          <a:p>
            <a:pPr>
              <a:buNone/>
            </a:pPr>
            <a:r>
              <a:rPr lang="ru-RU" sz="2200" dirty="0" smtClean="0"/>
              <a:t>                                            </a:t>
            </a:r>
          </a:p>
          <a:p>
            <a:pPr>
              <a:buNone/>
            </a:pPr>
            <a:r>
              <a:rPr lang="ru-RU" sz="2200" dirty="0" smtClean="0"/>
              <a:t>                                              </a:t>
            </a:r>
          </a:p>
          <a:p>
            <a:pPr>
              <a:buNone/>
            </a:pPr>
            <a:r>
              <a:rPr lang="ru-RU" sz="2200" dirty="0" smtClean="0"/>
              <a:t>                                             </a:t>
            </a:r>
            <a:r>
              <a:rPr lang="ru-RU" sz="2300" dirty="0" smtClean="0"/>
              <a:t>После того как ребёнок овладел способом складывания                                    </a:t>
            </a:r>
          </a:p>
          <a:p>
            <a:pPr>
              <a:buNone/>
            </a:pPr>
            <a:r>
              <a:rPr lang="ru-RU" sz="2300" dirty="0" smtClean="0"/>
              <a:t>                                          фигурки по пооперационной карте, он  применяет умение                            </a:t>
            </a:r>
          </a:p>
          <a:p>
            <a:pPr>
              <a:buNone/>
            </a:pPr>
            <a:r>
              <a:rPr lang="ru-RU" sz="2300" dirty="0" smtClean="0"/>
              <a:t>                                           в самостоятельной творческой деятельности (складывает </a:t>
            </a:r>
          </a:p>
          <a:p>
            <a:pPr>
              <a:buNone/>
            </a:pPr>
            <a:r>
              <a:rPr lang="ru-RU" sz="2300" dirty="0" smtClean="0"/>
              <a:t>                                           фигурки по памяти, обыгрывают поделки: режиссёрская       </a:t>
            </a:r>
          </a:p>
          <a:p>
            <a:pPr>
              <a:buNone/>
            </a:pPr>
            <a:r>
              <a:rPr lang="ru-RU" sz="2300" dirty="0" smtClean="0"/>
              <a:t>                                           игра, настольный театр ).</a:t>
            </a:r>
          </a:p>
          <a:p>
            <a:endParaRPr lang="ru-RU" sz="2000" dirty="0"/>
          </a:p>
        </p:txBody>
      </p:sp>
      <p:pic>
        <p:nvPicPr>
          <p:cNvPr id="6" name="Рисунок 5" descr="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916832"/>
            <a:ext cx="2880320" cy="2736304"/>
          </a:xfrm>
          <a:prstGeom prst="rect">
            <a:avLst/>
          </a:prstGeom>
        </p:spPr>
      </p:pic>
      <p:pic>
        <p:nvPicPr>
          <p:cNvPr id="7" name="Рисунок 6" descr="dsc01560_9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223224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Методы работы с детьми.</a:t>
            </a:r>
            <a:endParaRPr lang="ru-RU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424936" cy="5760640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ru-RU" sz="1800" dirty="0" smtClean="0"/>
              <a:t>Объяснительно-иллюстративный метод – </a:t>
            </a:r>
          </a:p>
          <a:p>
            <a:pPr>
              <a:buNone/>
            </a:pPr>
            <a:r>
              <a:rPr lang="ru-RU" sz="1800" dirty="0" smtClean="0"/>
              <a:t>        демонстрация  способов действий, показ</a:t>
            </a:r>
          </a:p>
          <a:p>
            <a:pPr>
              <a:buNone/>
            </a:pPr>
            <a:r>
              <a:rPr lang="ru-RU" sz="1800" dirty="0" smtClean="0"/>
              <a:t>        образца,  рассказ педагога, беседа. </a:t>
            </a:r>
          </a:p>
          <a:p>
            <a:r>
              <a:rPr lang="ru-RU" sz="1800" dirty="0" smtClean="0"/>
              <a:t>Частично-поисковый- задаваемые детям вопросы </a:t>
            </a:r>
          </a:p>
          <a:p>
            <a:pPr>
              <a:buNone/>
            </a:pPr>
            <a:r>
              <a:rPr lang="ru-RU" sz="1800" dirty="0" smtClean="0"/>
              <a:t>       ориентируют их на необходимость рассуждать, </a:t>
            </a:r>
          </a:p>
          <a:p>
            <a:pPr>
              <a:buNone/>
            </a:pPr>
            <a:r>
              <a:rPr lang="ru-RU" sz="1800" dirty="0" smtClean="0"/>
              <a:t>       анализировать, стимулируют самостоятельный                                                         поиск  решения познавательной задачи. </a:t>
            </a:r>
          </a:p>
          <a:p>
            <a:r>
              <a:rPr lang="ru-RU" sz="1800" dirty="0" smtClean="0"/>
              <a:t>Практический и игровой методы включают упражнения и игры для развития моторики кисти и пальцев рук. Упражнения и игры для развития пространственных представлений, пространственной ориентации. Игровые упражнения на развитие умения ориентироваться в плоскости листа. Игровые упражнения на развитие зрительного восприятия, свойств внимания.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Важной частью работы являются «пальчиковые игры».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Они увлекательны и способствуют развитию речи,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творческой деятельности. Активизируют моторику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рук, вырабатывается ловкость, умение управлять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своими движениями, концентрировать внимание.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0648"/>
            <a:ext cx="2448272" cy="2799448"/>
          </a:xfrm>
          <a:prstGeom prst="rect">
            <a:avLst/>
          </a:prstGeom>
        </p:spPr>
      </p:pic>
      <p:pic>
        <p:nvPicPr>
          <p:cNvPr id="10" name="Рисунок 9" descr="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581128"/>
            <a:ext cx="237626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Условия для проведения работы.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/>
            </a:r>
            <a:b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</a:br>
            <a:endParaRPr lang="ru-RU" sz="4000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Хорошо освещенное место, поверхность стола должна быть ровной и чистой. </a:t>
            </a:r>
          </a:p>
          <a:p>
            <a:pPr lvl="0"/>
            <a:r>
              <a:rPr lang="ru-RU" sz="1800" dirty="0" smtClean="0"/>
              <a:t>Бумага должна </a:t>
            </a:r>
            <a:r>
              <a:rPr lang="ru-RU" sz="1800" smtClean="0"/>
              <a:t>быть мягкой.</a:t>
            </a:r>
            <a:endParaRPr lang="ru-RU" sz="1800" dirty="0" smtClean="0"/>
          </a:p>
          <a:p>
            <a:pPr lvl="0"/>
            <a:r>
              <a:rPr lang="ru-RU" sz="1800" dirty="0" smtClean="0"/>
              <a:t>Ребёнку надо дать стимул  для выполнения определённых операций с бумагой .</a:t>
            </a:r>
          </a:p>
          <a:p>
            <a:pPr lvl="0"/>
            <a:r>
              <a:rPr lang="ru-RU" sz="1800" dirty="0" smtClean="0"/>
              <a:t>Задания должны соответствовать возрасту и индивидуальным особенностям ребёнка.</a:t>
            </a:r>
          </a:p>
          <a:p>
            <a:pPr lvl="0"/>
            <a:r>
              <a:rPr lang="ru-RU" sz="1800" dirty="0" smtClean="0"/>
              <a:t>Важно, чтобы ребенок  испытывал радость от того, что у него все получилось. </a:t>
            </a:r>
          </a:p>
          <a:p>
            <a:pPr lvl="0"/>
            <a:r>
              <a:rPr lang="ru-RU" sz="1800" dirty="0" smtClean="0"/>
              <a:t>Взаимодействие с родителями.</a:t>
            </a:r>
          </a:p>
          <a:p>
            <a:endParaRPr lang="ru-RU" sz="1800" dirty="0"/>
          </a:p>
        </p:txBody>
      </p:sp>
      <p:pic>
        <p:nvPicPr>
          <p:cNvPr id="12289" name="Picture 1" descr="D:\Pictures\Pictures\работа\дети, занятия\занятие оригами птицы, выставка поделок\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73016"/>
            <a:ext cx="2160240" cy="2880320"/>
          </a:xfrm>
          <a:prstGeom prst="rect">
            <a:avLst/>
          </a:prstGeom>
          <a:noFill/>
        </p:spPr>
      </p:pic>
      <p:pic>
        <p:nvPicPr>
          <p:cNvPr id="8" name="Рисунок 7" descr="066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89040"/>
            <a:ext cx="3056165" cy="266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356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936104"/>
          </a:xfrm>
          <a:solidFill>
            <a:srgbClr val="15DBB5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Новизна личного вклада в развитие образования</a:t>
            </a:r>
            <a:r>
              <a:rPr lang="ru-RU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124744"/>
          <a:ext cx="864096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54726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                                    В своей  деятельности,  я  уделяю  большое          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внимание  именно коллективным работам в технике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оригами. Что позволяет формировать и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укреплять              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дружеские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взаимоотношения между детьми в группе,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способствует возникновению сотрудничества в коллективе.   </a:t>
                      </a:r>
                    </a:p>
                    <a:p>
                      <a:pPr algn="l"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                                    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1. Для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работы с детьми старшего возраста, мною была 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разработана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система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занятий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по   конструированию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 из 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бумаги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в технике оригами;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2. В  группе  создан  уголок  творчества, где   дети  могут не  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только вспомнить  базовые формы оригами,  заняться  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конструированием из бумаги,  но и организовать 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игру с готовыми  поделками.  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3.Для родителей  мною собран материал  и оформлена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информационная  папка на тему «Этот удивительный</a:t>
                      </a:r>
                    </a:p>
                    <a:p>
                      <a:pPr algn="l"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мир оригами» . 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4. В процессе своей деятельности, я   разработала 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познавательно-творческий проект  по конструированию из       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бумаги «Волшебный  квадратик».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2016224" cy="2304256"/>
          </a:xfrm>
          <a:prstGeom prst="rect">
            <a:avLst/>
          </a:prstGeom>
        </p:spPr>
      </p:pic>
      <p:pic>
        <p:nvPicPr>
          <p:cNvPr id="11" name="Рисунок 10" descr="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789040"/>
            <a:ext cx="194421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Результаты деятельности, определение перспектив.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Эту работу я считаю эффективной, плодотворной и нужной так как:</a:t>
            </a:r>
          </a:p>
          <a:p>
            <a:pPr lvl="0"/>
            <a:r>
              <a:rPr lang="ru-RU" sz="1800" dirty="0" smtClean="0"/>
              <a:t>увеличилось количество детей с высоким уровнем развития мелкой моторики руки ;</a:t>
            </a:r>
          </a:p>
          <a:p>
            <a:pPr lvl="0"/>
            <a:r>
              <a:rPr lang="ru-RU" sz="1800" dirty="0" smtClean="0"/>
              <a:t>отмечается повышение интереса детей к оригами, усидчивость и стремление закончить начатое дело;</a:t>
            </a:r>
          </a:p>
          <a:p>
            <a:pPr lvl="0"/>
            <a:r>
              <a:rPr lang="ru-RU" sz="1800" dirty="0" smtClean="0"/>
              <a:t>дети освоили различные технологические приёмы и способы работы оригами</a:t>
            </a:r>
          </a:p>
          <a:p>
            <a:pPr lvl="0"/>
            <a:r>
              <a:rPr lang="ru-RU" sz="1800" dirty="0" smtClean="0"/>
              <a:t>повысился интерес родителей к развитию творчества детей.</a:t>
            </a:r>
          </a:p>
          <a:p>
            <a:pPr>
              <a:buNone/>
            </a:pPr>
            <a:r>
              <a:rPr lang="ru-RU" sz="1800" b="1" dirty="0" smtClean="0"/>
              <a:t>Вывод 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Таким образом, достигнутые результаты позволяют сделать вывод, что работа с </a:t>
            </a:r>
          </a:p>
          <a:p>
            <a:pPr>
              <a:buNone/>
            </a:pPr>
            <a:r>
              <a:rPr lang="ru-RU" sz="1800" dirty="0" smtClean="0"/>
              <a:t>бумагой, в частности способом оригами, способствуют не только развитию </a:t>
            </a:r>
          </a:p>
          <a:p>
            <a:pPr>
              <a:buNone/>
            </a:pPr>
            <a:r>
              <a:rPr lang="ru-RU" sz="1800" dirty="0" smtClean="0"/>
              <a:t>мелкой  моторики руки у детей дошкольного возраста, но и всестороннему их</a:t>
            </a:r>
          </a:p>
          <a:p>
            <a:pPr>
              <a:buNone/>
            </a:pPr>
            <a:r>
              <a:rPr lang="ru-RU" sz="1800" dirty="0" smtClean="0"/>
              <a:t>развитию.</a:t>
            </a:r>
          </a:p>
          <a:p>
            <a:pPr>
              <a:buNone/>
            </a:pPr>
            <a:r>
              <a:rPr lang="ru-RU" sz="1800" dirty="0" smtClean="0"/>
              <a:t> На будущее я планирую по мере освоения детьми техники оригами добавлять </a:t>
            </a:r>
          </a:p>
          <a:p>
            <a:pPr>
              <a:buNone/>
            </a:pPr>
            <a:r>
              <a:rPr lang="ru-RU" sz="1800" dirty="0" smtClean="0"/>
              <a:t>элементы разных  техник («мятая бумага», «</a:t>
            </a:r>
            <a:r>
              <a:rPr lang="ru-RU" sz="1800" dirty="0" err="1" smtClean="0"/>
              <a:t>граттаж</a:t>
            </a:r>
            <a:r>
              <a:rPr lang="ru-RU" sz="1800" dirty="0" smtClean="0"/>
              <a:t>», «обрывная аппликация», </a:t>
            </a:r>
          </a:p>
          <a:p>
            <a:pPr>
              <a:buNone/>
            </a:pPr>
            <a:r>
              <a:rPr lang="ru-RU" sz="1800" dirty="0" smtClean="0"/>
              <a:t>«</a:t>
            </a:r>
            <a:r>
              <a:rPr lang="ru-RU" sz="1800" dirty="0" err="1" smtClean="0"/>
              <a:t>квиллинг</a:t>
            </a:r>
            <a:r>
              <a:rPr lang="ru-RU" sz="1800" dirty="0" smtClean="0"/>
              <a:t>» и т.д.) в работе с оригами, освоение  техники «</a:t>
            </a:r>
            <a:r>
              <a:rPr lang="ru-RU" sz="1800" dirty="0" err="1" smtClean="0"/>
              <a:t>киригами</a:t>
            </a:r>
            <a:r>
              <a:rPr lang="ru-RU" sz="1800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Транслируемость</a:t>
            </a:r>
            <a:r>
              <a:rPr lang="ru-RU" sz="32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практических достижений.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472608"/>
          </a:xfrm>
          <a:solidFill>
            <a:srgbClr val="CAFAF1"/>
          </a:solidFill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1800" dirty="0" err="1" smtClean="0"/>
              <a:t>Представленость</a:t>
            </a:r>
            <a:r>
              <a:rPr lang="ru-RU" sz="1800" dirty="0" smtClean="0"/>
              <a:t>  работ  моих </a:t>
            </a:r>
          </a:p>
          <a:p>
            <a:pPr>
              <a:buNone/>
            </a:pPr>
            <a:r>
              <a:rPr lang="ru-RU" sz="1800" dirty="0" smtClean="0"/>
              <a:t>воспитанников в технике оригами и </a:t>
            </a:r>
          </a:p>
          <a:p>
            <a:pPr>
              <a:buNone/>
            </a:pPr>
            <a:r>
              <a:rPr lang="ru-RU" sz="1800" dirty="0" smtClean="0"/>
              <a:t>материалов  по данной  теме  </a:t>
            </a:r>
          </a:p>
          <a:p>
            <a:pPr>
              <a:buNone/>
            </a:pPr>
            <a:r>
              <a:rPr lang="ru-RU" sz="1800" dirty="0" smtClean="0"/>
              <a:t>на личном  сайте  в социальной сети </a:t>
            </a:r>
          </a:p>
          <a:p>
            <a:pPr>
              <a:buNone/>
            </a:pPr>
            <a:r>
              <a:rPr lang="ru-RU" sz="1800" dirty="0" smtClean="0"/>
              <a:t>работников образования по адресу:  </a:t>
            </a:r>
          </a:p>
          <a:p>
            <a:pPr>
              <a:buNone/>
            </a:pPr>
            <a:r>
              <a:rPr lang="en-US" sz="1600" dirty="0" smtClean="0">
                <a:hlinkClick r:id="rId4"/>
              </a:rPr>
              <a:t>http://nsportal.ru/milyaeva-nina-aleksandrovna-0</a:t>
            </a:r>
            <a:endParaRPr lang="ru-RU" sz="1600" dirty="0" smtClean="0"/>
          </a:p>
          <a:p>
            <a:pPr>
              <a:buBlip>
                <a:blip r:embed="rId3"/>
              </a:buBlip>
            </a:pPr>
            <a:r>
              <a:rPr lang="ru-RU" sz="1800" dirty="0" smtClean="0"/>
              <a:t>Проведение родительского собрания, </a:t>
            </a:r>
          </a:p>
          <a:p>
            <a:pPr>
              <a:buNone/>
            </a:pPr>
            <a:r>
              <a:rPr lang="ru-RU" sz="1800" dirty="0" smtClean="0"/>
              <a:t>на котором родители получили </a:t>
            </a:r>
          </a:p>
          <a:p>
            <a:pPr>
              <a:buNone/>
            </a:pPr>
            <a:r>
              <a:rPr lang="ru-RU" sz="1800" dirty="0" smtClean="0"/>
              <a:t>информацию на тему : «Влияние оригами </a:t>
            </a:r>
          </a:p>
          <a:p>
            <a:pPr>
              <a:buNone/>
            </a:pPr>
            <a:r>
              <a:rPr lang="ru-RU" sz="1800" dirty="0" smtClean="0"/>
              <a:t>на развитие речи детей», консультация для</a:t>
            </a:r>
          </a:p>
          <a:p>
            <a:pPr>
              <a:buNone/>
            </a:pPr>
            <a:r>
              <a:rPr lang="ru-RU" sz="1800" dirty="0" smtClean="0"/>
              <a:t>родителей  на тему: « Что такое базовые</a:t>
            </a:r>
          </a:p>
          <a:p>
            <a:pPr>
              <a:buNone/>
            </a:pPr>
            <a:r>
              <a:rPr lang="ru-RU" sz="1800" dirty="0" smtClean="0"/>
              <a:t>формы оригами, знакомство с </a:t>
            </a:r>
          </a:p>
          <a:p>
            <a:pPr>
              <a:buNone/>
            </a:pPr>
            <a:r>
              <a:rPr lang="ru-RU" sz="1800" dirty="0" smtClean="0"/>
              <a:t>пооперационными картами». </a:t>
            </a:r>
          </a:p>
          <a:p>
            <a:pPr>
              <a:buBlip>
                <a:blip r:embed="rId3"/>
              </a:buBlip>
            </a:pPr>
            <a:r>
              <a:rPr lang="ru-RU" sz="1800" dirty="0" smtClean="0"/>
              <a:t>Организация и проведение выстави </a:t>
            </a:r>
          </a:p>
          <a:p>
            <a:pPr>
              <a:buNone/>
            </a:pPr>
            <a:r>
              <a:rPr lang="ru-RU" sz="1800" dirty="0" smtClean="0"/>
              <a:t>       детских работ в ДОУ.  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933056"/>
            <a:ext cx="3528392" cy="244827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Рисунок 6" descr="мой сайт - копи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1124744"/>
            <a:ext cx="3528392" cy="230425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Литература.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24847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Ю.И.Дорогов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Е.Ю.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Дорогова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«Секреты оригами для дошкольников», 2007г.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Долженко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Д.И. «100 поделок из бумаги», 2011г. </a:t>
            </a:r>
          </a:p>
          <a:p>
            <a:r>
              <a:rPr lang="ru-RU" sz="1800" dirty="0" smtClean="0"/>
              <a:t>Кудрявцев В. «Феномен детской </a:t>
            </a:r>
            <a:r>
              <a:rPr lang="ru-RU" sz="1800" dirty="0" err="1" smtClean="0"/>
              <a:t>креативности</a:t>
            </a:r>
            <a:r>
              <a:rPr lang="ru-RU" sz="1800" dirty="0" smtClean="0"/>
              <a:t>»/   Дошкольное воспитание. – 2006г. №3.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Соколова С.В. «Оригами для старших дошкольников» 2010г. 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Т.И.Тарабарина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 Оригами для начинающих. Лучшие модели для детского сада», 2009г.</a:t>
            </a:r>
          </a:p>
          <a:p>
            <a:r>
              <a:rPr lang="ru-RU" sz="1800" dirty="0" smtClean="0">
                <a:latin typeface="Times New Roman" pitchFamily="18" charset="0"/>
              </a:rPr>
              <a:t>Агапова И.А., Давыдова М.А. «Поделки из бумаги: оригами и другие игрушки из бумаги и картона.» , 2008.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Чернова Н.Н. «Волшебная бумага», 2005г.</a:t>
            </a:r>
          </a:p>
          <a:p>
            <a:r>
              <a:rPr lang="ru-RU" sz="1800" dirty="0" err="1" smtClean="0">
                <a:latin typeface="Times New Roman" pitchFamily="18" charset="0"/>
              </a:rPr>
              <a:t>Афонькин</a:t>
            </a:r>
            <a:r>
              <a:rPr lang="ru-RU" sz="1800" dirty="0" smtClean="0">
                <a:latin typeface="Times New Roman" pitchFamily="18" charset="0"/>
              </a:rPr>
              <a:t> С.Ю., </a:t>
            </a:r>
            <a:r>
              <a:rPr lang="ru-RU" sz="1800" dirty="0" err="1" smtClean="0">
                <a:latin typeface="Times New Roman" pitchFamily="18" charset="0"/>
              </a:rPr>
              <a:t>Афонькина</a:t>
            </a:r>
            <a:r>
              <a:rPr lang="ru-RU" sz="1800" dirty="0" smtClean="0">
                <a:latin typeface="Times New Roman" pitchFamily="18" charset="0"/>
              </a:rPr>
              <a:t> Е.Ю. «Все об оригами.»,2004 г.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800" dirty="0" smtClean="0"/>
          </a:p>
          <a:p>
            <a:pPr lvl="0"/>
            <a:r>
              <a:rPr lang="ru-RU" sz="1800" dirty="0" smtClean="0">
                <a:latin typeface="Times New Roman" pitchFamily="18" charset="0"/>
              </a:rPr>
              <a:t>Парамонова, Л.А. «Теория и методика творческого конструирования в детском саду.», 2002г.</a:t>
            </a:r>
          </a:p>
          <a:p>
            <a:pPr lvl="0"/>
            <a:endParaRPr lang="ru-RU" sz="1800" dirty="0" smtClean="0">
              <a:latin typeface="Times New Roman" pitchFamily="18" charset="0"/>
            </a:endParaRPr>
          </a:p>
          <a:p>
            <a:pPr lvl="0"/>
            <a:endParaRPr lang="ru-RU" sz="1800" dirty="0" smtClean="0">
              <a:latin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latin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869160"/>
            <a:ext cx="259228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6463363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80920" cy="4248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1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</a:t>
            </a:r>
            <a:r>
              <a:rPr lang="ru-RU" sz="31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1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ПРЕЗЕНТАЦИИ</a:t>
            </a:r>
            <a:br>
              <a:rPr lang="ru-RU" sz="31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Развития мелкой моторики  у старших</a:t>
            </a:r>
            <a:br>
              <a:rPr lang="ru-RU" sz="36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дошкольников  через конструирование из</a:t>
            </a:r>
            <a:br>
              <a:rPr lang="ru-RU" sz="36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бумаги  ( техника оригами)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1" name="Рисунок 10" descr="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620688"/>
            <a:ext cx="1512168" cy="2232248"/>
          </a:xfrm>
          <a:prstGeom prst="rect">
            <a:avLst/>
          </a:prstGeom>
        </p:spPr>
      </p:pic>
      <p:pic>
        <p:nvPicPr>
          <p:cNvPr id="18" name="Рисунок 17" descr="DSC015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221088"/>
            <a:ext cx="2619926" cy="2160000"/>
          </a:xfrm>
          <a:prstGeom prst="rect">
            <a:avLst/>
          </a:prstGeom>
        </p:spPr>
      </p:pic>
      <p:pic>
        <p:nvPicPr>
          <p:cNvPr id="24" name="Рисунок 23" descr="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221088"/>
            <a:ext cx="3024000" cy="2268000"/>
          </a:xfrm>
          <a:prstGeom prst="rect">
            <a:avLst/>
          </a:prstGeom>
        </p:spPr>
      </p:pic>
      <p:pic>
        <p:nvPicPr>
          <p:cNvPr id="12" name="Рисунок 11" descr="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04664"/>
            <a:ext cx="2376264" cy="2304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-39688" y="0"/>
            <a:ext cx="9183688" cy="6858000"/>
          </a:xfrm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24936" cy="5184576"/>
          </a:xfrm>
          <a:solidFill>
            <a:srgbClr val="F6F2D8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algn="l"/>
            <a:r>
              <a:rPr lang="ru-RU" sz="7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Теоретической </a:t>
            </a:r>
            <a:r>
              <a:rPr lang="ru-RU" sz="7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основой</a:t>
            </a:r>
            <a:r>
              <a:rPr lang="ru-RU" sz="7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моей деятельности послужили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научные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труды следующих отечественных ученых: </a:t>
            </a:r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Куцаковой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Л.В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Афонькиной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Шумакова Ю.В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Шумаковой Е.Р., Комаровой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Т.С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которые подтвердили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необходимость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эффективность использования техники оригами, в процессе развития сенсомоторных движений рук детей старшего дошкольного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7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7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72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практической реализации задач 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 опиралась  на  методические разработки  авторов:  </a:t>
            </a:r>
          </a:p>
          <a:p>
            <a:pPr algn="l">
              <a:buBlip>
                <a:blip r:embed="rId4"/>
              </a:buBlip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Парамонова Л.А.«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 и методика творческого конструирования в детском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саду»</a:t>
            </a:r>
            <a:r>
              <a:rPr lang="ru-RU" sz="7200" dirty="0" smtClean="0">
                <a:solidFill>
                  <a:schemeClr val="tx1"/>
                </a:solidFill>
              </a:rPr>
              <a:t> -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пособии, в русле разработанной автором системы охарактеризованы психолого-педагогические основы формирования творческого конструирования у детей 2-7 лет; представлены новые технологии обучения конструированию из всевозможных материалов (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и бумаги,). Показаны разные формы организации этой работы.</a:t>
            </a:r>
          </a:p>
          <a:p>
            <a:pPr algn="l">
              <a:buBlip>
                <a:blip r:embed="rId4"/>
              </a:buBlip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Соколова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С.В.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«Оригами для старших дошкольников» 2010г.</a:t>
            </a:r>
            <a:r>
              <a:rPr lang="ru-RU" sz="7200" dirty="0"/>
              <a:t> </a:t>
            </a:r>
            <a:r>
              <a:rPr lang="ru-RU" sz="7200" dirty="0" smtClean="0"/>
              <a:t>–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книге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содержатся описания изготовления фигурок животных из бумаги в технике оригами.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 отмечает автор, работа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бумажными фигурками развивает мелкую моторику детей и такие важнейшие психические процессы, как внимание, память, мышление, воображение. Каждое занятие сопровождается небольшим рассказом о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животном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имеет познавательную  направленность.  </a:t>
            </a:r>
          </a:p>
          <a:p>
            <a:pPr algn="l">
              <a:buBlip>
                <a:blip r:embed="rId4"/>
              </a:buBlip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творчества и воображения  у детей, интересны методические разработки занятий, представленные в книгах: </a:t>
            </a:r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Долженко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Д.И. «100 поделок из бумаги», 2011г. Чернова Н.Н. «Волшебная бумага» 2005г.</a:t>
            </a:r>
          </a:p>
          <a:p>
            <a:pPr algn="l"/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500" dirty="0" smtClean="0"/>
          </a:p>
          <a:p>
            <a:endParaRPr lang="ru-RU" sz="45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1008112"/>
          </a:xfrm>
          <a:solidFill>
            <a:srgbClr val="FFFFCC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Условия формирования личного вклада педагога в развитие образования.</a:t>
            </a:r>
            <a:endParaRPr lang="ru-RU" sz="32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356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  личного вклада  педагога  в развитие образования.</a:t>
            </a:r>
            <a:endParaRPr lang="ru-RU" sz="28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Ребёнок, имеющий высокий уровень развития мелкой моторики, умеет   логически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рассуждать, у него достаточно развиты память и внимание, связная речь.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Умение  выполнять мелкие движения с предметами развивается в старшем дошкольном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возрасте, именно к 6–7 годам в основном заканчивается созревание соответствующих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зон головного мозга, развитие мелких мышц.   Проблема подготовки руки у детей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дошкольного возраста актуальна  в настоящее время в связи с усилением требований,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предъявляемых школой к готовности детей к обучению. Исследования ряда авторов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свидетельствуют о снижении показателей уровня развития  ручной умелости у детей,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находящихся на пороге школьного обучения.  Одним из наиболее эффективных средств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развития ручной умелости является  оригами -японское искусство складывания бумаги.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Совершенствуя и координируя  движения пальцев и кистей  рук, оригами влияет на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общее интеллектуальное развитие ребёнка, в том числе и на развитие речи. Занятия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оригами  дисциплинируют, воспитывают усидчивость,  ответственность, аккуратность;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позволяют детям испытать свои возможности и проявить  конструктивные,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изобразительные и творческие способности.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Поэтому, работа с бумагой была выбрана для развития у детей мелкой моторики руки .</a:t>
            </a:r>
            <a:endParaRPr lang="ru-RU" sz="1800" dirty="0" smtClean="0"/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356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  <a:solidFill>
            <a:srgbClr val="F6F2D8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и задачи </a:t>
            </a:r>
            <a:br>
              <a:rPr lang="ru-RU" sz="32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педагогической деятельности.</a:t>
            </a:r>
            <a:endParaRPr lang="ru-RU" sz="32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  <a:solidFill>
            <a:srgbClr val="FFFF99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/>
              <a:t>Цель:</a:t>
            </a:r>
            <a:r>
              <a:rPr lang="ru-RU" sz="3300" dirty="0" smtClean="0"/>
              <a:t>  Развитие мелкой моторики руки у детей старшего возраста</a:t>
            </a:r>
          </a:p>
          <a:p>
            <a:pPr>
              <a:buNone/>
            </a:pPr>
            <a:r>
              <a:rPr lang="ru-RU" sz="3300" dirty="0" smtClean="0"/>
              <a:t>средствами ознакомления с техникой работы оригами.</a:t>
            </a:r>
          </a:p>
          <a:p>
            <a:pPr>
              <a:buNone/>
            </a:pPr>
            <a:r>
              <a:rPr lang="ru-RU" sz="3300" b="1" dirty="0" smtClean="0"/>
              <a:t>Задачи: </a:t>
            </a:r>
            <a:endParaRPr lang="ru-RU" sz="3300" dirty="0" smtClean="0"/>
          </a:p>
          <a:p>
            <a:pPr>
              <a:buBlip>
                <a:blip r:embed="rId4"/>
              </a:buBlip>
            </a:pPr>
            <a:r>
              <a:rPr lang="ru-RU" sz="3300" dirty="0" smtClean="0"/>
              <a:t>Формировать умение  работать с бумагой, используя различные приёмы: сгибание, многократное складывание, надрезание, склеивание. Развивать у детей способность работать руками, приучать к точным движениям пальцев, развить глазомер. </a:t>
            </a:r>
          </a:p>
          <a:p>
            <a:pPr>
              <a:buBlip>
                <a:blip r:embed="rId4"/>
              </a:buBlip>
            </a:pPr>
            <a:r>
              <a:rPr lang="ru-RU" sz="3300" dirty="0" smtClean="0"/>
              <a:t>Упражнять  в  концентрации внимания, стимулировать развитие памяти, умение следовать устным инструкциям. </a:t>
            </a:r>
          </a:p>
          <a:p>
            <a:pPr>
              <a:buBlip>
                <a:blip r:embed="rId4"/>
              </a:buBlip>
            </a:pPr>
            <a:r>
              <a:rPr lang="ru-RU" sz="3300" dirty="0" smtClean="0"/>
              <a:t>Развивать пространственное воображение – формировать умение  читать пооперационные карты, действовать в соответствии со схемой, представлять конечный результат (объёмную фигурку) . </a:t>
            </a:r>
          </a:p>
          <a:p>
            <a:pPr>
              <a:buBlip>
                <a:blip r:embed="rId4"/>
              </a:buBlip>
            </a:pPr>
            <a:r>
              <a:rPr lang="ru-RU" sz="3300" dirty="0" smtClean="0"/>
              <a:t>Совершенствовать трудовые навыки,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воспитывать аккуратность ответственность </a:t>
            </a:r>
            <a:r>
              <a:rPr lang="ru-RU" sz="3300" dirty="0" smtClean="0"/>
              <a:t>.</a:t>
            </a:r>
          </a:p>
          <a:p>
            <a:pPr>
              <a:buBlip>
                <a:blip r:embed="rId4"/>
              </a:buBlip>
            </a:pPr>
            <a:r>
              <a:rPr lang="ru-RU" sz="3300" dirty="0" smtClean="0"/>
              <a:t>Развивать познавательно-исследовательскую деятельность, расширять и уточнять представления детей о живой природе.</a:t>
            </a:r>
          </a:p>
          <a:p>
            <a:pPr>
              <a:buBlip>
                <a:blip r:embed="rId4"/>
              </a:buBlip>
            </a:pPr>
            <a:r>
              <a:rPr lang="ru-RU" sz="3300" dirty="0" smtClean="0"/>
              <a:t>Формировать и укреплять дружеские взаимоотношения между детьми, в ходе выполнения коллективных работ.</a:t>
            </a:r>
          </a:p>
          <a:p>
            <a:pPr>
              <a:buBlip>
                <a:blip r:embed="rId4"/>
              </a:buBlip>
            </a:pPr>
            <a:r>
              <a:rPr lang="ru-RU" sz="3300" dirty="0" smtClean="0"/>
              <a:t>Воспитывать интерес к искусству оригами.   </a:t>
            </a:r>
          </a:p>
          <a:p>
            <a:pPr>
              <a:buNone/>
            </a:pPr>
            <a:endParaRPr lang="ru-RU" sz="2900" dirty="0" smtClean="0"/>
          </a:p>
          <a:p>
            <a:pPr>
              <a:buBlip>
                <a:blip r:embed="rId5"/>
              </a:buBlip>
            </a:pPr>
            <a:endParaRPr lang="ru-RU" dirty="0" smtClean="0"/>
          </a:p>
          <a:p>
            <a:pPr>
              <a:buBlip>
                <a:blip r:embed="rId5"/>
              </a:buBlip>
            </a:pPr>
            <a:endParaRPr lang="ru-RU" dirty="0" smtClean="0"/>
          </a:p>
          <a:p>
            <a:pPr>
              <a:buBlip>
                <a:blip r:embed="rId5"/>
              </a:buBlip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0081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Интеграция с другими </a:t>
            </a:r>
            <a:br>
              <a:rPr lang="ru-RU" sz="32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образовательными  областями ( по ФГОС).</a:t>
            </a:r>
            <a:endParaRPr lang="ru-RU" sz="32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179512" y="3717032"/>
            <a:ext cx="2736304" cy="226604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Речевое развитие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(Связная речь, словарная работа, грамматический строй, звуковая культура речи)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179512" y="1196752"/>
            <a:ext cx="3312368" cy="187220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Физическое развитие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(физическая культура, формирование представлений о ЗОЖ)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724128" y="3356992"/>
            <a:ext cx="3419872" cy="259228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Социально-коммуникативное развитие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(самостоятельность,</a:t>
            </a:r>
          </a:p>
          <a:p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трудовое воспитание,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социализация , </a:t>
            </a:r>
            <a:r>
              <a:rPr lang="ru-RU" sz="1600" dirty="0" err="1" smtClean="0">
                <a:solidFill>
                  <a:schemeClr val="tx1"/>
                </a:solidFill>
              </a:rPr>
              <a:t>разви-тие</a:t>
            </a:r>
            <a:r>
              <a:rPr lang="ru-RU" sz="1600" dirty="0" smtClean="0">
                <a:solidFill>
                  <a:schemeClr val="tx1"/>
                </a:solidFill>
              </a:rPr>
              <a:t> общения, </a:t>
            </a:r>
            <a:r>
              <a:rPr lang="ru-RU" sz="1600" dirty="0" err="1" smtClean="0">
                <a:solidFill>
                  <a:schemeClr val="tx1"/>
                </a:solidFill>
              </a:rPr>
              <a:t>нравстве-ное</a:t>
            </a:r>
            <a:r>
              <a:rPr lang="ru-RU" sz="1600" dirty="0" smtClean="0">
                <a:solidFill>
                  <a:schemeClr val="tx1"/>
                </a:solidFill>
              </a:rPr>
              <a:t> воспитание)</a:t>
            </a:r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5004048" y="1196752"/>
            <a:ext cx="3779912" cy="2016224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Познавательное развитие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(развитие познавательно-исследовательской деятельности, </a:t>
            </a:r>
            <a:r>
              <a:rPr lang="ru-RU" sz="1600" dirty="0" err="1" smtClean="0">
                <a:solidFill>
                  <a:schemeClr val="tx1"/>
                </a:solidFill>
              </a:rPr>
              <a:t>ознакомле</a:t>
            </a:r>
            <a:r>
              <a:rPr lang="ru-RU" sz="1600" dirty="0" smtClean="0">
                <a:solidFill>
                  <a:schemeClr val="tx1"/>
                </a:solidFill>
              </a:rPr>
              <a:t>-</a:t>
            </a:r>
          </a:p>
          <a:p>
            <a:pPr>
              <a:defRPr/>
            </a:pPr>
            <a:r>
              <a:rPr lang="ru-RU" sz="1600" dirty="0" err="1" smtClean="0">
                <a:solidFill>
                  <a:schemeClr val="tx1"/>
                </a:solidFill>
              </a:rPr>
              <a:t>ние</a:t>
            </a:r>
            <a:r>
              <a:rPr lang="ru-RU" sz="1600" dirty="0" smtClean="0">
                <a:solidFill>
                  <a:schemeClr val="tx1"/>
                </a:solidFill>
              </a:rPr>
              <a:t> с миром природы)</a:t>
            </a: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8" name="24-конечная звезда 17"/>
          <p:cNvSpPr/>
          <p:nvPr/>
        </p:nvSpPr>
        <p:spPr>
          <a:xfrm>
            <a:off x="2555776" y="2204864"/>
            <a:ext cx="3168352" cy="2880320"/>
          </a:xfrm>
          <a:prstGeom prst="star24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О.О. ХУДОЖЕСТВЕНО-ЭСТЕТИЧЕСКОЕ РАЗВИТИЕ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(конструктивно-модельная деятельность)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364088" y="4077072"/>
            <a:ext cx="79208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932040" y="1844824"/>
            <a:ext cx="576064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627784" y="1844824"/>
            <a:ext cx="648072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123728" y="4365104"/>
            <a:ext cx="72008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лако 16"/>
          <p:cNvSpPr/>
          <p:nvPr/>
        </p:nvSpPr>
        <p:spPr>
          <a:xfrm>
            <a:off x="2627784" y="5085184"/>
            <a:ext cx="3096344" cy="155679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Изобразительная,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музыкально-художественная деятельность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923928" y="4725144"/>
            <a:ext cx="7200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356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Принципы </a:t>
            </a:r>
            <a:r>
              <a:rPr lang="ru-RU" sz="38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построения</a:t>
            </a:r>
            <a:r>
              <a:rPr lang="ru-RU" sz="3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работы с детьми старшего дошкольного возраста.</a:t>
            </a:r>
            <a:endParaRPr lang="ru-RU" sz="36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  <a:solidFill>
            <a:srgbClr val="FFFF99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lvl="0">
              <a:buBlip>
                <a:blip r:embed="rId3"/>
              </a:buBlip>
            </a:pPr>
            <a:endParaRPr lang="ru-RU" sz="1800" dirty="0" smtClean="0"/>
          </a:p>
          <a:p>
            <a:pPr lvl="0">
              <a:buBlip>
                <a:blip r:embed="rId3"/>
              </a:buBlip>
            </a:pPr>
            <a:r>
              <a:rPr lang="ru-RU" sz="2000" dirty="0" smtClean="0"/>
              <a:t>Системность – педагогическое воздействие выстроено в систему специальных игр, упражнений и заданий.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/>
              <a:t>Преемственности – каждый следующий этап базируется на уже сформированных навыках и, в свою очередь, формирует «зону ближайшего развития».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/>
              <a:t>Возрастное соответствие – отбор содержания соответствует возможностям детей данного возраста.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/>
              <a:t>Принцип личностно-ориентированного подхода к каждому ребенку.</a:t>
            </a:r>
          </a:p>
          <a:p>
            <a:pPr lvl="0">
              <a:buBlip>
                <a:blip r:embed="rId3"/>
              </a:buBlip>
            </a:pPr>
            <a:r>
              <a:rPr lang="ru-RU" sz="2000" dirty="0" smtClean="0"/>
              <a:t>Принцип взаимного развивающего влияния педагог – ребенок.</a:t>
            </a:r>
          </a:p>
          <a:p>
            <a:pPr>
              <a:buBlip>
                <a:blip r:embed="rId3"/>
              </a:buBlip>
            </a:pPr>
            <a:r>
              <a:rPr lang="ru-RU" sz="2000" dirty="0" err="1" smtClean="0"/>
              <a:t>Деятельностный</a:t>
            </a:r>
            <a:r>
              <a:rPr lang="ru-RU" sz="2000" dirty="0" smtClean="0"/>
              <a:t> принцип – задачи развития психических функций достигаются через практическую деятельность.</a:t>
            </a:r>
          </a:p>
          <a:p>
            <a:pPr lvl="0">
              <a:buBlip>
                <a:blip r:embed="rId3"/>
              </a:buBlip>
            </a:pPr>
            <a:r>
              <a:rPr lang="ru-RU" sz="2000" dirty="0" err="1" smtClean="0"/>
              <a:t>Здоровьесберегающий</a:t>
            </a:r>
            <a:r>
              <a:rPr lang="ru-RU" sz="2000" dirty="0" smtClean="0"/>
              <a:t> принцип – обеспечено сочетание статичного и динамичного положения детей, смена видов деятельности.</a:t>
            </a:r>
          </a:p>
          <a:p>
            <a:pPr lvl="0">
              <a:buNone/>
            </a:pPr>
            <a:endParaRPr lang="ru-RU" sz="2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64633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sz="3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Направления</a:t>
            </a:r>
            <a:r>
              <a:rPr lang="ru-RU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работы педагога.</a:t>
            </a:r>
            <a:endParaRPr lang="ru-RU" sz="36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sz="2900" dirty="0" smtClean="0"/>
              <a:t>Сбор информации, анализ наблюдений за развитием мелкой моторики руки у воспитанников.</a:t>
            </a:r>
          </a:p>
          <a:p>
            <a:pPr lvl="0"/>
            <a:r>
              <a:rPr lang="ru-RU" sz="2900" dirty="0" smtClean="0"/>
              <a:t>Изучение педагогической и психологической литературы по развитию мелкой моторики руки у дошкольников.</a:t>
            </a:r>
          </a:p>
          <a:p>
            <a:pPr lvl="0"/>
            <a:r>
              <a:rPr lang="ru-RU" sz="2900" dirty="0" smtClean="0"/>
              <a:t>Составление плана работы по развитию мелкой моторики руки у детей старшего дошкольного возраста средствами оригами, разработка конспектов занятий, подбор игр и упражнений для развития мелкой моторики руки.</a:t>
            </a:r>
          </a:p>
          <a:p>
            <a:pPr lvl="0"/>
            <a:r>
              <a:rPr lang="ru-RU" sz="2900" dirty="0" smtClean="0"/>
              <a:t>Реализация плана работы в воспитательно-образовательном процессе</a:t>
            </a:r>
          </a:p>
          <a:p>
            <a:pPr lvl="0"/>
            <a:r>
              <a:rPr lang="ru-RU" sz="2900" dirty="0" smtClean="0"/>
              <a:t>Анализ достигнутых результатов. Определение дальнейших перспектив развития.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633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356" y="0"/>
            <a:ext cx="91833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010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работы с детьми.</a:t>
            </a:r>
            <a:endParaRPr lang="ru-RU" sz="32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1052736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1454</TotalTime>
  <Words>1715</Words>
  <Application>Microsoft Office PowerPoint</Application>
  <PresentationFormat>Экран (4:3)</PresentationFormat>
  <Paragraphs>217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   МОЯ  ВИЗИТНАЯ  КАРТОЧКА  </vt:lpstr>
      <vt:lpstr>     ТЕМА ПРЕЗЕНТАЦИИ Развития мелкой моторики  у старших дошкольников  через конструирование из бумаги  ( техника оригами)    </vt:lpstr>
      <vt:lpstr>Условия формирования личного вклада педагога в развитие образования.</vt:lpstr>
      <vt:lpstr>Актуальность  личного вклада  педагога  в развитие образования.</vt:lpstr>
      <vt:lpstr>Цель и задачи  педагогической деятельности.</vt:lpstr>
      <vt:lpstr>Интеграция с другими  образовательными  областями ( по ФГОС).</vt:lpstr>
      <vt:lpstr>Принципы построения работы с детьми старшего дошкольного возраста.</vt:lpstr>
      <vt:lpstr>Направления работы педагога.</vt:lpstr>
      <vt:lpstr>Этапы работы с детьми.</vt:lpstr>
      <vt:lpstr>Формы работы.</vt:lpstr>
      <vt:lpstr>Методы работы с детьми.</vt:lpstr>
      <vt:lpstr> Условия для проведения работы. </vt:lpstr>
      <vt:lpstr>Новизна личного вклада в развитие образования.</vt:lpstr>
      <vt:lpstr>Результаты деятельности, определение перспектив.</vt:lpstr>
      <vt:lpstr>Транслируемость практических достижений. </vt:lpstr>
      <vt:lpstr>Литература.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user</dc:creator>
  <cp:lastModifiedBy>Пользователь</cp:lastModifiedBy>
  <cp:revision>218</cp:revision>
  <dcterms:created xsi:type="dcterms:W3CDTF">2014-12-05T15:02:28Z</dcterms:created>
  <dcterms:modified xsi:type="dcterms:W3CDTF">2015-03-01T13:27:59Z</dcterms:modified>
</cp:coreProperties>
</file>