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7" r:id="rId3"/>
    <p:sldId id="262" r:id="rId4"/>
    <p:sldId id="258" r:id="rId5"/>
    <p:sldId id="274" r:id="rId6"/>
    <p:sldId id="259" r:id="rId7"/>
    <p:sldId id="260" r:id="rId8"/>
    <p:sldId id="267" r:id="rId9"/>
    <p:sldId id="264" r:id="rId10"/>
    <p:sldId id="266" r:id="rId11"/>
    <p:sldId id="268" r:id="rId12"/>
    <p:sldId id="269" r:id="rId13"/>
    <p:sldId id="270" r:id="rId14"/>
    <p:sldId id="271" r:id="rId15"/>
    <p:sldId id="272"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441" autoAdjust="0"/>
    <p:restoredTop sz="94660"/>
  </p:normalViewPr>
  <p:slideViewPr>
    <p:cSldViewPr>
      <p:cViewPr varScale="1">
        <p:scale>
          <a:sx n="68" d="100"/>
          <a:sy n="68" d="100"/>
        </p:scale>
        <p:origin x="-145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333F8E15-8642-4449-9F0E-7D1553172540}" type="datetimeFigureOut">
              <a:rPr lang="ru-RU" smtClean="0"/>
              <a:pPr/>
              <a:t>12.02.2012</a:t>
            </a:fld>
            <a:endParaRPr lang="ru-RU"/>
          </a:p>
        </p:txBody>
      </p:sp>
      <p:sp>
        <p:nvSpPr>
          <p:cNvPr id="17" name="Нижний колонтитул 16"/>
          <p:cNvSpPr>
            <a:spLocks noGrp="1"/>
          </p:cNvSpPr>
          <p:nvPr>
            <p:ph type="ftr" sz="quarter" idx="11"/>
          </p:nvPr>
        </p:nvSpPr>
        <p:spPr>
          <a:xfrm>
            <a:off x="5410200" y="4205288"/>
            <a:ext cx="1295400" cy="457200"/>
          </a:xfrm>
        </p:spPr>
        <p:txBody>
          <a:bodyPr/>
          <a:lstStyle/>
          <a:p>
            <a:endParaRPr lang="ru-RU"/>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EA9C160-5813-41B0-82AF-B8341A1AE94D}"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33F8E15-8642-4449-9F0E-7D1553172540}" type="datetimeFigureOut">
              <a:rPr lang="ru-RU" smtClean="0"/>
              <a:pPr/>
              <a:t>12.02.2012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EA9C160-5813-41B0-82AF-B8341A1AE94D}"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33F8E15-8642-4449-9F0E-7D1553172540}" type="datetimeFigureOut">
              <a:rPr lang="ru-RU" smtClean="0"/>
              <a:pPr/>
              <a:t>12.02.2012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EA9C160-5813-41B0-82AF-B8341A1AE94D}"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33F8E15-8642-4449-9F0E-7D1553172540}" type="datetimeFigureOut">
              <a:rPr lang="ru-RU" smtClean="0"/>
              <a:pPr/>
              <a:t>12.02.2012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EA9C160-5813-41B0-82AF-B8341A1AE94D}"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333F8E15-8642-4449-9F0E-7D1553172540}" type="datetimeFigureOut">
              <a:rPr lang="ru-RU" smtClean="0"/>
              <a:pPr/>
              <a:t>12.02.2012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EA9C160-5813-41B0-82AF-B8341A1AE94D}"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333F8E15-8642-4449-9F0E-7D1553172540}" type="datetimeFigureOut">
              <a:rPr lang="ru-RU" smtClean="0"/>
              <a:pPr/>
              <a:t>12.02.2012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EA9C160-5813-41B0-82AF-B8341A1AE94D}"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fld id="{333F8E15-8642-4449-9F0E-7D1553172540}" type="datetimeFigureOut">
              <a:rPr lang="ru-RU" smtClean="0"/>
              <a:pPr/>
              <a:t>12.02.2012</a:t>
            </a:fld>
            <a:endParaRPr lang="ru-RU"/>
          </a:p>
        </p:txBody>
      </p:sp>
      <p:sp>
        <p:nvSpPr>
          <p:cNvPr id="27" name="Номер слайда 26"/>
          <p:cNvSpPr>
            <a:spLocks noGrp="1"/>
          </p:cNvSpPr>
          <p:nvPr>
            <p:ph type="sldNum" sz="quarter" idx="11"/>
          </p:nvPr>
        </p:nvSpPr>
        <p:spPr/>
        <p:txBody>
          <a:bodyPr rtlCol="0"/>
          <a:lstStyle/>
          <a:p>
            <a:fld id="{BEA9C160-5813-41B0-82AF-B8341A1AE94D}" type="slidenum">
              <a:rPr lang="ru-RU" smtClean="0"/>
              <a:pPr/>
              <a:t>‹#›</a:t>
            </a:fld>
            <a:endParaRPr lang="ru-RU"/>
          </a:p>
        </p:txBody>
      </p:sp>
      <p:sp>
        <p:nvSpPr>
          <p:cNvPr id="28" name="Нижний колонтитул 27"/>
          <p:cNvSpPr>
            <a:spLocks noGrp="1"/>
          </p:cNvSpPr>
          <p:nvPr>
            <p:ph type="ftr" sz="quarter" idx="12"/>
          </p:nvPr>
        </p:nvSpPr>
        <p:spPr/>
        <p:txBody>
          <a:bodyPr rtlCol="0"/>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333F8E15-8642-4449-9F0E-7D1553172540}" type="datetimeFigureOut">
              <a:rPr lang="ru-RU" smtClean="0"/>
              <a:pPr/>
              <a:t>12.02.2012</a:t>
            </a:fld>
            <a:endParaRPr lang="ru-RU"/>
          </a:p>
        </p:txBody>
      </p:sp>
      <p:sp>
        <p:nvSpPr>
          <p:cNvPr id="4" name="Нижний колонтитул 3"/>
          <p:cNvSpPr>
            <a:spLocks noGrp="1"/>
          </p:cNvSpPr>
          <p:nvPr>
            <p:ph type="ftr" sz="quarter" idx="11"/>
          </p:nvPr>
        </p:nvSpPr>
        <p:spPr>
          <a:xfrm>
            <a:off x="5257800" y="612648"/>
            <a:ext cx="1325880" cy="457200"/>
          </a:xfrm>
        </p:spPr>
        <p:txBody>
          <a:bodyPr/>
          <a:lstStyle/>
          <a:p>
            <a:endParaRPr lang="ru-RU"/>
          </a:p>
        </p:txBody>
      </p:sp>
      <p:sp>
        <p:nvSpPr>
          <p:cNvPr id="5" name="Номер слайда 4"/>
          <p:cNvSpPr>
            <a:spLocks noGrp="1"/>
          </p:cNvSpPr>
          <p:nvPr>
            <p:ph type="sldNum" sz="quarter" idx="12"/>
          </p:nvPr>
        </p:nvSpPr>
        <p:spPr>
          <a:xfrm>
            <a:off x="8174736" y="2272"/>
            <a:ext cx="762000" cy="365760"/>
          </a:xfrm>
        </p:spPr>
        <p:txBody>
          <a:bodyPr/>
          <a:lstStyle/>
          <a:p>
            <a:fld id="{BEA9C160-5813-41B0-82AF-B8341A1AE94D}"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33F8E15-8642-4449-9F0E-7D1553172540}" type="datetimeFigureOut">
              <a:rPr lang="ru-RU" smtClean="0"/>
              <a:pPr/>
              <a:t>12.02.2012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EA9C160-5813-41B0-82AF-B8341A1AE94D}"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333F8E15-8642-4449-9F0E-7D1553172540}" type="datetimeFigureOut">
              <a:rPr lang="ru-RU" smtClean="0"/>
              <a:pPr/>
              <a:t>12.02.2012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EA9C160-5813-41B0-82AF-B8341A1AE94D}"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333F8E15-8642-4449-9F0E-7D1553172540}" type="datetimeFigureOut">
              <a:rPr lang="ru-RU" smtClean="0"/>
              <a:pPr/>
              <a:t>12.02.2012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EA9C160-5813-41B0-82AF-B8341A1AE94D}"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333F8E15-8642-4449-9F0E-7D1553172540}" type="datetimeFigureOut">
              <a:rPr lang="ru-RU" smtClean="0"/>
              <a:pPr/>
              <a:t>12.02.2012</a:t>
            </a:fld>
            <a:endParaRPr lang="ru-RU"/>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ru-RU"/>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EA9C160-5813-41B0-82AF-B8341A1AE94D}"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28596" y="533400"/>
            <a:ext cx="8043672" cy="681022"/>
          </a:xfrm>
        </p:spPr>
        <p:txBody>
          <a:bodyPr/>
          <a:lstStyle/>
          <a:p>
            <a:pPr algn="ctr"/>
            <a:r>
              <a:rPr lang="ru-RU" sz="1600" dirty="0" smtClean="0">
                <a:solidFill>
                  <a:srgbClr val="FFFF00"/>
                </a:solidFill>
              </a:rPr>
              <a:t>МДОУ «Детский сад «Солнышко» с. </a:t>
            </a:r>
            <a:r>
              <a:rPr lang="ru-RU" sz="1600" dirty="0" err="1" smtClean="0">
                <a:solidFill>
                  <a:srgbClr val="FFFF00"/>
                </a:solidFill>
              </a:rPr>
              <a:t>Раевка</a:t>
            </a:r>
            <a:r>
              <a:rPr lang="ru-RU" sz="1600" dirty="0" smtClean="0">
                <a:solidFill>
                  <a:srgbClr val="FFFF00"/>
                </a:solidFill>
              </a:rPr>
              <a:t> </a:t>
            </a:r>
            <a:r>
              <a:rPr lang="ru-RU" sz="1600" dirty="0" err="1" smtClean="0">
                <a:solidFill>
                  <a:srgbClr val="FFFF00"/>
                </a:solidFill>
              </a:rPr>
              <a:t>Ивантеевского</a:t>
            </a:r>
            <a:r>
              <a:rPr lang="ru-RU" sz="1600" dirty="0" smtClean="0">
                <a:solidFill>
                  <a:srgbClr val="FFFF00"/>
                </a:solidFill>
              </a:rPr>
              <a:t> района </a:t>
            </a:r>
            <a:br>
              <a:rPr lang="ru-RU" sz="1600" dirty="0" smtClean="0">
                <a:solidFill>
                  <a:srgbClr val="FFFF00"/>
                </a:solidFill>
              </a:rPr>
            </a:br>
            <a:r>
              <a:rPr lang="ru-RU" sz="1600" dirty="0" smtClean="0">
                <a:solidFill>
                  <a:srgbClr val="FFFF00"/>
                </a:solidFill>
              </a:rPr>
              <a:t>Саратовской области»</a:t>
            </a:r>
            <a:endParaRPr lang="ru-RU" sz="1600" dirty="0">
              <a:solidFill>
                <a:srgbClr val="FFFF00"/>
              </a:solidFill>
            </a:endParaRPr>
          </a:p>
        </p:txBody>
      </p:sp>
      <p:sp>
        <p:nvSpPr>
          <p:cNvPr id="3" name="Подзаголовок 2"/>
          <p:cNvSpPr>
            <a:spLocks noGrp="1"/>
          </p:cNvSpPr>
          <p:nvPr>
            <p:ph type="subTitle" idx="1"/>
          </p:nvPr>
        </p:nvSpPr>
        <p:spPr>
          <a:xfrm>
            <a:off x="1000100" y="1785926"/>
            <a:ext cx="7215238" cy="3857652"/>
          </a:xfrm>
        </p:spPr>
        <p:txBody>
          <a:bodyPr>
            <a:normAutofit fontScale="55000" lnSpcReduction="20000"/>
          </a:bodyPr>
          <a:lstStyle/>
          <a:p>
            <a:r>
              <a:rPr lang="ru-RU" b="1" dirty="0" smtClean="0">
                <a:solidFill>
                  <a:srgbClr val="92D050"/>
                </a:solidFill>
              </a:rPr>
              <a:t>           </a:t>
            </a:r>
          </a:p>
          <a:p>
            <a:pPr algn="ctr"/>
            <a:r>
              <a:rPr lang="ru-RU" sz="5900" b="1" dirty="0" smtClean="0">
                <a:ln>
                  <a:solidFill>
                    <a:srgbClr val="002060"/>
                  </a:solidFill>
                </a:ln>
                <a:solidFill>
                  <a:srgbClr val="00B050"/>
                </a:solidFill>
              </a:rPr>
              <a:t>             Проект</a:t>
            </a:r>
          </a:p>
          <a:p>
            <a:pPr algn="ctr"/>
            <a:r>
              <a:rPr lang="ru-RU" sz="5900" b="1" dirty="0" smtClean="0">
                <a:ln>
                  <a:solidFill>
                    <a:srgbClr val="002060"/>
                  </a:solidFill>
                </a:ln>
                <a:solidFill>
                  <a:srgbClr val="00B050"/>
                </a:solidFill>
              </a:rPr>
              <a:t>               «Уголок книги»</a:t>
            </a:r>
          </a:p>
          <a:p>
            <a:pPr algn="ctr"/>
            <a:r>
              <a:rPr lang="ru-RU" sz="5900" b="1" dirty="0" smtClean="0">
                <a:ln>
                  <a:solidFill>
                    <a:srgbClr val="002060"/>
                  </a:solidFill>
                </a:ln>
                <a:solidFill>
                  <a:srgbClr val="00B050"/>
                </a:solidFill>
              </a:rPr>
              <a:t>Младшая группа «Ромашка»</a:t>
            </a:r>
          </a:p>
          <a:p>
            <a:pPr algn="ctr"/>
            <a:r>
              <a:rPr lang="ru-RU" sz="5900" b="1" dirty="0" smtClean="0">
                <a:ln>
                  <a:solidFill>
                    <a:srgbClr val="002060"/>
                  </a:solidFill>
                </a:ln>
                <a:solidFill>
                  <a:srgbClr val="00B050"/>
                </a:solidFill>
              </a:rPr>
              <a:t> группу посещают 13 детей</a:t>
            </a:r>
          </a:p>
          <a:p>
            <a:pPr algn="ctr"/>
            <a:r>
              <a:rPr lang="ru-RU" sz="5900" b="1" dirty="0" smtClean="0">
                <a:ln>
                  <a:solidFill>
                    <a:srgbClr val="002060"/>
                  </a:solidFill>
                </a:ln>
                <a:solidFill>
                  <a:srgbClr val="00B050"/>
                </a:solidFill>
              </a:rPr>
              <a:t>Воспитатели: Пахомова И.А.</a:t>
            </a:r>
          </a:p>
          <a:p>
            <a:pPr algn="ctr"/>
            <a:r>
              <a:rPr lang="ru-RU" sz="5900" b="1" dirty="0" err="1" smtClean="0">
                <a:ln>
                  <a:solidFill>
                    <a:srgbClr val="002060"/>
                  </a:solidFill>
                </a:ln>
                <a:solidFill>
                  <a:srgbClr val="00B050"/>
                </a:solidFill>
              </a:rPr>
              <a:t>Демешкина</a:t>
            </a:r>
            <a:r>
              <a:rPr lang="ru-RU" sz="5900" b="1" dirty="0" smtClean="0">
                <a:ln>
                  <a:solidFill>
                    <a:srgbClr val="002060"/>
                  </a:solidFill>
                </a:ln>
                <a:solidFill>
                  <a:srgbClr val="00B050"/>
                </a:solidFill>
              </a:rPr>
              <a:t> М.В. </a:t>
            </a:r>
            <a:endParaRPr lang="ru-RU" sz="5900" b="1" dirty="0">
              <a:ln>
                <a:solidFill>
                  <a:srgbClr val="002060"/>
                </a:solidFill>
              </a:ln>
              <a:solidFill>
                <a:srgbClr val="00B050"/>
              </a:solidFill>
            </a:endParaRPr>
          </a:p>
        </p:txBody>
      </p:sp>
      <p:sp>
        <p:nvSpPr>
          <p:cNvPr id="4" name="TextBox 3"/>
          <p:cNvSpPr txBox="1"/>
          <p:nvPr/>
        </p:nvSpPr>
        <p:spPr>
          <a:xfrm>
            <a:off x="3000364" y="6429396"/>
            <a:ext cx="2286016" cy="369332"/>
          </a:xfrm>
          <a:prstGeom prst="rect">
            <a:avLst/>
          </a:prstGeom>
          <a:noFill/>
        </p:spPr>
        <p:txBody>
          <a:bodyPr wrap="square" rtlCol="0">
            <a:spAutoFit/>
          </a:bodyPr>
          <a:lstStyle/>
          <a:p>
            <a:pPr algn="ctr"/>
            <a:r>
              <a:rPr lang="ru-RU" b="1" dirty="0" smtClean="0">
                <a:solidFill>
                  <a:srgbClr val="7030A0"/>
                </a:solidFill>
              </a:rPr>
              <a:t>2012 год</a:t>
            </a:r>
            <a:endParaRPr lang="ru-RU" b="1" dirty="0">
              <a:solidFill>
                <a:srgbClr val="7030A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642918"/>
            <a:ext cx="8229600" cy="1066800"/>
          </a:xfrm>
        </p:spPr>
        <p:txBody>
          <a:bodyPr/>
          <a:lstStyle/>
          <a:p>
            <a:pPr algn="ctr"/>
            <a:r>
              <a:rPr lang="ru-RU" dirty="0" smtClean="0">
                <a:solidFill>
                  <a:srgbClr val="0070C0"/>
                </a:solidFill>
              </a:rPr>
              <a:t>Книжки-малышки</a:t>
            </a:r>
            <a:endParaRPr lang="ru-RU" dirty="0">
              <a:solidFill>
                <a:srgbClr val="0070C0"/>
              </a:solidFill>
            </a:endParaRPr>
          </a:p>
        </p:txBody>
      </p:sp>
      <p:pic>
        <p:nvPicPr>
          <p:cNvPr id="8194" name="Picture 2"/>
          <p:cNvPicPr>
            <a:picLocks noGrp="1" noChangeAspect="1" noChangeArrowheads="1"/>
          </p:cNvPicPr>
          <p:nvPr>
            <p:ph idx="1"/>
          </p:nvPr>
        </p:nvPicPr>
        <p:blipFill>
          <a:blip r:embed="rId2"/>
          <a:srcRect/>
          <a:stretch>
            <a:fillRect/>
          </a:stretch>
        </p:blipFill>
        <p:spPr bwMode="auto">
          <a:xfrm>
            <a:off x="1285852" y="1643050"/>
            <a:ext cx="6667546" cy="500066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00034" y="1428736"/>
            <a:ext cx="8458200" cy="4643470"/>
          </a:xfrm>
        </p:spPr>
        <p:txBody>
          <a:bodyPr>
            <a:normAutofit fontScale="90000"/>
          </a:bodyPr>
          <a:lstStyle/>
          <a:p>
            <a:pPr lvl="0"/>
            <a:r>
              <a:rPr lang="ru-RU" sz="2400" b="1" u="sng" dirty="0" smtClean="0">
                <a:solidFill>
                  <a:srgbClr val="0070C0"/>
                </a:solidFill>
              </a:rPr>
              <a:t/>
            </a:r>
            <a:br>
              <a:rPr lang="ru-RU" sz="2400" b="1" u="sng" dirty="0" smtClean="0">
                <a:solidFill>
                  <a:srgbClr val="0070C0"/>
                </a:solidFill>
              </a:rPr>
            </a:br>
            <a:r>
              <a:rPr lang="ru-RU" sz="2400" b="1" u="sng" dirty="0" smtClean="0">
                <a:solidFill>
                  <a:srgbClr val="0070C0"/>
                </a:solidFill>
              </a:rPr>
              <a:t/>
            </a:r>
            <a:br>
              <a:rPr lang="ru-RU" sz="2400" b="1" u="sng" dirty="0" smtClean="0">
                <a:solidFill>
                  <a:srgbClr val="0070C0"/>
                </a:solidFill>
              </a:rPr>
            </a:br>
            <a:r>
              <a:rPr lang="ru-RU" sz="2400" b="1" u="sng" dirty="0" smtClean="0">
                <a:solidFill>
                  <a:srgbClr val="0070C0"/>
                </a:solidFill>
              </a:rPr>
              <a:t/>
            </a:r>
            <a:br>
              <a:rPr lang="ru-RU" sz="2400" b="1" u="sng" dirty="0" smtClean="0">
                <a:solidFill>
                  <a:srgbClr val="0070C0"/>
                </a:solidFill>
              </a:rPr>
            </a:br>
            <a:r>
              <a:rPr lang="ru-RU" sz="2400" b="1" u="sng" dirty="0" smtClean="0">
                <a:solidFill>
                  <a:srgbClr val="0070C0"/>
                </a:solidFill>
              </a:rPr>
              <a:t>Произведения малого фольклора</a:t>
            </a:r>
            <a:r>
              <a:rPr lang="ru-RU" sz="2400" dirty="0" smtClean="0">
                <a:solidFill>
                  <a:srgbClr val="0070C0"/>
                </a:solidFill>
              </a:rPr>
              <a:t/>
            </a:r>
            <a:br>
              <a:rPr lang="ru-RU" sz="2400" dirty="0" smtClean="0">
                <a:solidFill>
                  <a:srgbClr val="0070C0"/>
                </a:solidFill>
              </a:rPr>
            </a:br>
            <a:r>
              <a:rPr lang="ru-RU" sz="2400" b="1" dirty="0" smtClean="0">
                <a:solidFill>
                  <a:srgbClr val="0070C0"/>
                </a:solidFill>
              </a:rPr>
              <a:t>1.  Русские народные </a:t>
            </a:r>
            <a:r>
              <a:rPr lang="ru-RU" sz="2400" b="1" dirty="0" err="1" smtClean="0">
                <a:solidFill>
                  <a:srgbClr val="0070C0"/>
                </a:solidFill>
              </a:rPr>
              <a:t>потешки</a:t>
            </a:r>
            <a:r>
              <a:rPr lang="ru-RU" sz="2400" dirty="0" smtClean="0">
                <a:solidFill>
                  <a:srgbClr val="0070C0"/>
                </a:solidFill>
              </a:rPr>
              <a:t/>
            </a:r>
            <a:br>
              <a:rPr lang="ru-RU" sz="2400" dirty="0" smtClean="0">
                <a:solidFill>
                  <a:srgbClr val="0070C0"/>
                </a:solidFill>
              </a:rPr>
            </a:br>
            <a:r>
              <a:rPr lang="ru-RU" sz="2400" b="1" dirty="0" smtClean="0">
                <a:solidFill>
                  <a:srgbClr val="0070C0"/>
                </a:solidFill>
              </a:rPr>
              <a:t>2. Кошкин дом, русские народные </a:t>
            </a:r>
            <a:r>
              <a:rPr lang="ru-RU" sz="2400" b="1" dirty="0" err="1" smtClean="0">
                <a:solidFill>
                  <a:srgbClr val="0070C0"/>
                </a:solidFill>
              </a:rPr>
              <a:t>потешки</a:t>
            </a:r>
            <a:r>
              <a:rPr lang="ru-RU" sz="2400" dirty="0" smtClean="0">
                <a:solidFill>
                  <a:srgbClr val="0070C0"/>
                </a:solidFill>
              </a:rPr>
              <a:t/>
            </a:r>
            <a:br>
              <a:rPr lang="ru-RU" sz="2400" dirty="0" smtClean="0">
                <a:solidFill>
                  <a:srgbClr val="0070C0"/>
                </a:solidFill>
              </a:rPr>
            </a:br>
            <a:r>
              <a:rPr lang="ru-RU" sz="2400" b="1" dirty="0" smtClean="0">
                <a:solidFill>
                  <a:srgbClr val="0070C0"/>
                </a:solidFill>
              </a:rPr>
              <a:t>3. Русские народные считалки</a:t>
            </a:r>
            <a:r>
              <a:rPr lang="ru-RU" sz="2400" dirty="0" smtClean="0">
                <a:solidFill>
                  <a:srgbClr val="0070C0"/>
                </a:solidFill>
              </a:rPr>
              <a:t/>
            </a:r>
            <a:br>
              <a:rPr lang="ru-RU" sz="2400" dirty="0" smtClean="0">
                <a:solidFill>
                  <a:srgbClr val="0070C0"/>
                </a:solidFill>
              </a:rPr>
            </a:br>
            <a:r>
              <a:rPr lang="ru-RU" sz="2400" b="1" dirty="0" smtClean="0">
                <a:solidFill>
                  <a:srgbClr val="0070C0"/>
                </a:solidFill>
              </a:rPr>
              <a:t>4. Загадки для малышей</a:t>
            </a:r>
            <a:r>
              <a:rPr lang="ru-RU" sz="2400" dirty="0" smtClean="0">
                <a:solidFill>
                  <a:srgbClr val="0070C0"/>
                </a:solidFill>
              </a:rPr>
              <a:t/>
            </a:r>
            <a:br>
              <a:rPr lang="ru-RU" sz="2400" dirty="0" smtClean="0">
                <a:solidFill>
                  <a:srgbClr val="0070C0"/>
                </a:solidFill>
              </a:rPr>
            </a:br>
            <a:r>
              <a:rPr lang="ru-RU" sz="2400" b="1" dirty="0" smtClean="0">
                <a:solidFill>
                  <a:srgbClr val="0070C0"/>
                </a:solidFill>
              </a:rPr>
              <a:t>5. </a:t>
            </a:r>
            <a:r>
              <a:rPr lang="ru-RU" sz="2400" b="1" dirty="0" err="1" smtClean="0">
                <a:solidFill>
                  <a:srgbClr val="0070C0"/>
                </a:solidFill>
              </a:rPr>
              <a:t>Потешки</a:t>
            </a:r>
            <a:r>
              <a:rPr lang="ru-RU" sz="2400" b="1" dirty="0" smtClean="0">
                <a:solidFill>
                  <a:srgbClr val="0070C0"/>
                </a:solidFill>
              </a:rPr>
              <a:t> для малышей, русские народные песенки</a:t>
            </a:r>
            <a:r>
              <a:rPr lang="ru-RU" sz="2400" dirty="0" smtClean="0">
                <a:solidFill>
                  <a:srgbClr val="0070C0"/>
                </a:solidFill>
              </a:rPr>
              <a:t/>
            </a:r>
            <a:br>
              <a:rPr lang="ru-RU" sz="2400" dirty="0" smtClean="0">
                <a:solidFill>
                  <a:srgbClr val="0070C0"/>
                </a:solidFill>
              </a:rPr>
            </a:br>
            <a:r>
              <a:rPr lang="ru-RU" sz="2400" b="1" dirty="0" smtClean="0">
                <a:solidFill>
                  <a:srgbClr val="0070C0"/>
                </a:solidFill>
              </a:rPr>
              <a:t>6. </a:t>
            </a:r>
            <a:r>
              <a:rPr lang="ru-RU" sz="2400" b="1" dirty="0" err="1" smtClean="0">
                <a:solidFill>
                  <a:srgbClr val="0070C0"/>
                </a:solidFill>
              </a:rPr>
              <a:t>Потешки</a:t>
            </a:r>
            <a:r>
              <a:rPr lang="ru-RU" sz="2400" b="1" dirty="0" smtClean="0">
                <a:solidFill>
                  <a:srgbClr val="0070C0"/>
                </a:solidFill>
              </a:rPr>
              <a:t> для малышей «</a:t>
            </a:r>
            <a:r>
              <a:rPr lang="ru-RU" sz="2400" b="1" dirty="0" err="1" smtClean="0">
                <a:solidFill>
                  <a:srgbClr val="0070C0"/>
                </a:solidFill>
              </a:rPr>
              <a:t>Сорока-белобока</a:t>
            </a:r>
            <a:r>
              <a:rPr lang="ru-RU" sz="2400" b="1" dirty="0" smtClean="0">
                <a:solidFill>
                  <a:srgbClr val="0070C0"/>
                </a:solidFill>
              </a:rPr>
              <a:t>»</a:t>
            </a:r>
            <a:r>
              <a:rPr lang="ru-RU" sz="2400" dirty="0" smtClean="0">
                <a:solidFill>
                  <a:srgbClr val="0070C0"/>
                </a:solidFill>
              </a:rPr>
              <a:t/>
            </a:r>
            <a:br>
              <a:rPr lang="ru-RU" sz="2400" dirty="0" smtClean="0">
                <a:solidFill>
                  <a:srgbClr val="0070C0"/>
                </a:solidFill>
              </a:rPr>
            </a:br>
            <a:r>
              <a:rPr lang="ru-RU" sz="2400" b="1" dirty="0" smtClean="0">
                <a:solidFill>
                  <a:srgbClr val="0070C0"/>
                </a:solidFill>
              </a:rPr>
              <a:t>7.  </a:t>
            </a:r>
            <a:r>
              <a:rPr lang="ru-RU" sz="2400" b="1" dirty="0" err="1" smtClean="0">
                <a:solidFill>
                  <a:srgbClr val="0070C0"/>
                </a:solidFill>
              </a:rPr>
              <a:t>Потешки</a:t>
            </a:r>
            <a:r>
              <a:rPr lang="ru-RU" sz="2400" b="1" dirty="0" smtClean="0">
                <a:solidFill>
                  <a:srgbClr val="0070C0"/>
                </a:solidFill>
              </a:rPr>
              <a:t> для малышей «Радуга-горка»</a:t>
            </a:r>
            <a:r>
              <a:rPr lang="ru-RU" sz="2400" dirty="0" smtClean="0">
                <a:solidFill>
                  <a:srgbClr val="0070C0"/>
                </a:solidFill>
              </a:rPr>
              <a:t/>
            </a:r>
            <a:br>
              <a:rPr lang="ru-RU" sz="2400" dirty="0" smtClean="0">
                <a:solidFill>
                  <a:srgbClr val="0070C0"/>
                </a:solidFill>
              </a:rPr>
            </a:br>
            <a:r>
              <a:rPr lang="ru-RU" sz="2400" b="1" dirty="0" smtClean="0">
                <a:solidFill>
                  <a:srgbClr val="0070C0"/>
                </a:solidFill>
              </a:rPr>
              <a:t>8.  Забавные считалочки</a:t>
            </a:r>
            <a:r>
              <a:rPr lang="ru-RU" sz="2400" dirty="0" smtClean="0">
                <a:solidFill>
                  <a:srgbClr val="0070C0"/>
                </a:solidFill>
              </a:rPr>
              <a:t/>
            </a:r>
            <a:br>
              <a:rPr lang="ru-RU" sz="2400" dirty="0" smtClean="0">
                <a:solidFill>
                  <a:srgbClr val="0070C0"/>
                </a:solidFill>
              </a:rPr>
            </a:br>
            <a:r>
              <a:rPr lang="ru-RU" sz="2400" b="1" dirty="0" smtClean="0">
                <a:solidFill>
                  <a:srgbClr val="0070C0"/>
                </a:solidFill>
              </a:rPr>
              <a:t>9.  «Скок-скок» русские народные песенки</a:t>
            </a:r>
            <a:r>
              <a:rPr lang="ru-RU" sz="2400" dirty="0" smtClean="0">
                <a:solidFill>
                  <a:srgbClr val="0070C0"/>
                </a:solidFill>
              </a:rPr>
              <a:t/>
            </a:r>
            <a:br>
              <a:rPr lang="ru-RU" sz="2400" dirty="0" smtClean="0">
                <a:solidFill>
                  <a:srgbClr val="0070C0"/>
                </a:solidFill>
              </a:rPr>
            </a:br>
            <a:r>
              <a:rPr lang="ru-RU" sz="2400" b="1" dirty="0" smtClean="0">
                <a:solidFill>
                  <a:srgbClr val="0070C0"/>
                </a:solidFill>
              </a:rPr>
              <a:t>10.  </a:t>
            </a:r>
            <a:r>
              <a:rPr lang="ru-RU" sz="2400" b="1" dirty="0" err="1" smtClean="0">
                <a:solidFill>
                  <a:srgbClr val="0070C0"/>
                </a:solidFill>
              </a:rPr>
              <a:t>Сорока-белобока</a:t>
            </a:r>
            <a:r>
              <a:rPr lang="ru-RU" sz="2400" dirty="0" smtClean="0">
                <a:solidFill>
                  <a:srgbClr val="0070C0"/>
                </a:solidFill>
              </a:rPr>
              <a:t/>
            </a:r>
            <a:br>
              <a:rPr lang="ru-RU" sz="2400" dirty="0" smtClean="0">
                <a:solidFill>
                  <a:srgbClr val="0070C0"/>
                </a:solidFill>
              </a:rPr>
            </a:br>
            <a:endParaRPr lang="ru-RU" sz="2400" dirty="0">
              <a:solidFill>
                <a:srgbClr val="0070C0"/>
              </a:solidFill>
            </a:endParaRPr>
          </a:p>
        </p:txBody>
      </p:sp>
      <p:sp>
        <p:nvSpPr>
          <p:cNvPr id="3" name="Подзаголовок 2"/>
          <p:cNvSpPr>
            <a:spLocks noGrp="1"/>
          </p:cNvSpPr>
          <p:nvPr>
            <p:ph type="subTitle" idx="1"/>
          </p:nvPr>
        </p:nvSpPr>
        <p:spPr/>
        <p:txBody>
          <a:bodyPr/>
          <a:lstStyle/>
          <a:p>
            <a:endParaRPr lang="ru-RU" dirty="0"/>
          </a:p>
        </p:txBody>
      </p:sp>
      <p:sp>
        <p:nvSpPr>
          <p:cNvPr id="10241" name="Rectangle 1"/>
          <p:cNvSpPr>
            <a:spLocks noChangeArrowheads="1"/>
          </p:cNvSpPr>
          <p:nvPr/>
        </p:nvSpPr>
        <p:spPr bwMode="auto">
          <a:xfrm>
            <a:off x="0" y="714356"/>
            <a:ext cx="91440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36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Каталог детских книг  (младшая группа)</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214282" y="357166"/>
            <a:ext cx="8786874" cy="4753740"/>
          </a:xfrm>
        </p:spPr>
        <p:txBody>
          <a:bodyPr>
            <a:noAutofit/>
          </a:bodyPr>
          <a:lstStyle/>
          <a:p>
            <a:pPr lvl="0" algn="ctr">
              <a:buNone/>
            </a:pPr>
            <a:r>
              <a:rPr lang="ru-RU" sz="2000" b="1" u="sng" dirty="0" smtClean="0"/>
              <a:t>Поэзия</a:t>
            </a:r>
            <a:endParaRPr lang="ru-RU" sz="2000" dirty="0" smtClean="0"/>
          </a:p>
          <a:p>
            <a:pPr lvl="0"/>
            <a:endParaRPr lang="ru-RU" sz="1400" b="1" dirty="0" smtClean="0"/>
          </a:p>
          <a:p>
            <a:pPr lvl="0"/>
            <a:r>
              <a:rPr lang="ru-RU" sz="1400" b="1" dirty="0" smtClean="0"/>
              <a:t>А</a:t>
            </a:r>
            <a:r>
              <a:rPr lang="ru-RU" sz="1400" b="1" dirty="0" smtClean="0"/>
              <a:t>. </a:t>
            </a:r>
            <a:r>
              <a:rPr lang="ru-RU" sz="1400" b="1" dirty="0" err="1" smtClean="0"/>
              <a:t>Барто</a:t>
            </a:r>
            <a:r>
              <a:rPr lang="ru-RU" sz="1400" b="1" dirty="0" smtClean="0"/>
              <a:t> «Игрушки»</a:t>
            </a:r>
            <a:endParaRPr lang="ru-RU" sz="1400" dirty="0" smtClean="0"/>
          </a:p>
          <a:p>
            <a:pPr lvl="0"/>
            <a:r>
              <a:rPr lang="ru-RU" sz="1400" b="1" dirty="0" smtClean="0"/>
              <a:t>А. </a:t>
            </a:r>
            <a:r>
              <a:rPr lang="ru-RU" sz="1400" b="1" dirty="0" err="1" smtClean="0"/>
              <a:t>Барто</a:t>
            </a:r>
            <a:r>
              <a:rPr lang="ru-RU" sz="1400" b="1" dirty="0" smtClean="0"/>
              <a:t> «Детский сад»</a:t>
            </a:r>
            <a:endParaRPr lang="ru-RU" sz="1400" dirty="0" smtClean="0"/>
          </a:p>
          <a:p>
            <a:pPr lvl="0"/>
            <a:r>
              <a:rPr lang="ru-RU" sz="1400" b="1" dirty="0" smtClean="0"/>
              <a:t>Д. Хармс «Озорные стихи»</a:t>
            </a:r>
            <a:endParaRPr lang="ru-RU" sz="1400" dirty="0" smtClean="0"/>
          </a:p>
          <a:p>
            <a:pPr lvl="0"/>
            <a:r>
              <a:rPr lang="ru-RU" sz="1400" b="1" dirty="0" smtClean="0"/>
              <a:t>С. Михалков «Мы едим»</a:t>
            </a:r>
            <a:endParaRPr lang="ru-RU" sz="1400" dirty="0" smtClean="0"/>
          </a:p>
          <a:p>
            <a:pPr lvl="0"/>
            <a:r>
              <a:rPr lang="ru-RU" sz="1400" b="1" dirty="0" smtClean="0"/>
              <a:t>И. Гурина «Про кого расскажет жук»</a:t>
            </a:r>
            <a:endParaRPr lang="ru-RU" sz="1400" dirty="0" smtClean="0"/>
          </a:p>
          <a:p>
            <a:pPr lvl="0"/>
            <a:r>
              <a:rPr lang="ru-RU" sz="1400" b="1" dirty="0" smtClean="0"/>
              <a:t>И. Гурина «Про кого расскажет цыпленок»</a:t>
            </a:r>
            <a:endParaRPr lang="ru-RU" sz="1400" dirty="0" smtClean="0"/>
          </a:p>
          <a:p>
            <a:pPr lvl="0"/>
            <a:r>
              <a:rPr lang="ru-RU" sz="1400" b="1" dirty="0" smtClean="0"/>
              <a:t>И. Новикова «Стихи»</a:t>
            </a:r>
            <a:endParaRPr lang="ru-RU" sz="1400" dirty="0" smtClean="0"/>
          </a:p>
          <a:p>
            <a:pPr lvl="0"/>
            <a:r>
              <a:rPr lang="ru-RU" sz="1400" b="1" dirty="0" smtClean="0"/>
              <a:t>Н. </a:t>
            </a:r>
            <a:r>
              <a:rPr lang="ru-RU" sz="1400" b="1" dirty="0" err="1" smtClean="0"/>
              <a:t>Пикулева</a:t>
            </a:r>
            <a:r>
              <a:rPr lang="ru-RU" sz="1400" b="1" dirty="0" smtClean="0"/>
              <a:t> «Стихи для самых маленьких»</a:t>
            </a:r>
            <a:endParaRPr lang="ru-RU" sz="1400" dirty="0" smtClean="0"/>
          </a:p>
          <a:p>
            <a:pPr lvl="0"/>
            <a:r>
              <a:rPr lang="ru-RU" sz="1400" b="1" dirty="0" smtClean="0"/>
              <a:t>Ю. Кумак «Стихи для </a:t>
            </a:r>
            <a:r>
              <a:rPr lang="ru-RU" sz="1400" b="1" dirty="0" err="1" smtClean="0"/>
              <a:t>для</a:t>
            </a:r>
            <a:r>
              <a:rPr lang="ru-RU" sz="1400" b="1" dirty="0" smtClean="0"/>
              <a:t> малышей»</a:t>
            </a:r>
            <a:endParaRPr lang="ru-RU" sz="1400" dirty="0" smtClean="0"/>
          </a:p>
          <a:p>
            <a:pPr lvl="0"/>
            <a:r>
              <a:rPr lang="ru-RU" sz="1400" b="1" dirty="0" smtClean="0"/>
              <a:t>Г. </a:t>
            </a:r>
            <a:r>
              <a:rPr lang="ru-RU" sz="1400" b="1" dirty="0" err="1" smtClean="0"/>
              <a:t>Лагздынь</a:t>
            </a:r>
            <a:r>
              <a:rPr lang="ru-RU" sz="1400" b="1" dirty="0" smtClean="0"/>
              <a:t> «Послушный зайчик»</a:t>
            </a:r>
            <a:endParaRPr lang="ru-RU" sz="1400" dirty="0" smtClean="0"/>
          </a:p>
          <a:p>
            <a:pPr lvl="0"/>
            <a:r>
              <a:rPr lang="ru-RU" sz="1400" b="1" dirty="0" smtClean="0"/>
              <a:t>О. Корнеева «Лучшие на свете воспитанные дети»</a:t>
            </a:r>
            <a:endParaRPr lang="ru-RU" sz="1400" dirty="0" smtClean="0"/>
          </a:p>
          <a:p>
            <a:pPr lvl="0"/>
            <a:r>
              <a:rPr lang="ru-RU" sz="1400" b="1" dirty="0" smtClean="0"/>
              <a:t>Т. Ковыль «Бабушкин двор»</a:t>
            </a:r>
            <a:endParaRPr lang="ru-RU" sz="1400" dirty="0" smtClean="0"/>
          </a:p>
          <a:p>
            <a:pPr lvl="0"/>
            <a:r>
              <a:rPr lang="ru-RU" sz="1400" b="1" dirty="0" smtClean="0"/>
              <a:t>В. Степанов «Лесные друзья»</a:t>
            </a:r>
            <a:endParaRPr lang="ru-RU" sz="1400" dirty="0" smtClean="0"/>
          </a:p>
          <a:p>
            <a:pPr lvl="0"/>
            <a:r>
              <a:rPr lang="ru-RU" sz="1400" b="1" dirty="0" smtClean="0"/>
              <a:t>С. Маршак «Детки в клетке</a:t>
            </a:r>
            <a:endParaRPr lang="ru-RU" sz="1400" dirty="0" smtClean="0"/>
          </a:p>
          <a:p>
            <a:pPr lvl="0"/>
            <a:r>
              <a:rPr lang="ru-RU" sz="1400" b="1" dirty="0" smtClean="0"/>
              <a:t>С. Михалков «Тридцать шесть и пять»</a:t>
            </a:r>
            <a:endParaRPr lang="ru-RU" sz="1400" dirty="0" smtClean="0"/>
          </a:p>
          <a:p>
            <a:pPr lvl="0"/>
            <a:r>
              <a:rPr lang="ru-RU" sz="1400" b="1" dirty="0" smtClean="0"/>
              <a:t>К. Чуковский «Айболит»</a:t>
            </a:r>
            <a:endParaRPr lang="ru-RU" sz="1400" dirty="0" smtClean="0"/>
          </a:p>
          <a:p>
            <a:pPr lvl="0"/>
            <a:r>
              <a:rPr lang="ru-RU" sz="1400" b="1" dirty="0" smtClean="0"/>
              <a:t>О. Друз «Разноцветный мальчик»</a:t>
            </a:r>
            <a:endParaRPr lang="ru-RU" sz="1400" dirty="0" smtClean="0"/>
          </a:p>
          <a:p>
            <a:pPr lvl="0"/>
            <a:r>
              <a:rPr lang="ru-RU" sz="1400" b="1" dirty="0" smtClean="0"/>
              <a:t>А. Блок «Снег да снег»</a:t>
            </a:r>
            <a:endParaRPr lang="ru-RU" sz="1400" dirty="0" smtClean="0"/>
          </a:p>
          <a:p>
            <a:pPr lvl="0"/>
            <a:r>
              <a:rPr lang="ru-RU" sz="1400" b="1" dirty="0" smtClean="0"/>
              <a:t>С. Маршак «Разноцветная книга»</a:t>
            </a:r>
            <a:endParaRPr lang="ru-RU" sz="1400" dirty="0" smtClean="0"/>
          </a:p>
          <a:p>
            <a:pPr lvl="0"/>
            <a:r>
              <a:rPr lang="ru-RU" sz="1400" b="1" dirty="0" smtClean="0"/>
              <a:t>В. Маяковский «Что такое хорошо»</a:t>
            </a:r>
            <a:endParaRPr lang="ru-RU" sz="1400" dirty="0" smtClean="0"/>
          </a:p>
          <a:p>
            <a:pPr lvl="0"/>
            <a:r>
              <a:rPr lang="ru-RU" sz="1400" b="1" dirty="0" smtClean="0"/>
              <a:t>Э </a:t>
            </a:r>
            <a:r>
              <a:rPr lang="ru-RU" sz="1400" b="1" dirty="0" err="1" smtClean="0"/>
              <a:t>Межелайтис</a:t>
            </a:r>
            <a:r>
              <a:rPr lang="ru-RU" sz="1400" b="1" dirty="0" smtClean="0"/>
              <a:t> «Сказки моего детства»</a:t>
            </a:r>
            <a:endParaRPr lang="ru-RU" sz="1400" dirty="0" smtClean="0"/>
          </a:p>
          <a:p>
            <a:pPr lvl="0"/>
            <a:r>
              <a:rPr lang="ru-RU" sz="1400" b="1" dirty="0" smtClean="0"/>
              <a:t>С. Маршак «Усатый полосатый»</a:t>
            </a:r>
            <a:endParaRPr lang="ru-RU" sz="1400" dirty="0" smtClean="0"/>
          </a:p>
          <a:p>
            <a:endParaRPr lang="ru-RU" sz="1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28596" y="642918"/>
            <a:ext cx="8229600" cy="4325112"/>
          </a:xfrm>
        </p:spPr>
        <p:txBody>
          <a:bodyPr>
            <a:noAutofit/>
          </a:bodyPr>
          <a:lstStyle/>
          <a:p>
            <a:pPr lvl="0" algn="ctr">
              <a:buNone/>
            </a:pPr>
            <a:r>
              <a:rPr lang="ru-RU" b="1" u="sng" dirty="0" smtClean="0"/>
              <a:t>Проза</a:t>
            </a:r>
            <a:endParaRPr lang="ru-RU" dirty="0" smtClean="0"/>
          </a:p>
          <a:p>
            <a:pPr lvl="0"/>
            <a:endParaRPr lang="ru-RU" sz="1400" b="1" dirty="0" smtClean="0"/>
          </a:p>
          <a:p>
            <a:pPr lvl="0"/>
            <a:r>
              <a:rPr lang="ru-RU" sz="1400" b="1" dirty="0" smtClean="0"/>
              <a:t>В</a:t>
            </a:r>
            <a:r>
              <a:rPr lang="ru-RU" sz="1400" b="1" dirty="0" smtClean="0"/>
              <a:t>. </a:t>
            </a:r>
            <a:r>
              <a:rPr lang="ru-RU" sz="1400" b="1" dirty="0" err="1" smtClean="0"/>
              <a:t>Сутеев</a:t>
            </a:r>
            <a:r>
              <a:rPr lang="ru-RU" sz="1400" b="1" dirty="0" smtClean="0"/>
              <a:t> «Под грибом»</a:t>
            </a:r>
            <a:endParaRPr lang="ru-RU" sz="1400" dirty="0" smtClean="0"/>
          </a:p>
          <a:p>
            <a:pPr lvl="0"/>
            <a:r>
              <a:rPr lang="ru-RU" sz="1400" b="1" dirty="0" smtClean="0"/>
              <a:t>В. Борисов «Щенок Дружок»</a:t>
            </a:r>
            <a:endParaRPr lang="ru-RU" sz="1400" dirty="0" smtClean="0"/>
          </a:p>
          <a:p>
            <a:pPr lvl="0"/>
            <a:r>
              <a:rPr lang="ru-RU" sz="1400" b="1" dirty="0" smtClean="0"/>
              <a:t>Т. Коваль «Кто хозяин этих ног»</a:t>
            </a:r>
            <a:endParaRPr lang="ru-RU" sz="1400" dirty="0" smtClean="0"/>
          </a:p>
          <a:p>
            <a:pPr lvl="0"/>
            <a:r>
              <a:rPr lang="ru-RU" sz="1400" b="1" dirty="0" smtClean="0"/>
              <a:t>Е. </a:t>
            </a:r>
            <a:r>
              <a:rPr lang="ru-RU" sz="1400" b="1" dirty="0" err="1" smtClean="0"/>
              <a:t>Чарушин</a:t>
            </a:r>
            <a:r>
              <a:rPr lang="ru-RU" sz="1400" b="1" dirty="0" smtClean="0"/>
              <a:t> «Про зверят»</a:t>
            </a:r>
            <a:endParaRPr lang="ru-RU" sz="1400" dirty="0" smtClean="0"/>
          </a:p>
          <a:p>
            <a:pPr lvl="0"/>
            <a:r>
              <a:rPr lang="ru-RU" sz="1400" b="1" dirty="0" smtClean="0"/>
              <a:t>В. Бианки «Лесные домишки»</a:t>
            </a:r>
            <a:endParaRPr lang="ru-RU" sz="1400" dirty="0" smtClean="0"/>
          </a:p>
          <a:p>
            <a:pPr lvl="0"/>
            <a:r>
              <a:rPr lang="ru-RU" sz="1400" b="1" dirty="0" smtClean="0"/>
              <a:t>Л. Воронкова «Маша-растеряша»</a:t>
            </a:r>
            <a:endParaRPr lang="ru-RU" sz="1400" dirty="0" smtClean="0"/>
          </a:p>
          <a:p>
            <a:pPr lvl="0"/>
            <a:r>
              <a:rPr lang="ru-RU" sz="1400" b="1" dirty="0" smtClean="0"/>
              <a:t>В. Катаев «Дудочка и кувшин»</a:t>
            </a:r>
            <a:endParaRPr lang="ru-RU" sz="1400" dirty="0" smtClean="0"/>
          </a:p>
          <a:p>
            <a:pPr lvl="0"/>
            <a:r>
              <a:rPr lang="ru-RU" sz="1400" b="1" dirty="0" smtClean="0"/>
              <a:t>К. Ушинский «Рассказы»</a:t>
            </a:r>
            <a:endParaRPr lang="ru-RU" sz="1400" dirty="0" smtClean="0"/>
          </a:p>
          <a:p>
            <a:pPr lvl="0"/>
            <a:r>
              <a:rPr lang="ru-RU" sz="1400" b="1" dirty="0" smtClean="0"/>
              <a:t>Г. Бойко «Большие и маленькие»</a:t>
            </a:r>
            <a:endParaRPr lang="ru-RU" sz="1400" dirty="0" smtClean="0"/>
          </a:p>
          <a:p>
            <a:pPr lvl="0"/>
            <a:r>
              <a:rPr lang="ru-RU" sz="1400" b="1" dirty="0" smtClean="0"/>
              <a:t>И.В.  Гурина «Как появляется лягушка»</a:t>
            </a:r>
            <a:endParaRPr lang="ru-RU" sz="1400" dirty="0" smtClean="0"/>
          </a:p>
          <a:p>
            <a:pPr lvl="0"/>
            <a:r>
              <a:rPr lang="ru-RU" sz="1400" b="1" dirty="0" smtClean="0"/>
              <a:t>И.В.  Гурина «Как появляется цветок»</a:t>
            </a:r>
            <a:endParaRPr lang="ru-RU" sz="1400" dirty="0" smtClean="0"/>
          </a:p>
          <a:p>
            <a:pPr lvl="0"/>
            <a:r>
              <a:rPr lang="ru-RU" sz="1400" b="1" dirty="0" smtClean="0"/>
              <a:t>Б. </a:t>
            </a:r>
            <a:r>
              <a:rPr lang="ru-RU" sz="1400" b="1" dirty="0" err="1" smtClean="0"/>
              <a:t>Заходер</a:t>
            </a:r>
            <a:r>
              <a:rPr lang="ru-RU" sz="1400" b="1" dirty="0" smtClean="0"/>
              <a:t> «Русачек»</a:t>
            </a:r>
            <a:endParaRPr lang="ru-RU" sz="1400" dirty="0" smtClean="0"/>
          </a:p>
          <a:p>
            <a:pPr lvl="0"/>
            <a:r>
              <a:rPr lang="ru-RU" sz="1400" b="1" dirty="0" smtClean="0"/>
              <a:t>С. Воронин «Полосатая спинка»</a:t>
            </a:r>
            <a:endParaRPr lang="ru-RU" sz="1400" dirty="0" smtClean="0"/>
          </a:p>
          <a:p>
            <a:pPr lvl="0"/>
            <a:r>
              <a:rPr lang="ru-RU" sz="1400" b="1" dirty="0" smtClean="0"/>
              <a:t>А. Брагин «Какие бывают кошки»</a:t>
            </a:r>
            <a:endParaRPr lang="ru-RU" sz="1400" dirty="0" smtClean="0"/>
          </a:p>
          <a:p>
            <a:pPr lvl="0"/>
            <a:r>
              <a:rPr lang="ru-RU" sz="1400" b="1" dirty="0" smtClean="0"/>
              <a:t>А. Гайдар «Поход»</a:t>
            </a:r>
            <a:endParaRPr lang="ru-RU" sz="1400" dirty="0" smtClean="0"/>
          </a:p>
          <a:p>
            <a:pPr lvl="0"/>
            <a:r>
              <a:rPr lang="ru-RU" sz="1400" b="1" dirty="0" smtClean="0"/>
              <a:t>О. Никифорова «Цветочные часы»</a:t>
            </a:r>
            <a:endParaRPr lang="ru-RU" sz="1400" dirty="0" smtClean="0"/>
          </a:p>
          <a:p>
            <a:pPr lvl="0"/>
            <a:r>
              <a:rPr lang="ru-RU" sz="1400" b="1" dirty="0" smtClean="0"/>
              <a:t>М. </a:t>
            </a:r>
            <a:r>
              <a:rPr lang="ru-RU" sz="1400" b="1" dirty="0" err="1" smtClean="0"/>
              <a:t>Заходер</a:t>
            </a:r>
            <a:r>
              <a:rPr lang="ru-RU" sz="1400" b="1" dirty="0" smtClean="0"/>
              <a:t> «Их надо охранять»</a:t>
            </a:r>
            <a:endParaRPr lang="ru-RU" sz="1400" dirty="0" smtClean="0"/>
          </a:p>
          <a:p>
            <a:pPr lvl="0"/>
            <a:r>
              <a:rPr lang="ru-RU" sz="1400" b="1" dirty="0" smtClean="0"/>
              <a:t>В.. Флинт «В тайге»</a:t>
            </a:r>
            <a:endParaRPr lang="ru-RU" sz="1400" dirty="0" smtClean="0"/>
          </a:p>
          <a:p>
            <a:pPr lvl="0"/>
            <a:r>
              <a:rPr lang="ru-RU" sz="1400" b="1" dirty="0" smtClean="0"/>
              <a:t>М. </a:t>
            </a:r>
            <a:r>
              <a:rPr lang="ru-RU" sz="1400" b="1" dirty="0" err="1" smtClean="0"/>
              <a:t>Молюков</a:t>
            </a:r>
            <a:r>
              <a:rPr lang="ru-RU" sz="1400" b="1" dirty="0" smtClean="0"/>
              <a:t> «Домик Горихвостки»</a:t>
            </a:r>
            <a:endParaRPr lang="ru-RU" sz="1400" dirty="0" smtClean="0"/>
          </a:p>
          <a:p>
            <a:pPr lvl="0"/>
            <a:r>
              <a:rPr lang="ru-RU" sz="1400" b="1" dirty="0" smtClean="0"/>
              <a:t>О. Никифорова «Береги растения»</a:t>
            </a:r>
            <a:endParaRPr lang="ru-RU" sz="1400" dirty="0" smtClean="0"/>
          </a:p>
          <a:p>
            <a:endParaRPr lang="ru-RU" sz="1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28596" y="857232"/>
            <a:ext cx="8229600" cy="5572164"/>
          </a:xfrm>
        </p:spPr>
        <p:txBody>
          <a:bodyPr>
            <a:normAutofit fontScale="32500" lnSpcReduction="20000"/>
          </a:bodyPr>
          <a:lstStyle/>
          <a:p>
            <a:pPr lvl="0" algn="ctr">
              <a:buNone/>
            </a:pPr>
            <a:r>
              <a:rPr lang="ru-RU" sz="9800" b="1" u="sng" dirty="0" smtClean="0"/>
              <a:t>Сказки </a:t>
            </a:r>
            <a:endParaRPr lang="ru-RU" sz="9800" dirty="0" smtClean="0"/>
          </a:p>
          <a:p>
            <a:pPr lvl="0"/>
            <a:endParaRPr lang="ru-RU" b="1" dirty="0" smtClean="0"/>
          </a:p>
          <a:p>
            <a:pPr lvl="0"/>
            <a:r>
              <a:rPr lang="ru-RU" b="1" dirty="0" smtClean="0"/>
              <a:t>Колобок</a:t>
            </a:r>
            <a:endParaRPr lang="ru-RU" dirty="0" smtClean="0"/>
          </a:p>
          <a:p>
            <a:pPr lvl="0"/>
            <a:r>
              <a:rPr lang="ru-RU" b="1" dirty="0" smtClean="0"/>
              <a:t>Репка</a:t>
            </a:r>
            <a:endParaRPr lang="ru-RU" dirty="0" smtClean="0"/>
          </a:p>
          <a:p>
            <a:pPr lvl="0"/>
            <a:r>
              <a:rPr lang="ru-RU" b="1" dirty="0" smtClean="0"/>
              <a:t>Маша и медведь</a:t>
            </a:r>
            <a:endParaRPr lang="ru-RU" dirty="0" smtClean="0"/>
          </a:p>
          <a:p>
            <a:pPr lvl="0"/>
            <a:r>
              <a:rPr lang="ru-RU" b="1" dirty="0" smtClean="0"/>
              <a:t>Волк и семеро козлят</a:t>
            </a:r>
            <a:endParaRPr lang="ru-RU" dirty="0" smtClean="0"/>
          </a:p>
          <a:p>
            <a:pPr lvl="0"/>
            <a:r>
              <a:rPr lang="ru-RU" b="1" dirty="0" smtClean="0"/>
              <a:t>Три поросенка</a:t>
            </a:r>
            <a:endParaRPr lang="ru-RU" dirty="0" smtClean="0"/>
          </a:p>
          <a:p>
            <a:pPr lvl="0"/>
            <a:r>
              <a:rPr lang="ru-RU" b="1" dirty="0" smtClean="0"/>
              <a:t>Рукавичка</a:t>
            </a:r>
            <a:endParaRPr lang="ru-RU" dirty="0" smtClean="0"/>
          </a:p>
          <a:p>
            <a:pPr lvl="0"/>
            <a:r>
              <a:rPr lang="ru-RU" b="1" dirty="0" smtClean="0"/>
              <a:t>Гуси-лебеди</a:t>
            </a:r>
            <a:endParaRPr lang="ru-RU" dirty="0" smtClean="0"/>
          </a:p>
          <a:p>
            <a:pPr lvl="0"/>
            <a:r>
              <a:rPr lang="ru-RU" b="1" dirty="0" smtClean="0"/>
              <a:t>Сестрица </a:t>
            </a:r>
            <a:r>
              <a:rPr lang="ru-RU" b="1" dirty="0" err="1" smtClean="0"/>
              <a:t>Аленушка</a:t>
            </a:r>
            <a:r>
              <a:rPr lang="ru-RU" b="1" dirty="0" smtClean="0"/>
              <a:t> и братец Иванушка</a:t>
            </a:r>
            <a:endParaRPr lang="ru-RU" dirty="0" smtClean="0"/>
          </a:p>
          <a:p>
            <a:pPr lvl="0"/>
            <a:r>
              <a:rPr lang="ru-RU" b="1" dirty="0" smtClean="0"/>
              <a:t>Лисичка со скалкой</a:t>
            </a:r>
            <a:endParaRPr lang="ru-RU" dirty="0" smtClean="0"/>
          </a:p>
          <a:p>
            <a:pPr lvl="0"/>
            <a:r>
              <a:rPr lang="ru-RU" b="1" dirty="0" err="1" smtClean="0"/>
              <a:t>К;от</a:t>
            </a:r>
            <a:r>
              <a:rPr lang="ru-RU" b="1" dirty="0" smtClean="0"/>
              <a:t>, петух и лиса</a:t>
            </a:r>
            <a:endParaRPr lang="ru-RU" dirty="0" smtClean="0"/>
          </a:p>
          <a:p>
            <a:pPr lvl="0"/>
            <a:r>
              <a:rPr lang="ru-RU" b="1" dirty="0" err="1" smtClean="0"/>
              <a:t>Заюшкина</a:t>
            </a:r>
            <a:r>
              <a:rPr lang="ru-RU" b="1" dirty="0" smtClean="0"/>
              <a:t> избушка</a:t>
            </a:r>
            <a:endParaRPr lang="ru-RU" dirty="0" smtClean="0"/>
          </a:p>
          <a:p>
            <a:pPr lvl="0"/>
            <a:r>
              <a:rPr lang="ru-RU" b="1" dirty="0" smtClean="0"/>
              <a:t>Гадкий утенок</a:t>
            </a:r>
            <a:endParaRPr lang="ru-RU" dirty="0" smtClean="0"/>
          </a:p>
          <a:p>
            <a:pPr lvl="0"/>
            <a:r>
              <a:rPr lang="ru-RU" b="1" dirty="0" smtClean="0"/>
              <a:t>Крошечка </a:t>
            </a:r>
            <a:r>
              <a:rPr lang="ru-RU" b="1" dirty="0" err="1" smtClean="0"/>
              <a:t>Хаврошечка</a:t>
            </a:r>
            <a:endParaRPr lang="ru-RU" dirty="0" smtClean="0"/>
          </a:p>
          <a:p>
            <a:pPr lvl="0"/>
            <a:r>
              <a:rPr lang="ru-RU" b="1" dirty="0" err="1" smtClean="0"/>
              <a:t>Морозко</a:t>
            </a:r>
            <a:r>
              <a:rPr lang="ru-RU" b="1" dirty="0" smtClean="0"/>
              <a:t> Лисичка сестричка и серый волк</a:t>
            </a:r>
            <a:endParaRPr lang="ru-RU" dirty="0" smtClean="0"/>
          </a:p>
          <a:p>
            <a:pPr lvl="0"/>
            <a:r>
              <a:rPr lang="ru-RU" b="1" dirty="0" smtClean="0"/>
              <a:t>Бычок- смоляной бочок</a:t>
            </a:r>
            <a:endParaRPr lang="ru-RU" dirty="0" smtClean="0"/>
          </a:p>
          <a:p>
            <a:pPr lvl="0"/>
            <a:r>
              <a:rPr lang="ru-RU" b="1" dirty="0" smtClean="0"/>
              <a:t>Бобовое зернышко</a:t>
            </a:r>
            <a:endParaRPr lang="ru-RU" dirty="0" smtClean="0"/>
          </a:p>
          <a:p>
            <a:pPr lvl="0"/>
            <a:r>
              <a:rPr lang="ru-RU" b="1" dirty="0" smtClean="0"/>
              <a:t>Заяц хвастунишка</a:t>
            </a:r>
            <a:endParaRPr lang="ru-RU" dirty="0" smtClean="0"/>
          </a:p>
          <a:p>
            <a:pPr lvl="0"/>
            <a:r>
              <a:rPr lang="ru-RU" b="1" dirty="0" smtClean="0"/>
              <a:t>Кот в </a:t>
            </a:r>
            <a:r>
              <a:rPr lang="ru-RU" b="1" dirty="0" err="1" smtClean="0"/>
              <a:t>сапогахЧуковский</a:t>
            </a:r>
            <a:endParaRPr lang="ru-RU" dirty="0" smtClean="0"/>
          </a:p>
          <a:p>
            <a:pPr lvl="0"/>
            <a:r>
              <a:rPr lang="ru-RU" b="1" dirty="0" smtClean="0"/>
              <a:t>Три медведя</a:t>
            </a:r>
            <a:endParaRPr lang="ru-RU" dirty="0" smtClean="0"/>
          </a:p>
          <a:p>
            <a:pPr lvl="0"/>
            <a:r>
              <a:rPr lang="ru-RU" b="1" dirty="0" err="1" smtClean="0"/>
              <a:t>Жихарка</a:t>
            </a:r>
            <a:endParaRPr lang="ru-RU" dirty="0" smtClean="0"/>
          </a:p>
          <a:p>
            <a:pPr lvl="0"/>
            <a:r>
              <a:rPr lang="ru-RU" b="1" dirty="0" smtClean="0"/>
              <a:t>Зимовье зверей</a:t>
            </a:r>
            <a:endParaRPr lang="ru-RU" dirty="0" smtClean="0"/>
          </a:p>
          <a:p>
            <a:pPr lvl="0"/>
            <a:r>
              <a:rPr lang="ru-RU" b="1" dirty="0" err="1" smtClean="0"/>
              <a:t>По-щучьему</a:t>
            </a:r>
            <a:r>
              <a:rPr lang="ru-RU" b="1" dirty="0" smtClean="0"/>
              <a:t> велению</a:t>
            </a:r>
            <a:endParaRPr lang="ru-RU" dirty="0" smtClean="0"/>
          </a:p>
          <a:p>
            <a:pPr lvl="0"/>
            <a:r>
              <a:rPr lang="ru-RU" b="1" dirty="0" smtClean="0"/>
              <a:t>Чуковский «Телефон»</a:t>
            </a:r>
            <a:endParaRPr lang="ru-RU" dirty="0" smtClean="0"/>
          </a:p>
          <a:p>
            <a:pPr lvl="0"/>
            <a:r>
              <a:rPr lang="ru-RU" b="1" dirty="0" smtClean="0"/>
              <a:t>Чуковский «Муха-Цокотуха»</a:t>
            </a:r>
            <a:endParaRPr lang="ru-RU" dirty="0" smtClean="0"/>
          </a:p>
          <a:p>
            <a:pPr lvl="0"/>
            <a:r>
              <a:rPr lang="ru-RU" b="1" dirty="0" smtClean="0"/>
              <a:t>Чуковский «Краденое солнце»</a:t>
            </a:r>
            <a:endParaRPr lang="ru-RU" dirty="0" smtClean="0"/>
          </a:p>
          <a:p>
            <a:pPr lvl="0"/>
            <a:r>
              <a:rPr lang="ru-RU" b="1" dirty="0" smtClean="0"/>
              <a:t>Чуковский «Цыпленок»</a:t>
            </a:r>
            <a:endParaRPr lang="ru-RU" dirty="0" smtClean="0"/>
          </a:p>
          <a:p>
            <a:pPr lvl="0"/>
            <a:r>
              <a:rPr lang="ru-RU" b="1" dirty="0" smtClean="0"/>
              <a:t>Чуковский «Айболит»</a:t>
            </a:r>
            <a:endParaRPr lang="ru-RU" dirty="0" smtClean="0"/>
          </a:p>
          <a:p>
            <a:pPr lvl="0"/>
            <a:r>
              <a:rPr lang="ru-RU" b="1" dirty="0" smtClean="0"/>
              <a:t>Дружба зверей</a:t>
            </a:r>
            <a:endParaRPr lang="ru-RU" dirty="0" smtClean="0"/>
          </a:p>
          <a:p>
            <a:pPr lvl="0"/>
            <a:r>
              <a:rPr lang="ru-RU" b="1" dirty="0" smtClean="0"/>
              <a:t>Красная шапочка</a:t>
            </a:r>
            <a:endParaRPr lang="ru-RU" dirty="0" smtClean="0"/>
          </a:p>
          <a:p>
            <a:pPr lvl="0"/>
            <a:r>
              <a:rPr lang="ru-RU" b="1" dirty="0" smtClean="0"/>
              <a:t>Хвосты</a:t>
            </a:r>
            <a:endParaRPr lang="ru-RU" dirty="0" smtClean="0"/>
          </a:p>
          <a:p>
            <a:pPr lvl="0"/>
            <a:r>
              <a:rPr lang="ru-RU" b="1" dirty="0" smtClean="0"/>
              <a:t>Упрямый ослик</a:t>
            </a:r>
            <a:endParaRPr lang="ru-RU" dirty="0" smtClean="0"/>
          </a:p>
          <a:p>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57200" y="214291"/>
            <a:ext cx="8458200" cy="4572032"/>
          </a:xfrm>
        </p:spPr>
        <p:txBody>
          <a:bodyPr>
            <a:normAutofit/>
          </a:bodyPr>
          <a:lstStyle/>
          <a:p>
            <a:pPr lvl="0"/>
            <a:r>
              <a:rPr lang="ru-RU" sz="1800" b="1" u="sng" dirty="0" smtClean="0">
                <a:solidFill>
                  <a:srgbClr val="00B0F0"/>
                </a:solidFill>
              </a:rPr>
              <a:t>Энциклопедии</a:t>
            </a:r>
            <a:r>
              <a:rPr lang="ru-RU" sz="1600" dirty="0" smtClean="0">
                <a:solidFill>
                  <a:srgbClr val="00B0F0"/>
                </a:solidFill>
              </a:rPr>
              <a:t/>
            </a:r>
            <a:br>
              <a:rPr lang="ru-RU" sz="1600" dirty="0" smtClean="0">
                <a:solidFill>
                  <a:srgbClr val="00B0F0"/>
                </a:solidFill>
              </a:rPr>
            </a:br>
            <a:r>
              <a:rPr lang="ru-RU" sz="1600" b="1" dirty="0" smtClean="0">
                <a:solidFill>
                  <a:srgbClr val="00B0F0"/>
                </a:solidFill>
              </a:rPr>
              <a:t>Л.Я. </a:t>
            </a:r>
            <a:r>
              <a:rPr lang="ru-RU" sz="1600" b="1" dirty="0" err="1" smtClean="0">
                <a:solidFill>
                  <a:srgbClr val="00B0F0"/>
                </a:solidFill>
              </a:rPr>
              <a:t>Гольперштейн</a:t>
            </a:r>
            <a:r>
              <a:rPr lang="ru-RU" sz="1600" b="1" dirty="0" smtClean="0">
                <a:solidFill>
                  <a:srgbClr val="00B0F0"/>
                </a:solidFill>
              </a:rPr>
              <a:t> «Моя первая Энциклопедия»</a:t>
            </a:r>
            <a:r>
              <a:rPr lang="ru-RU" sz="1600" dirty="0" smtClean="0">
                <a:solidFill>
                  <a:srgbClr val="00B0F0"/>
                </a:solidFill>
              </a:rPr>
              <a:t/>
            </a:r>
            <a:br>
              <a:rPr lang="ru-RU" sz="1600" dirty="0" smtClean="0">
                <a:solidFill>
                  <a:srgbClr val="00B0F0"/>
                </a:solidFill>
              </a:rPr>
            </a:br>
            <a:r>
              <a:rPr lang="ru-RU" sz="1600" b="1" dirty="0" smtClean="0">
                <a:solidFill>
                  <a:srgbClr val="00B0F0"/>
                </a:solidFill>
              </a:rPr>
              <a:t>Н. </a:t>
            </a:r>
            <a:r>
              <a:rPr lang="ru-RU" sz="1600" b="1" dirty="0" err="1" smtClean="0">
                <a:solidFill>
                  <a:srgbClr val="00B0F0"/>
                </a:solidFill>
              </a:rPr>
              <a:t>Ожерельева</a:t>
            </a:r>
            <a:r>
              <a:rPr lang="ru-RU" sz="1600" b="1" dirty="0" smtClean="0">
                <a:solidFill>
                  <a:srgbClr val="00B0F0"/>
                </a:solidFill>
              </a:rPr>
              <a:t> «Все обо всем. Животные»</a:t>
            </a:r>
            <a:r>
              <a:rPr lang="ru-RU" sz="1600" dirty="0" smtClean="0">
                <a:solidFill>
                  <a:srgbClr val="00B0F0"/>
                </a:solidFill>
              </a:rPr>
              <a:t/>
            </a:r>
            <a:br>
              <a:rPr lang="ru-RU" sz="1600" dirty="0" smtClean="0">
                <a:solidFill>
                  <a:srgbClr val="00B0F0"/>
                </a:solidFill>
              </a:rPr>
            </a:br>
            <a:r>
              <a:rPr lang="ru-RU" sz="1600" b="1" dirty="0" smtClean="0">
                <a:solidFill>
                  <a:srgbClr val="00B0F0"/>
                </a:solidFill>
              </a:rPr>
              <a:t> </a:t>
            </a:r>
            <a:r>
              <a:rPr lang="ru-RU" sz="1600" dirty="0" smtClean="0">
                <a:solidFill>
                  <a:srgbClr val="00B0F0"/>
                </a:solidFill>
              </a:rPr>
              <a:t/>
            </a:r>
            <a:br>
              <a:rPr lang="ru-RU" sz="1600" dirty="0" smtClean="0">
                <a:solidFill>
                  <a:srgbClr val="00B0F0"/>
                </a:solidFill>
              </a:rPr>
            </a:br>
            <a:r>
              <a:rPr lang="ru-RU" sz="1800" b="1" u="sng" dirty="0" smtClean="0">
                <a:solidFill>
                  <a:srgbClr val="00B0F0"/>
                </a:solidFill>
              </a:rPr>
              <a:t>Произведения классиков</a:t>
            </a:r>
            <a:r>
              <a:rPr lang="ru-RU" sz="1600" dirty="0" smtClean="0">
                <a:solidFill>
                  <a:srgbClr val="00B0F0"/>
                </a:solidFill>
              </a:rPr>
              <a:t/>
            </a:r>
            <a:br>
              <a:rPr lang="ru-RU" sz="1600" dirty="0" smtClean="0">
                <a:solidFill>
                  <a:srgbClr val="00B0F0"/>
                </a:solidFill>
              </a:rPr>
            </a:br>
            <a:r>
              <a:rPr lang="ru-RU" sz="1600" b="1" dirty="0" smtClean="0">
                <a:solidFill>
                  <a:srgbClr val="00B0F0"/>
                </a:solidFill>
              </a:rPr>
              <a:t>М. Горький «</a:t>
            </a:r>
            <a:r>
              <a:rPr lang="ru-RU" sz="1600" b="1" dirty="0" err="1" smtClean="0">
                <a:solidFill>
                  <a:srgbClr val="00B0F0"/>
                </a:solidFill>
              </a:rPr>
              <a:t>Воробьишко</a:t>
            </a:r>
            <a:r>
              <a:rPr lang="ru-RU" sz="1600" b="1" dirty="0" smtClean="0">
                <a:solidFill>
                  <a:srgbClr val="00B0F0"/>
                </a:solidFill>
              </a:rPr>
              <a:t>»</a:t>
            </a:r>
            <a:r>
              <a:rPr lang="ru-RU" sz="1600" dirty="0" smtClean="0">
                <a:solidFill>
                  <a:srgbClr val="00B0F0"/>
                </a:solidFill>
              </a:rPr>
              <a:t/>
            </a:r>
            <a:br>
              <a:rPr lang="ru-RU" sz="1600" dirty="0" smtClean="0">
                <a:solidFill>
                  <a:srgbClr val="00B0F0"/>
                </a:solidFill>
              </a:rPr>
            </a:br>
            <a:r>
              <a:rPr lang="ru-RU" sz="1600" b="1" dirty="0" smtClean="0">
                <a:solidFill>
                  <a:srgbClr val="00B0F0"/>
                </a:solidFill>
              </a:rPr>
              <a:t>А. Толстой «</a:t>
            </a:r>
            <a:r>
              <a:rPr lang="ru-RU" sz="1600" b="1" dirty="0" err="1" smtClean="0">
                <a:solidFill>
                  <a:srgbClr val="00B0F0"/>
                </a:solidFill>
              </a:rPr>
              <a:t>Желтухин</a:t>
            </a:r>
            <a:r>
              <a:rPr lang="ru-RU" sz="1600" b="1" dirty="0" smtClean="0">
                <a:solidFill>
                  <a:srgbClr val="00B0F0"/>
                </a:solidFill>
              </a:rPr>
              <a:t>»</a:t>
            </a:r>
            <a:r>
              <a:rPr lang="ru-RU" sz="1600" dirty="0" smtClean="0">
                <a:solidFill>
                  <a:srgbClr val="00B0F0"/>
                </a:solidFill>
              </a:rPr>
              <a:t/>
            </a:r>
            <a:br>
              <a:rPr lang="ru-RU" sz="1600" dirty="0" smtClean="0">
                <a:solidFill>
                  <a:srgbClr val="00B0F0"/>
                </a:solidFill>
              </a:rPr>
            </a:br>
            <a:r>
              <a:rPr lang="ru-RU" sz="1600" b="1" dirty="0" smtClean="0">
                <a:solidFill>
                  <a:srgbClr val="00B0F0"/>
                </a:solidFill>
              </a:rPr>
              <a:t>А. Толстой «Золотой ключик»</a:t>
            </a:r>
            <a:r>
              <a:rPr lang="ru-RU" sz="1600" dirty="0" smtClean="0">
                <a:solidFill>
                  <a:srgbClr val="00B0F0"/>
                </a:solidFill>
              </a:rPr>
              <a:t/>
            </a:r>
            <a:br>
              <a:rPr lang="ru-RU" sz="1600" dirty="0" smtClean="0">
                <a:solidFill>
                  <a:srgbClr val="00B0F0"/>
                </a:solidFill>
              </a:rPr>
            </a:br>
            <a:r>
              <a:rPr lang="ru-RU" sz="1600" b="1" dirty="0" smtClean="0">
                <a:solidFill>
                  <a:srgbClr val="00B0F0"/>
                </a:solidFill>
              </a:rPr>
              <a:t> </a:t>
            </a:r>
            <a:r>
              <a:rPr lang="ru-RU" sz="1600" dirty="0" smtClean="0">
                <a:solidFill>
                  <a:srgbClr val="00B0F0"/>
                </a:solidFill>
              </a:rPr>
              <a:t/>
            </a:r>
            <a:br>
              <a:rPr lang="ru-RU" sz="1600" dirty="0" smtClean="0">
                <a:solidFill>
                  <a:srgbClr val="00B0F0"/>
                </a:solidFill>
              </a:rPr>
            </a:br>
            <a:r>
              <a:rPr lang="ru-RU" sz="1800" b="1" u="sng" dirty="0" smtClean="0">
                <a:solidFill>
                  <a:srgbClr val="00B0F0"/>
                </a:solidFill>
              </a:rPr>
              <a:t>Произведения современников</a:t>
            </a:r>
            <a:r>
              <a:rPr lang="ru-RU" sz="1600" dirty="0" smtClean="0">
                <a:solidFill>
                  <a:srgbClr val="00B0F0"/>
                </a:solidFill>
              </a:rPr>
              <a:t/>
            </a:r>
            <a:br>
              <a:rPr lang="ru-RU" sz="1600" dirty="0" smtClean="0">
                <a:solidFill>
                  <a:srgbClr val="00B0F0"/>
                </a:solidFill>
              </a:rPr>
            </a:br>
            <a:r>
              <a:rPr lang="ru-RU" sz="1600" b="1" dirty="0" smtClean="0">
                <a:solidFill>
                  <a:srgbClr val="00B0F0"/>
                </a:solidFill>
              </a:rPr>
              <a:t>Э. </a:t>
            </a:r>
            <a:r>
              <a:rPr lang="ru-RU" sz="1600" b="1" dirty="0" err="1" smtClean="0">
                <a:solidFill>
                  <a:srgbClr val="00B0F0"/>
                </a:solidFill>
              </a:rPr>
              <a:t>Успеннский</a:t>
            </a:r>
            <a:r>
              <a:rPr lang="ru-RU" sz="1600" b="1" dirty="0" smtClean="0">
                <a:solidFill>
                  <a:srgbClr val="00B0F0"/>
                </a:solidFill>
              </a:rPr>
              <a:t> «</a:t>
            </a:r>
            <a:r>
              <a:rPr lang="ru-RU" sz="1600" b="1" dirty="0" err="1" smtClean="0">
                <a:solidFill>
                  <a:srgbClr val="00B0F0"/>
                </a:solidFill>
              </a:rPr>
              <a:t>Чебурашка</a:t>
            </a:r>
            <a:r>
              <a:rPr lang="ru-RU" sz="1600" b="1" dirty="0" smtClean="0">
                <a:solidFill>
                  <a:srgbClr val="00B0F0"/>
                </a:solidFill>
              </a:rPr>
              <a:t>»</a:t>
            </a:r>
            <a:r>
              <a:rPr lang="ru-RU" sz="1600" dirty="0" smtClean="0">
                <a:solidFill>
                  <a:srgbClr val="00B0F0"/>
                </a:solidFill>
              </a:rPr>
              <a:t/>
            </a:r>
            <a:br>
              <a:rPr lang="ru-RU" sz="1600" dirty="0" smtClean="0">
                <a:solidFill>
                  <a:srgbClr val="00B0F0"/>
                </a:solidFill>
              </a:rPr>
            </a:br>
            <a:r>
              <a:rPr lang="ru-RU" sz="1600" b="1" dirty="0" smtClean="0">
                <a:solidFill>
                  <a:srgbClr val="00B0F0"/>
                </a:solidFill>
              </a:rPr>
              <a:t>А Шер «Попался волчок на крючок»</a:t>
            </a:r>
            <a:r>
              <a:rPr lang="ru-RU" sz="1600" dirty="0" smtClean="0">
                <a:solidFill>
                  <a:srgbClr val="00B0F0"/>
                </a:solidFill>
              </a:rPr>
              <a:t/>
            </a:r>
            <a:br>
              <a:rPr lang="ru-RU" sz="1600" dirty="0" smtClean="0">
                <a:solidFill>
                  <a:srgbClr val="00B0F0"/>
                </a:solidFill>
              </a:rPr>
            </a:br>
            <a:r>
              <a:rPr lang="ru-RU" sz="1600" b="1" dirty="0" smtClean="0">
                <a:solidFill>
                  <a:srgbClr val="00B0F0"/>
                </a:solidFill>
              </a:rPr>
              <a:t>М. </a:t>
            </a:r>
            <a:r>
              <a:rPr lang="ru-RU" sz="1600" b="1" dirty="0" err="1" smtClean="0">
                <a:solidFill>
                  <a:srgbClr val="00B0F0"/>
                </a:solidFill>
              </a:rPr>
              <a:t>Монакова</a:t>
            </a:r>
            <a:r>
              <a:rPr lang="ru-RU" sz="1600" b="1" dirty="0" smtClean="0">
                <a:solidFill>
                  <a:srgbClr val="00B0F0"/>
                </a:solidFill>
              </a:rPr>
              <a:t> «Снегурочка-рукодельница»</a:t>
            </a:r>
            <a:r>
              <a:rPr lang="ru-RU" sz="1600" dirty="0" smtClean="0">
                <a:solidFill>
                  <a:srgbClr val="00B0F0"/>
                </a:solidFill>
              </a:rPr>
              <a:t/>
            </a:r>
            <a:br>
              <a:rPr lang="ru-RU" sz="1600" dirty="0" smtClean="0">
                <a:solidFill>
                  <a:srgbClr val="00B0F0"/>
                </a:solidFill>
              </a:rPr>
            </a:br>
            <a:r>
              <a:rPr lang="ru-RU" sz="1600" b="1" dirty="0" smtClean="0">
                <a:solidFill>
                  <a:srgbClr val="00B0F0"/>
                </a:solidFill>
              </a:rPr>
              <a:t>Е. Матюшкина «Все обо всем. Животные»</a:t>
            </a:r>
            <a:r>
              <a:rPr lang="ru-RU" sz="1600" dirty="0" smtClean="0">
                <a:solidFill>
                  <a:srgbClr val="00B0F0"/>
                </a:solidFill>
              </a:rPr>
              <a:t/>
            </a:r>
            <a:br>
              <a:rPr lang="ru-RU" sz="1600" dirty="0" smtClean="0">
                <a:solidFill>
                  <a:srgbClr val="00B0F0"/>
                </a:solidFill>
              </a:rPr>
            </a:br>
            <a:r>
              <a:rPr lang="ru-RU" sz="1600" b="1" dirty="0" smtClean="0">
                <a:solidFill>
                  <a:srgbClr val="00B0F0"/>
                </a:solidFill>
              </a:rPr>
              <a:t> </a:t>
            </a:r>
            <a:r>
              <a:rPr lang="ru-RU" dirty="0" smtClean="0">
                <a:solidFill>
                  <a:srgbClr val="00B0F0"/>
                </a:solidFill>
              </a:rPr>
              <a:t/>
            </a:r>
            <a:br>
              <a:rPr lang="ru-RU" dirty="0" smtClean="0">
                <a:solidFill>
                  <a:srgbClr val="00B0F0"/>
                </a:solidFill>
              </a:rPr>
            </a:br>
            <a:endParaRPr lang="ru-RU" dirty="0">
              <a:solidFill>
                <a:srgbClr val="00B0F0"/>
              </a:solidFill>
            </a:endParaRPr>
          </a:p>
        </p:txBody>
      </p:sp>
      <p:sp>
        <p:nvSpPr>
          <p:cNvPr id="3" name="Подзаголовок 2"/>
          <p:cNvSpPr>
            <a:spLocks noGrp="1"/>
          </p:cNvSpPr>
          <p:nvPr>
            <p:ph type="subTitle" idx="1"/>
          </p:nvPr>
        </p:nvSpPr>
        <p:spPr/>
        <p:txBody>
          <a:bodyPr/>
          <a:lstStyle/>
          <a:p>
            <a:endParaRPr lang="ru-RU"/>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500042"/>
            <a:ext cx="8229600" cy="1066800"/>
          </a:xfrm>
        </p:spPr>
        <p:txBody>
          <a:bodyPr>
            <a:normAutofit fontScale="90000"/>
          </a:bodyPr>
          <a:lstStyle/>
          <a:p>
            <a:pPr algn="ctr"/>
            <a:r>
              <a:rPr lang="ru-RU" sz="1800" dirty="0" smtClean="0">
                <a:solidFill>
                  <a:srgbClr val="C00000"/>
                </a:solidFill>
              </a:rPr>
              <a:t>Домик </a:t>
            </a:r>
            <a:r>
              <a:rPr lang="ru-RU" sz="1800" dirty="0" err="1" smtClean="0">
                <a:solidFill>
                  <a:srgbClr val="C00000"/>
                </a:solidFill>
              </a:rPr>
              <a:t>Заи-Говоруши</a:t>
            </a:r>
            <a:r>
              <a:rPr lang="ru-RU" sz="1800" dirty="0" smtClean="0">
                <a:solidFill>
                  <a:srgbClr val="C00000"/>
                </a:solidFill>
              </a:rPr>
              <a:t>. В нем мы проводим тематические выставки, одна из которых, посвящена 130-летию </a:t>
            </a:r>
            <a:r>
              <a:rPr lang="ru-RU" sz="1800" dirty="0" err="1" smtClean="0">
                <a:solidFill>
                  <a:srgbClr val="C00000"/>
                </a:solidFill>
              </a:rPr>
              <a:t>А.Милна</a:t>
            </a:r>
            <a:r>
              <a:rPr lang="ru-RU" sz="1800" dirty="0" smtClean="0">
                <a:solidFill>
                  <a:srgbClr val="C00000"/>
                </a:solidFill>
              </a:rPr>
              <a:t>, автора произведения «Вини-Пух и все, все, все….»</a:t>
            </a:r>
            <a:r>
              <a:rPr lang="ru-RU" sz="1800" dirty="0" smtClean="0"/>
              <a:t> </a:t>
            </a:r>
            <a:r>
              <a:rPr lang="ru-RU" sz="1800" dirty="0" smtClean="0">
                <a:solidFill>
                  <a:srgbClr val="C00000"/>
                </a:solidFill>
              </a:rPr>
              <a:t>Героем дня стал забавный, смешной и весёлый </a:t>
            </a:r>
            <a:r>
              <a:rPr lang="ru-RU" sz="1800" dirty="0" err="1" smtClean="0">
                <a:solidFill>
                  <a:srgbClr val="C00000"/>
                </a:solidFill>
              </a:rPr>
              <a:t>Винни-Пух</a:t>
            </a:r>
            <a:r>
              <a:rPr lang="ru-RU" sz="1800" dirty="0" smtClean="0">
                <a:solidFill>
                  <a:srgbClr val="C00000"/>
                </a:solidFill>
              </a:rPr>
              <a:t>, который постоянно сочиняет и поёт песенки, </a:t>
            </a:r>
            <a:r>
              <a:rPr lang="ru-RU" sz="1800" dirty="0" err="1" smtClean="0">
                <a:solidFill>
                  <a:srgbClr val="C00000"/>
                </a:solidFill>
              </a:rPr>
              <a:t>шумелки</a:t>
            </a:r>
            <a:r>
              <a:rPr lang="ru-RU" sz="1800" dirty="0" smtClean="0">
                <a:solidFill>
                  <a:srgbClr val="C00000"/>
                </a:solidFill>
              </a:rPr>
              <a:t>, </a:t>
            </a:r>
            <a:r>
              <a:rPr lang="ru-RU" sz="1800" dirty="0" err="1" smtClean="0">
                <a:solidFill>
                  <a:srgbClr val="C00000"/>
                </a:solidFill>
              </a:rPr>
              <a:t>пыхтелки</a:t>
            </a:r>
            <a:r>
              <a:rPr lang="ru-RU" sz="1800" dirty="0" smtClean="0">
                <a:solidFill>
                  <a:srgbClr val="C00000"/>
                </a:solidFill>
              </a:rPr>
              <a:t>, сопелки. </a:t>
            </a:r>
            <a:endParaRPr lang="ru-RU" sz="1800" dirty="0">
              <a:solidFill>
                <a:srgbClr val="C00000"/>
              </a:solidFill>
            </a:endParaRPr>
          </a:p>
        </p:txBody>
      </p:sp>
      <p:pic>
        <p:nvPicPr>
          <p:cNvPr id="1027" name="Picture 3" descr="C:\Users\Семья\Documents\ирина\Книжный уголок\фото кн уголка\SAM_0002.JPG"/>
          <p:cNvPicPr>
            <a:picLocks noGrp="1" noChangeAspect="1" noChangeArrowheads="1"/>
          </p:cNvPicPr>
          <p:nvPr>
            <p:ph idx="1"/>
          </p:nvPr>
        </p:nvPicPr>
        <p:blipFill>
          <a:blip r:embed="rId2" cstate="print"/>
          <a:srcRect/>
          <a:stretch>
            <a:fillRect/>
          </a:stretch>
        </p:blipFill>
        <p:spPr bwMode="auto">
          <a:xfrm>
            <a:off x="1142976" y="1714463"/>
            <a:ext cx="6858048" cy="5143537"/>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642918"/>
            <a:ext cx="8229600" cy="1428760"/>
          </a:xfrm>
        </p:spPr>
        <p:txBody>
          <a:bodyPr>
            <a:noAutofit/>
          </a:bodyPr>
          <a:lstStyle/>
          <a:p>
            <a:r>
              <a:rPr lang="ru-RU" sz="1600" dirty="0" smtClean="0"/>
              <a:t>Вначале детей встретил </a:t>
            </a:r>
            <a:r>
              <a:rPr lang="ru-RU" sz="1600" dirty="0" err="1" smtClean="0"/>
              <a:t>Винни-Пух</a:t>
            </a:r>
            <a:r>
              <a:rPr lang="ru-RU" sz="1600" dirty="0" smtClean="0"/>
              <a:t> и пригласил послушать отрывок из сказки  «Вини-Пух и все, все, все» и познакомиться с книжной выставкой, посвящённой 130-летию писателя. Затем начались приключения: нужно было пролезть в нору к кролику, что с удовольствием проделали все присутствующие; помочь </a:t>
            </a:r>
            <a:r>
              <a:rPr lang="ru-RU" sz="1600" dirty="0" err="1" smtClean="0"/>
              <a:t>Винни-Пуху</a:t>
            </a:r>
            <a:r>
              <a:rPr lang="ru-RU" sz="1600" dirty="0" smtClean="0"/>
              <a:t> достать мёд, подарить подарок ослику </a:t>
            </a:r>
            <a:r>
              <a:rPr lang="ru-RU" sz="1600" dirty="0" err="1" smtClean="0"/>
              <a:t>Иа</a:t>
            </a:r>
            <a:r>
              <a:rPr lang="ru-RU" sz="1600" dirty="0" smtClean="0"/>
              <a:t>, определить, чьи это следы, а также отгадать, кому из героев принадлежат домики с окошками, поработать с раскрасками.</a:t>
            </a:r>
            <a:endParaRPr lang="ru-RU" sz="1600" dirty="0"/>
          </a:p>
        </p:txBody>
      </p:sp>
      <p:pic>
        <p:nvPicPr>
          <p:cNvPr id="4098" name="Picture 2"/>
          <p:cNvPicPr>
            <a:picLocks noGrp="1" noChangeAspect="1" noChangeArrowheads="1"/>
          </p:cNvPicPr>
          <p:nvPr>
            <p:ph idx="1"/>
          </p:nvPr>
        </p:nvPicPr>
        <p:blipFill>
          <a:blip r:embed="rId2"/>
          <a:srcRect/>
          <a:stretch>
            <a:fillRect/>
          </a:stretch>
        </p:blipFill>
        <p:spPr bwMode="auto">
          <a:xfrm>
            <a:off x="1571604" y="2214554"/>
            <a:ext cx="6000792" cy="450059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28596" y="1"/>
            <a:ext cx="8458200" cy="928670"/>
          </a:xfrm>
        </p:spPr>
        <p:txBody>
          <a:bodyPr>
            <a:normAutofit/>
          </a:bodyPr>
          <a:lstStyle/>
          <a:p>
            <a:pPr algn="ctr"/>
            <a:r>
              <a:rPr lang="ru-RU" dirty="0" smtClean="0">
                <a:solidFill>
                  <a:srgbClr val="FFC000"/>
                </a:solidFill>
              </a:rPr>
              <a:t>Речевой уголок</a:t>
            </a:r>
            <a:endParaRPr lang="ru-RU" dirty="0">
              <a:solidFill>
                <a:srgbClr val="FFC000"/>
              </a:solidFill>
            </a:endParaRPr>
          </a:p>
        </p:txBody>
      </p:sp>
      <p:sp>
        <p:nvSpPr>
          <p:cNvPr id="3" name="Подзаголовок 2"/>
          <p:cNvSpPr>
            <a:spLocks noGrp="1"/>
          </p:cNvSpPr>
          <p:nvPr>
            <p:ph type="subTitle" idx="1"/>
          </p:nvPr>
        </p:nvSpPr>
        <p:spPr>
          <a:xfrm>
            <a:off x="3428992" y="1071546"/>
            <a:ext cx="5500726" cy="5572164"/>
          </a:xfrm>
        </p:spPr>
        <p:txBody>
          <a:bodyPr>
            <a:normAutofit lnSpcReduction="10000"/>
          </a:bodyPr>
          <a:lstStyle/>
          <a:p>
            <a:r>
              <a:rPr lang="ru-RU" dirty="0" smtClean="0">
                <a:solidFill>
                  <a:srgbClr val="00B0F0"/>
                </a:solidFill>
              </a:rPr>
              <a:t>Оборудование речевого уголка включает в себя следующие игры и упражнения, которые мы проводим для коррекции речевого развития детей:</a:t>
            </a:r>
            <a:br>
              <a:rPr lang="ru-RU" dirty="0" smtClean="0">
                <a:solidFill>
                  <a:srgbClr val="00B0F0"/>
                </a:solidFill>
              </a:rPr>
            </a:br>
            <a:r>
              <a:rPr lang="ru-RU" dirty="0" smtClean="0">
                <a:solidFill>
                  <a:srgbClr val="00B0F0"/>
                </a:solidFill>
              </a:rPr>
              <a:t>1.Игры и упражнения для развития речевого дыхания: «Покатай карандаш», «Листья шелестят», «Загони мяч в ворота», «Ветерок».</a:t>
            </a:r>
            <a:br>
              <a:rPr lang="ru-RU" dirty="0" smtClean="0">
                <a:solidFill>
                  <a:srgbClr val="00B0F0"/>
                </a:solidFill>
              </a:rPr>
            </a:br>
            <a:r>
              <a:rPr lang="ru-RU" dirty="0" smtClean="0">
                <a:solidFill>
                  <a:srgbClr val="00B0F0"/>
                </a:solidFill>
              </a:rPr>
              <a:t>2.Игры и упражнения для развития четкой, координированной работы всех частей артикуляционного аппарата (работа над дикцией): «Артикуляционная гимнастика», «Сказка о веселом язычке»; скороговорки, загадки.</a:t>
            </a:r>
            <a:endParaRPr lang="ru-RU" dirty="0">
              <a:solidFill>
                <a:srgbClr val="00B0F0"/>
              </a:solidFill>
            </a:endParaRPr>
          </a:p>
        </p:txBody>
      </p:sp>
      <p:pic>
        <p:nvPicPr>
          <p:cNvPr id="2053" name="Picture 5"/>
          <p:cNvPicPr>
            <a:picLocks noChangeAspect="1" noChangeArrowheads="1"/>
          </p:cNvPicPr>
          <p:nvPr/>
        </p:nvPicPr>
        <p:blipFill>
          <a:blip r:embed="rId2"/>
          <a:srcRect/>
          <a:stretch>
            <a:fillRect/>
          </a:stretch>
        </p:blipFill>
        <p:spPr bwMode="auto">
          <a:xfrm>
            <a:off x="214282" y="1071546"/>
            <a:ext cx="3155537" cy="550070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28596" y="1"/>
            <a:ext cx="8458200" cy="928670"/>
          </a:xfrm>
        </p:spPr>
        <p:txBody>
          <a:bodyPr>
            <a:normAutofit/>
          </a:bodyPr>
          <a:lstStyle/>
          <a:p>
            <a:pPr algn="ctr"/>
            <a:r>
              <a:rPr lang="ru-RU" dirty="0" smtClean="0">
                <a:solidFill>
                  <a:srgbClr val="FFC000"/>
                </a:solidFill>
              </a:rPr>
              <a:t>Речевой уголок</a:t>
            </a:r>
            <a:endParaRPr lang="ru-RU" dirty="0">
              <a:solidFill>
                <a:srgbClr val="FFC000"/>
              </a:solidFill>
            </a:endParaRPr>
          </a:p>
        </p:txBody>
      </p:sp>
      <p:sp>
        <p:nvSpPr>
          <p:cNvPr id="3" name="Подзаголовок 2"/>
          <p:cNvSpPr>
            <a:spLocks noGrp="1"/>
          </p:cNvSpPr>
          <p:nvPr>
            <p:ph type="subTitle" idx="1"/>
          </p:nvPr>
        </p:nvSpPr>
        <p:spPr>
          <a:xfrm>
            <a:off x="3428992" y="1071546"/>
            <a:ext cx="5500726" cy="5572164"/>
          </a:xfrm>
        </p:spPr>
        <p:txBody>
          <a:bodyPr>
            <a:normAutofit fontScale="92500" lnSpcReduction="10000"/>
          </a:bodyPr>
          <a:lstStyle/>
          <a:p>
            <a:r>
              <a:rPr lang="ru-RU" dirty="0" smtClean="0">
                <a:solidFill>
                  <a:srgbClr val="00B0F0"/>
                </a:solidFill>
              </a:rPr>
              <a:t>3.Игры на развитие связной речи, грамматического строя речи, звукопроизношения: «Доскажи словечко», «Что с начало, что потом», «Разрезные картинки», «Составь рассказ», « Угадай сказку», логопедическое лото «Говори правильно», «Кто как кричит», «Пустите в теремок», «Собери картинку».</a:t>
            </a:r>
            <a:br>
              <a:rPr lang="ru-RU" dirty="0" smtClean="0">
                <a:solidFill>
                  <a:srgbClr val="00B0F0"/>
                </a:solidFill>
              </a:rPr>
            </a:br>
            <a:r>
              <a:rPr lang="ru-RU" dirty="0" smtClean="0">
                <a:solidFill>
                  <a:srgbClr val="00B0F0"/>
                </a:solidFill>
              </a:rPr>
              <a:t>4.Альбомы на закрепление обобщающих понятий, на согласование существительных с числительными и прилагательными: «Одежда», «Фрукты», «Дикие животные», «Домашние животные», «Времена года» и т..д..</a:t>
            </a:r>
            <a:r>
              <a:rPr lang="ru-RU" dirty="0" smtClean="0"/>
              <a:t/>
            </a:r>
            <a:br>
              <a:rPr lang="ru-RU" dirty="0" smtClean="0"/>
            </a:br>
            <a:endParaRPr lang="ru-RU" dirty="0">
              <a:solidFill>
                <a:srgbClr val="00B0F0"/>
              </a:solidFill>
            </a:endParaRPr>
          </a:p>
        </p:txBody>
      </p:sp>
      <p:pic>
        <p:nvPicPr>
          <p:cNvPr id="2053" name="Picture 5"/>
          <p:cNvPicPr>
            <a:picLocks noChangeAspect="1" noChangeArrowheads="1"/>
          </p:cNvPicPr>
          <p:nvPr/>
        </p:nvPicPr>
        <p:blipFill>
          <a:blip r:embed="rId2"/>
          <a:srcRect/>
          <a:stretch>
            <a:fillRect/>
          </a:stretch>
        </p:blipFill>
        <p:spPr bwMode="auto">
          <a:xfrm>
            <a:off x="214282" y="1071546"/>
            <a:ext cx="3155537" cy="550070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571480"/>
            <a:ext cx="8643998" cy="1071570"/>
          </a:xfrm>
        </p:spPr>
        <p:txBody>
          <a:bodyPr>
            <a:noAutofit/>
          </a:bodyPr>
          <a:lstStyle/>
          <a:p>
            <a:r>
              <a:rPr lang="ru-RU" sz="2000" dirty="0" smtClean="0"/>
              <a:t>В речевом уголке создана библиотека, в которой находится разнообразная по жанрам литература и картотеки: пальчиковых игр, игр по развитию речи, дыхательной  и артикуляционной гимнастики, скороговорки, загадки, </a:t>
            </a:r>
            <a:r>
              <a:rPr lang="ru-RU" sz="2000" dirty="0" err="1" smtClean="0"/>
              <a:t>потешки</a:t>
            </a:r>
            <a:r>
              <a:rPr lang="ru-RU" sz="2000" dirty="0" smtClean="0"/>
              <a:t> .</a:t>
            </a:r>
            <a:endParaRPr lang="ru-RU" sz="2000" dirty="0"/>
          </a:p>
        </p:txBody>
      </p:sp>
      <p:pic>
        <p:nvPicPr>
          <p:cNvPr id="4" name="Picture 6"/>
          <p:cNvPicPr>
            <a:picLocks noGrp="1" noChangeAspect="1" noChangeArrowheads="1"/>
          </p:cNvPicPr>
          <p:nvPr>
            <p:ph idx="1"/>
          </p:nvPr>
        </p:nvPicPr>
        <p:blipFill>
          <a:blip r:embed="rId2"/>
          <a:srcRect/>
          <a:stretch>
            <a:fillRect/>
          </a:stretch>
        </p:blipFill>
        <p:spPr bwMode="auto">
          <a:xfrm>
            <a:off x="1285852" y="1768171"/>
            <a:ext cx="6286544" cy="508982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57158" y="214290"/>
            <a:ext cx="8458200" cy="714380"/>
          </a:xfrm>
        </p:spPr>
        <p:txBody>
          <a:bodyPr>
            <a:noAutofit/>
          </a:bodyPr>
          <a:lstStyle/>
          <a:p>
            <a:pPr algn="ctr"/>
            <a:r>
              <a:rPr lang="ru-RU" sz="2800" b="1" dirty="0" smtClean="0">
                <a:solidFill>
                  <a:srgbClr val="FFFF00"/>
                </a:solidFill>
              </a:rPr>
              <a:t>Пособия для художественного  литературного творчества</a:t>
            </a:r>
            <a:endParaRPr lang="ru-RU" sz="2800" b="1" dirty="0">
              <a:solidFill>
                <a:srgbClr val="FFFF00"/>
              </a:solidFill>
            </a:endParaRPr>
          </a:p>
        </p:txBody>
      </p:sp>
      <p:sp>
        <p:nvSpPr>
          <p:cNvPr id="3" name="Подзаголовок 2"/>
          <p:cNvSpPr>
            <a:spLocks noGrp="1"/>
          </p:cNvSpPr>
          <p:nvPr>
            <p:ph type="subTitle" idx="1"/>
          </p:nvPr>
        </p:nvSpPr>
        <p:spPr/>
        <p:txBody>
          <a:bodyPr/>
          <a:lstStyle/>
          <a:p>
            <a:endParaRPr lang="ru-RU"/>
          </a:p>
        </p:txBody>
      </p:sp>
      <p:pic>
        <p:nvPicPr>
          <p:cNvPr id="4" name="Picture 7"/>
          <p:cNvPicPr>
            <a:picLocks noChangeAspect="1" noChangeArrowheads="1"/>
          </p:cNvPicPr>
          <p:nvPr/>
        </p:nvPicPr>
        <p:blipFill>
          <a:blip r:embed="rId2"/>
          <a:srcRect/>
          <a:stretch>
            <a:fillRect/>
          </a:stretch>
        </p:blipFill>
        <p:spPr bwMode="auto">
          <a:xfrm>
            <a:off x="1643042" y="972284"/>
            <a:ext cx="6643734" cy="587445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57158" y="142852"/>
            <a:ext cx="8458200" cy="1857388"/>
          </a:xfrm>
        </p:spPr>
        <p:txBody>
          <a:bodyPr>
            <a:normAutofit fontScale="90000"/>
          </a:bodyPr>
          <a:lstStyle/>
          <a:p>
            <a:r>
              <a:rPr lang="ru-RU" sz="1800" b="1" dirty="0" smtClean="0"/>
              <a:t/>
            </a:r>
            <a:br>
              <a:rPr lang="ru-RU" sz="1800" b="1" dirty="0" smtClean="0"/>
            </a:br>
            <a:r>
              <a:rPr lang="ru-RU" sz="1800" b="1" dirty="0" smtClean="0"/>
              <a:t/>
            </a:r>
            <a:br>
              <a:rPr lang="ru-RU" sz="1800" b="1" dirty="0" smtClean="0"/>
            </a:br>
            <a:r>
              <a:rPr lang="ru-RU" sz="1800" b="1" dirty="0" smtClean="0"/>
              <a:t/>
            </a:r>
            <a:br>
              <a:rPr lang="ru-RU" sz="1800" b="1" dirty="0" smtClean="0"/>
            </a:br>
            <a:r>
              <a:rPr lang="ru-RU" sz="2000" b="1" dirty="0" smtClean="0"/>
              <a:t>В уголке “волшебных превращений” находится “волшебный ларец”  с материалами для инсценировок и игр-драматизаций, в котором хранятся шапочки-маски, элементы костюмов, декорации, в уголке “встреч с героями театра” - пособия для показа театров: ложек, теневого,  на </a:t>
            </a:r>
            <a:r>
              <a:rPr lang="ru-RU" sz="2000" b="1" dirty="0" err="1" smtClean="0"/>
              <a:t>фланелеграфе</a:t>
            </a:r>
            <a:r>
              <a:rPr lang="ru-RU" sz="2000" b="1" dirty="0" smtClean="0"/>
              <a:t>,  кукол, игрушек. Здесь же находятся ширма и музыкальный центр с дисками сказок для аудио прослушивания.</a:t>
            </a:r>
            <a:r>
              <a:rPr lang="ru-RU" sz="1800" b="1" dirty="0" smtClean="0"/>
              <a:t/>
            </a:r>
            <a:br>
              <a:rPr lang="ru-RU" sz="1800" b="1" dirty="0" smtClean="0"/>
            </a:br>
            <a:endParaRPr lang="ru-RU" sz="1800" b="1" dirty="0"/>
          </a:p>
        </p:txBody>
      </p:sp>
      <p:sp>
        <p:nvSpPr>
          <p:cNvPr id="3" name="Подзаголовок 2"/>
          <p:cNvSpPr>
            <a:spLocks noGrp="1"/>
          </p:cNvSpPr>
          <p:nvPr>
            <p:ph type="subTitle" idx="1"/>
          </p:nvPr>
        </p:nvSpPr>
        <p:spPr>
          <a:xfrm>
            <a:off x="500034" y="2500306"/>
            <a:ext cx="8258204" cy="4000528"/>
          </a:xfrm>
        </p:spPr>
        <p:txBody>
          <a:bodyPr/>
          <a:lstStyle/>
          <a:p>
            <a:endParaRPr lang="ru-RU" dirty="0"/>
          </a:p>
        </p:txBody>
      </p:sp>
      <p:pic>
        <p:nvPicPr>
          <p:cNvPr id="9218" name="Picture 2"/>
          <p:cNvPicPr>
            <a:picLocks noChangeAspect="1" noChangeArrowheads="1"/>
          </p:cNvPicPr>
          <p:nvPr/>
        </p:nvPicPr>
        <p:blipFill>
          <a:blip r:embed="rId2"/>
          <a:srcRect/>
          <a:stretch>
            <a:fillRect/>
          </a:stretch>
        </p:blipFill>
        <p:spPr bwMode="auto">
          <a:xfrm>
            <a:off x="428596" y="1957353"/>
            <a:ext cx="3500462" cy="4900647"/>
          </a:xfrm>
          <a:prstGeom prst="rect">
            <a:avLst/>
          </a:prstGeom>
          <a:noFill/>
          <a:ln w="9525">
            <a:noFill/>
            <a:miter lim="800000"/>
            <a:headEnd/>
            <a:tailEnd/>
          </a:ln>
          <a:effectLst/>
        </p:spPr>
      </p:pic>
      <p:pic>
        <p:nvPicPr>
          <p:cNvPr id="9219" name="Picture 3"/>
          <p:cNvPicPr>
            <a:picLocks noChangeAspect="1" noChangeArrowheads="1"/>
          </p:cNvPicPr>
          <p:nvPr/>
        </p:nvPicPr>
        <p:blipFill>
          <a:blip r:embed="rId3"/>
          <a:srcRect/>
          <a:stretch>
            <a:fillRect/>
          </a:stretch>
        </p:blipFill>
        <p:spPr bwMode="auto">
          <a:xfrm>
            <a:off x="4214810" y="2428868"/>
            <a:ext cx="4762533" cy="35719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57158" y="0"/>
            <a:ext cx="8458200" cy="1143007"/>
          </a:xfrm>
        </p:spPr>
        <p:txBody>
          <a:bodyPr>
            <a:normAutofit/>
          </a:bodyPr>
          <a:lstStyle/>
          <a:p>
            <a:pPr algn="ctr"/>
            <a:r>
              <a:rPr lang="ru-RU" sz="3200" dirty="0" smtClean="0">
                <a:solidFill>
                  <a:srgbClr val="FFFF00"/>
                </a:solidFill>
              </a:rPr>
              <a:t>Книжки-самоделки , разные по технике изготовления и содержанию</a:t>
            </a:r>
            <a:endParaRPr lang="ru-RU" sz="3200" dirty="0">
              <a:solidFill>
                <a:srgbClr val="FFFF00"/>
              </a:solidFill>
            </a:endParaRPr>
          </a:p>
        </p:txBody>
      </p:sp>
      <p:sp>
        <p:nvSpPr>
          <p:cNvPr id="3" name="Подзаголовок 2"/>
          <p:cNvSpPr>
            <a:spLocks noGrp="1"/>
          </p:cNvSpPr>
          <p:nvPr>
            <p:ph type="subTitle" idx="1"/>
          </p:nvPr>
        </p:nvSpPr>
        <p:spPr/>
        <p:txBody>
          <a:bodyPr/>
          <a:lstStyle/>
          <a:p>
            <a:endParaRPr lang="ru-RU"/>
          </a:p>
        </p:txBody>
      </p:sp>
      <p:pic>
        <p:nvPicPr>
          <p:cNvPr id="6146" name="Picture 2"/>
          <p:cNvPicPr>
            <a:picLocks noChangeAspect="1" noChangeArrowheads="1"/>
          </p:cNvPicPr>
          <p:nvPr/>
        </p:nvPicPr>
        <p:blipFill>
          <a:blip r:embed="rId2"/>
          <a:srcRect/>
          <a:stretch>
            <a:fillRect/>
          </a:stretch>
        </p:blipFill>
        <p:spPr bwMode="auto">
          <a:xfrm>
            <a:off x="1357290" y="1285860"/>
            <a:ext cx="6929486" cy="519711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203</TotalTime>
  <Words>705</Words>
  <Application>Microsoft Office PowerPoint</Application>
  <PresentationFormat>Экран (4:3)</PresentationFormat>
  <Paragraphs>102</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Городская</vt:lpstr>
      <vt:lpstr>МДОУ «Детский сад «Солнышко» с. Раевка Ивантеевского района  Саратовской области»</vt:lpstr>
      <vt:lpstr>Домик Заи-Говоруши. В нем мы проводим тематические выставки, одна из которых, посвящена 130-летию А.Милна, автора произведения «Вини-Пух и все, все, все….» Героем дня стал забавный, смешной и весёлый Винни-Пух, который постоянно сочиняет и поёт песенки, шумелки, пыхтелки, сопелки. </vt:lpstr>
      <vt:lpstr>Вначале детей встретил Винни-Пух и пригласил послушать отрывок из сказки  «Вини-Пух и все, все, все» и познакомиться с книжной выставкой, посвящённой 130-летию писателя. Затем начались приключения: нужно было пролезть в нору к кролику, что с удовольствием проделали все присутствующие; помочь Винни-Пуху достать мёд, подарить подарок ослику Иа, определить, чьи это следы, а также отгадать, кому из героев принадлежат домики с окошками, поработать с раскрасками.</vt:lpstr>
      <vt:lpstr>Речевой уголок</vt:lpstr>
      <vt:lpstr>Речевой уголок</vt:lpstr>
      <vt:lpstr>В речевом уголке создана библиотека, в которой находится разнообразная по жанрам литература и картотеки: пальчиковых игр, игр по развитию речи, дыхательной  и артикуляционной гимнастики, скороговорки, загадки, потешки .</vt:lpstr>
      <vt:lpstr>Пособия для художественного  литературного творчества</vt:lpstr>
      <vt:lpstr>   В уголке “волшебных превращений” находится “волшебный ларец”  с материалами для инсценировок и игр-драматизаций, в котором хранятся шапочки-маски, элементы костюмов, декорации, в уголке “встреч с героями театра” - пособия для показа театров: ложек, теневого,  на фланелеграфе,  кукол, игрушек. Здесь же находятся ширма и музыкальный центр с дисками сказок для аудио прослушивания. </vt:lpstr>
      <vt:lpstr>Книжки-самоделки , разные по технике изготовления и содержанию</vt:lpstr>
      <vt:lpstr>Книжки-малышки</vt:lpstr>
      <vt:lpstr>   Произведения малого фольклора 1.  Русские народные потешки 2. Кошкин дом, русские народные потешки 3. Русские народные считалки 4. Загадки для малышей 5. Потешки для малышей, русские народные песенки 6. Потешки для малышей «Сорока-белобока» 7.  Потешки для малышей «Радуга-горка» 8.  Забавные считалочки 9.  «Скок-скок» русские народные песенки 10.  Сорока-белобока </vt:lpstr>
      <vt:lpstr>Слайд 12</vt:lpstr>
      <vt:lpstr>Слайд 13</vt:lpstr>
      <vt:lpstr>Слайд 14</vt:lpstr>
      <vt:lpstr>Энциклопедии Л.Я. Гольперштейн «Моя первая Энциклопедия» Н. Ожерельева «Все обо всем. Животные»   Произведения классиков М. Горький «Воробьишко» А. Толстой «Желтухин» А. Толстой «Золотой ключик»   Произведения современников Э. Успеннский «Чебурашка» А Шер «Попался волчок на крючок» М. Монакова «Снегурочка-рукодельница» Е. Матюшкина «Все обо всем. Животные»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МДОУ «Детский сад «Солнышко» с. Раевка Ивантеевского района  Саратовской области»</dc:title>
  <dc:creator>Семья</dc:creator>
  <cp:lastModifiedBy>Семья</cp:lastModifiedBy>
  <cp:revision>24</cp:revision>
  <dcterms:created xsi:type="dcterms:W3CDTF">2012-02-10T16:12:22Z</dcterms:created>
  <dcterms:modified xsi:type="dcterms:W3CDTF">2012-02-12T17:22:21Z</dcterms:modified>
</cp:coreProperties>
</file>