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Word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2%20&#1074;%20Microsoft%20Office%20Word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'[Диаграмма в Microsoft Office Word]Лист3'!$A$5</c:f>
              <c:strCache>
                <c:ptCount val="1"/>
                <c:pt idx="0">
                  <c:v>Выбор цвета по
 наглядному
образцу
</c:v>
                </c:pt>
              </c:strCache>
            </c:strRef>
          </c:tx>
          <c:cat>
            <c:strRef>
              <c:f>'[Диаграмма в Microsoft Office Word]Лист3'!$A$12:$A$13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'[Диаграмма в Microsoft Office Word]Лист3'!$A$9:$A$10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Office Word]Лист3'!$B$5</c:f>
              <c:strCache>
                <c:ptCount val="1"/>
                <c:pt idx="0">
                  <c:v>Выбор цвета
при названии его взрослым.
</c:v>
                </c:pt>
              </c:strCache>
            </c:strRef>
          </c:tx>
          <c:cat>
            <c:strRef>
              <c:f>'[Диаграмма в Microsoft Office Word]Лист3'!$A$12:$A$13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'[Диаграмма в Microsoft Office Word]Лист3'!$B$9:$B$10</c:f>
              <c:numCache>
                <c:formatCode>General</c:formatCode>
                <c:ptCount val="2"/>
                <c:pt idx="0">
                  <c:v>55</c:v>
                </c:pt>
                <c:pt idx="1">
                  <c:v>50</c:v>
                </c:pt>
              </c:numCache>
            </c:numRef>
          </c:val>
        </c:ser>
        <c:ser>
          <c:idx val="2"/>
          <c:order val="2"/>
          <c:tx>
            <c:strRef>
              <c:f>'[Диаграмма в Microsoft Office Word]Лист3'!$C$5</c:f>
              <c:strCache>
                <c:ptCount val="1"/>
                <c:pt idx="0">
                  <c:v>Умение
самостоятельно
называть цвет
</c:v>
                </c:pt>
              </c:strCache>
            </c:strRef>
          </c:tx>
          <c:cat>
            <c:strRef>
              <c:f>'[Диаграмма в Microsoft Office Word]Лист3'!$A$12:$A$13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'[Диаграмма в Microsoft Office Word]Лист3'!$C$9:$C$10</c:f>
              <c:numCache>
                <c:formatCode>General</c:formatCode>
                <c:ptCount val="2"/>
                <c:pt idx="0">
                  <c:v>45</c:v>
                </c:pt>
                <c:pt idx="1">
                  <c:v>40</c:v>
                </c:pt>
              </c:numCache>
            </c:numRef>
          </c:val>
        </c:ser>
        <c:shape val="box"/>
        <c:axId val="91072768"/>
        <c:axId val="91086848"/>
        <c:axId val="0"/>
      </c:bar3DChart>
      <c:catAx>
        <c:axId val="91072768"/>
        <c:scaling>
          <c:orientation val="minMax"/>
        </c:scaling>
        <c:axPos val="b"/>
        <c:tickLblPos val="nextTo"/>
        <c:crossAx val="91086848"/>
        <c:crosses val="autoZero"/>
        <c:auto val="1"/>
        <c:lblAlgn val="ctr"/>
        <c:lblOffset val="100"/>
      </c:catAx>
      <c:valAx>
        <c:axId val="91086848"/>
        <c:scaling>
          <c:orientation val="minMax"/>
        </c:scaling>
        <c:axPos val="l"/>
        <c:majorGridlines/>
        <c:numFmt formatCode="General" sourceLinked="1"/>
        <c:tickLblPos val="nextTo"/>
        <c:crossAx val="91072768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'[Диаграмма 2 в Microsoft Office Word]Sheet1'!$A$2</c:f>
              <c:strCache>
                <c:ptCount val="1"/>
                <c:pt idx="0">
                  <c:v>Высокий</c:v>
                </c:pt>
              </c:strCache>
            </c:strRef>
          </c:tx>
          <c:cat>
            <c:strRef>
              <c:f>'[Диаграмма 2 в Microsoft Office Word]Sheet1'!$B$1:$C$1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'[Диаграмма 2 в Microsoft Office Word]Sheet1'!$B$2:$C$2</c:f>
              <c:numCache>
                <c:formatCode>General</c:formatCode>
                <c:ptCount val="2"/>
                <c:pt idx="0">
                  <c:v>55</c:v>
                </c:pt>
                <c:pt idx="1">
                  <c:v>40</c:v>
                </c:pt>
              </c:numCache>
            </c:numRef>
          </c:val>
        </c:ser>
        <c:ser>
          <c:idx val="1"/>
          <c:order val="1"/>
          <c:tx>
            <c:strRef>
              <c:f>'[Диаграмма 2 в Microsoft Office Word]Sheet1'!$A$3</c:f>
              <c:strCache>
                <c:ptCount val="1"/>
                <c:pt idx="0">
                  <c:v>средний</c:v>
                </c:pt>
              </c:strCache>
            </c:strRef>
          </c:tx>
          <c:cat>
            <c:strRef>
              <c:f>'[Диаграмма 2 в Microsoft Office Word]Sheet1'!$B$1:$C$1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'[Диаграмма 2 в Microsoft Office Word]Sheet1'!$B$3:$C$3</c:f>
              <c:numCache>
                <c:formatCode>General</c:formatCode>
                <c:ptCount val="2"/>
                <c:pt idx="0">
                  <c:v>30</c:v>
                </c:pt>
                <c:pt idx="1">
                  <c:v>45</c:v>
                </c:pt>
              </c:numCache>
            </c:numRef>
          </c:val>
        </c:ser>
        <c:ser>
          <c:idx val="2"/>
          <c:order val="2"/>
          <c:tx>
            <c:strRef>
              <c:f>'[Диаграмма 2 в Microsoft Office Word]Sheet1'!$A$4</c:f>
              <c:strCache>
                <c:ptCount val="1"/>
                <c:pt idx="0">
                  <c:v>Низкий</c:v>
                </c:pt>
              </c:strCache>
            </c:strRef>
          </c:tx>
          <c:cat>
            <c:strRef>
              <c:f>'[Диаграмма 2 в Microsoft Office Word]Sheet1'!$B$1:$C$1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'[Диаграмма 2 в Microsoft Office Word]Sheet1'!$B$4:$C$4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val>
        </c:ser>
        <c:shape val="box"/>
        <c:axId val="90995328"/>
        <c:axId val="90997120"/>
        <c:axId val="0"/>
      </c:bar3DChart>
      <c:catAx>
        <c:axId val="90995328"/>
        <c:scaling>
          <c:orientation val="minMax"/>
        </c:scaling>
        <c:axPos val="b"/>
        <c:tickLblPos val="nextTo"/>
        <c:crossAx val="90997120"/>
        <c:crosses val="autoZero"/>
        <c:auto val="1"/>
        <c:lblAlgn val="ctr"/>
        <c:lblOffset val="100"/>
      </c:catAx>
      <c:valAx>
        <c:axId val="90997120"/>
        <c:scaling>
          <c:orientation val="minMax"/>
        </c:scaling>
        <c:axPos val="l"/>
        <c:majorGridlines/>
        <c:numFmt formatCode="General" sourceLinked="1"/>
        <c:tickLblPos val="nextTo"/>
        <c:crossAx val="90995328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Лист1!$A$3</c:f>
              <c:strCache>
                <c:ptCount val="1"/>
                <c:pt idx="0">
                  <c:v>Выбор цвета по наглядному образцу</c:v>
                </c:pt>
              </c:strCache>
            </c:strRef>
          </c:tx>
          <c:dLbls>
            <c:showVal val="1"/>
          </c:dLbls>
          <c:cat>
            <c:strRef>
              <c:f>Лист1!$D$4:$D$5</c:f>
              <c:strCache>
                <c:ptCount val="2"/>
                <c:pt idx="0">
                  <c:v>Констатирующий этап</c:v>
                </c:pt>
                <c:pt idx="1">
                  <c:v>Контрольный этап</c:v>
                </c:pt>
              </c:strCache>
            </c:strRef>
          </c:cat>
          <c:val>
            <c:numRef>
              <c:f>Лист1!$A$4:$A$5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Лист1!$B$3</c:f>
              <c:strCache>
                <c:ptCount val="1"/>
                <c:pt idx="0">
                  <c:v>Выбор цвета при названии его взрослым.</c:v>
                </c:pt>
              </c:strCache>
            </c:strRef>
          </c:tx>
          <c:dLbls>
            <c:showVal val="1"/>
          </c:dLbls>
          <c:cat>
            <c:strRef>
              <c:f>Лист1!$D$4:$D$5</c:f>
              <c:strCache>
                <c:ptCount val="2"/>
                <c:pt idx="0">
                  <c:v>Констатирующий этап</c:v>
                </c:pt>
                <c:pt idx="1">
                  <c:v>Контрольный этап</c:v>
                </c:pt>
              </c:strCache>
            </c:strRef>
          </c:cat>
          <c:val>
            <c:numRef>
              <c:f>Лист1!$B$4:$B$5</c:f>
              <c:numCache>
                <c:formatCode>General</c:formatCode>
                <c:ptCount val="2"/>
                <c:pt idx="0">
                  <c:v>50</c:v>
                </c:pt>
                <c:pt idx="1">
                  <c:v>85</c:v>
                </c:pt>
              </c:numCache>
            </c:numRef>
          </c:val>
        </c:ser>
        <c:ser>
          <c:idx val="2"/>
          <c:order val="2"/>
          <c:tx>
            <c:strRef>
              <c:f>Лист1!$C$3</c:f>
              <c:strCache>
                <c:ptCount val="1"/>
                <c:pt idx="0">
                  <c:v>Умение самостоятельно называть цвет</c:v>
                </c:pt>
              </c:strCache>
            </c:strRef>
          </c:tx>
          <c:dLbls>
            <c:showVal val="1"/>
          </c:dLbls>
          <c:cat>
            <c:strRef>
              <c:f>Лист1!$D$4:$D$5</c:f>
              <c:strCache>
                <c:ptCount val="2"/>
                <c:pt idx="0">
                  <c:v>Констатирующий этап</c:v>
                </c:pt>
                <c:pt idx="1">
                  <c:v>Контрольный этап</c:v>
                </c:pt>
              </c:strCache>
            </c:strRef>
          </c:cat>
          <c:val>
            <c:numRef>
              <c:f>Лист1!$C$4:$C$5</c:f>
              <c:numCache>
                <c:formatCode>General</c:formatCode>
                <c:ptCount val="2"/>
                <c:pt idx="0">
                  <c:v>40</c:v>
                </c:pt>
                <c:pt idx="1">
                  <c:v>75</c:v>
                </c:pt>
              </c:numCache>
            </c:numRef>
          </c:val>
        </c:ser>
        <c:dLbls>
          <c:showVal val="1"/>
        </c:dLbls>
        <c:gapWidth val="75"/>
        <c:shape val="box"/>
        <c:axId val="92344704"/>
        <c:axId val="92346240"/>
        <c:axId val="0"/>
      </c:bar3DChart>
      <c:catAx>
        <c:axId val="92344704"/>
        <c:scaling>
          <c:orientation val="minMax"/>
        </c:scaling>
        <c:axPos val="b"/>
        <c:majorTickMark val="none"/>
        <c:tickLblPos val="nextTo"/>
        <c:crossAx val="92346240"/>
        <c:crosses val="autoZero"/>
        <c:auto val="1"/>
        <c:lblAlgn val="ctr"/>
        <c:lblOffset val="100"/>
      </c:catAx>
      <c:valAx>
        <c:axId val="92346240"/>
        <c:scaling>
          <c:orientation val="minMax"/>
        </c:scaling>
        <c:axPos val="l"/>
        <c:numFmt formatCode="General" sourceLinked="1"/>
        <c:majorTickMark val="none"/>
        <c:tickLblPos val="nextTo"/>
        <c:crossAx val="92344704"/>
        <c:crosses val="autoZero"/>
        <c:crossBetween val="between"/>
      </c:valAx>
    </c:plotArea>
    <c:legend>
      <c:legendPos val="b"/>
    </c:legend>
    <c:plotVisOnly val="1"/>
    <c:dispBlanksAs val="gap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Лист1!$A$21</c:f>
              <c:strCache>
                <c:ptCount val="1"/>
                <c:pt idx="0">
                  <c:v>Выбор цвета по наглядному образцу</c:v>
                </c:pt>
              </c:strCache>
            </c:strRef>
          </c:tx>
          <c:dLbls>
            <c:showVal val="1"/>
          </c:dLbls>
          <c:cat>
            <c:strRef>
              <c:f>Лист1!$D$22:$D$23</c:f>
              <c:strCache>
                <c:ptCount val="2"/>
                <c:pt idx="0">
                  <c:v>Констатирующий этап</c:v>
                </c:pt>
                <c:pt idx="1">
                  <c:v>Контрольный этап</c:v>
                </c:pt>
              </c:strCache>
            </c:strRef>
          </c:cat>
          <c:val>
            <c:numRef>
              <c:f>Лист1!$A$22:$A$23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Лист1!$B$21</c:f>
              <c:strCache>
                <c:ptCount val="1"/>
                <c:pt idx="0">
                  <c:v>Выбор цвета при названии его взрослым.</c:v>
                </c:pt>
              </c:strCache>
            </c:strRef>
          </c:tx>
          <c:dLbls>
            <c:dLbl>
              <c:idx val="0"/>
              <c:showVal val="1"/>
            </c:dLbl>
            <c:delete val="1"/>
          </c:dLbls>
          <c:cat>
            <c:strRef>
              <c:f>Лист1!$D$22:$D$23</c:f>
              <c:strCache>
                <c:ptCount val="2"/>
                <c:pt idx="0">
                  <c:v>Констатирующий этап</c:v>
                </c:pt>
                <c:pt idx="1">
                  <c:v>Контрольный этап</c:v>
                </c:pt>
              </c:strCache>
            </c:strRef>
          </c:cat>
          <c:val>
            <c:numRef>
              <c:f>Лист1!$B$22:$B$23</c:f>
              <c:numCache>
                <c:formatCode>General</c:formatCode>
                <c:ptCount val="2"/>
                <c:pt idx="0">
                  <c:v>55</c:v>
                </c:pt>
                <c:pt idx="1">
                  <c:v>55</c:v>
                </c:pt>
              </c:numCache>
            </c:numRef>
          </c:val>
        </c:ser>
        <c:ser>
          <c:idx val="2"/>
          <c:order val="2"/>
          <c:tx>
            <c:strRef>
              <c:f>Лист1!$C$21</c:f>
              <c:strCache>
                <c:ptCount val="1"/>
                <c:pt idx="0">
                  <c:v>Умение самостоятельно называть цвет</c:v>
                </c:pt>
              </c:strCache>
            </c:strRef>
          </c:tx>
          <c:dLbls>
            <c:showVal val="1"/>
          </c:dLbls>
          <c:cat>
            <c:strRef>
              <c:f>Лист1!$D$22:$D$23</c:f>
              <c:strCache>
                <c:ptCount val="2"/>
                <c:pt idx="0">
                  <c:v>Констатирующий этап</c:v>
                </c:pt>
                <c:pt idx="1">
                  <c:v>Контрольный этап</c:v>
                </c:pt>
              </c:strCache>
            </c:strRef>
          </c:cat>
          <c:val>
            <c:numRef>
              <c:f>Лист1!$C$22:$C$23</c:f>
              <c:numCache>
                <c:formatCode>General</c:formatCode>
                <c:ptCount val="2"/>
                <c:pt idx="0">
                  <c:v>45</c:v>
                </c:pt>
                <c:pt idx="1">
                  <c:v>45</c:v>
                </c:pt>
              </c:numCache>
            </c:numRef>
          </c:val>
        </c:ser>
        <c:dLbls>
          <c:showVal val="1"/>
        </c:dLbls>
        <c:shape val="box"/>
        <c:axId val="92402048"/>
        <c:axId val="92403584"/>
        <c:axId val="0"/>
      </c:bar3DChart>
      <c:catAx>
        <c:axId val="92402048"/>
        <c:scaling>
          <c:orientation val="minMax"/>
        </c:scaling>
        <c:axPos val="b"/>
        <c:tickLblPos val="nextTo"/>
        <c:crossAx val="92403584"/>
        <c:crosses val="autoZero"/>
        <c:auto val="1"/>
        <c:lblAlgn val="ctr"/>
        <c:lblOffset val="100"/>
      </c:catAx>
      <c:valAx>
        <c:axId val="92403584"/>
        <c:scaling>
          <c:orientation val="minMax"/>
        </c:scaling>
        <c:axPos val="l"/>
        <c:majorGridlines/>
        <c:numFmt formatCode="General" sourceLinked="1"/>
        <c:tickLblPos val="nextTo"/>
        <c:crossAx val="92402048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4537877421810894E-2"/>
          <c:y val="0.14307073154317249"/>
          <c:w val="0.74124513618677645"/>
          <c:h val="0.7071428571428576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Sheet1!$B$1:$E$1</c:f>
              <c:strCache>
                <c:ptCount val="3"/>
                <c:pt idx="0">
                  <c:v>Констатирующий этап</c:v>
                </c:pt>
                <c:pt idx="2">
                  <c:v>Контрольный этап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40</c:v>
                </c:pt>
                <c:pt idx="2">
                  <c:v>65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Sheet1!$B$1:$E$1</c:f>
              <c:strCache>
                <c:ptCount val="3"/>
                <c:pt idx="0">
                  <c:v>Констатирующий этап</c:v>
                </c:pt>
                <c:pt idx="2">
                  <c:v>Контрольный этап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45</c:v>
                </c:pt>
                <c:pt idx="2">
                  <c:v>30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Sheet1!$B$1:$E$1</c:f>
              <c:strCache>
                <c:ptCount val="3"/>
                <c:pt idx="0">
                  <c:v>Констатирующий этап</c:v>
                </c:pt>
                <c:pt idx="2">
                  <c:v>Контрольный этап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15</c:v>
                </c:pt>
                <c:pt idx="2">
                  <c:v>5</c:v>
                </c:pt>
              </c:numCache>
            </c:numRef>
          </c:val>
        </c:ser>
        <c:dLbls>
          <c:showVal val="1"/>
        </c:dLbls>
        <c:gapDepth val="0"/>
        <c:shape val="box"/>
        <c:axId val="134236032"/>
        <c:axId val="134237568"/>
        <c:axId val="0"/>
      </c:bar3DChart>
      <c:catAx>
        <c:axId val="134236032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4237568"/>
        <c:crosses val="autoZero"/>
        <c:auto val="1"/>
        <c:lblAlgn val="ctr"/>
        <c:lblOffset val="100"/>
        <c:tickLblSkip val="2"/>
        <c:tickMarkSkip val="1"/>
      </c:catAx>
      <c:valAx>
        <c:axId val="134237568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4236032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2490272373540852"/>
          <c:y val="0.37142857142857394"/>
          <c:w val="0.16731517509727695"/>
          <c:h val="0.26071428571428723"/>
        </c:manualLayout>
      </c:layout>
      <c:spPr>
        <a:noFill/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58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8460459618120384E-2"/>
          <c:y val="0.19349346781090632"/>
          <c:w val="0.75875486381322965"/>
          <c:h val="0.68992248062015515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125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Sheet1!$B$1:$E$1</c:f>
              <c:strCache>
                <c:ptCount val="3"/>
                <c:pt idx="0">
                  <c:v>Костатирующий этап</c:v>
                </c:pt>
                <c:pt idx="2">
                  <c:v>Контрольный этап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55</c:v>
                </c:pt>
                <c:pt idx="2">
                  <c:v>55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125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Sheet1!$B$1:$E$1</c:f>
              <c:strCache>
                <c:ptCount val="3"/>
                <c:pt idx="0">
                  <c:v>Костатирующий этап</c:v>
                </c:pt>
                <c:pt idx="2">
                  <c:v>Контрольный этап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</c:v>
                </c:pt>
                <c:pt idx="2">
                  <c:v>30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125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Sheet1!$B$1:$E$1</c:f>
              <c:strCache>
                <c:ptCount val="3"/>
                <c:pt idx="0">
                  <c:v>Костатирующий этап</c:v>
                </c:pt>
                <c:pt idx="2">
                  <c:v>Контрольный этап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15</c:v>
                </c:pt>
                <c:pt idx="2">
                  <c:v>15</c:v>
                </c:pt>
              </c:numCache>
            </c:numRef>
          </c:val>
        </c:ser>
        <c:dLbls>
          <c:showVal val="1"/>
        </c:dLbls>
        <c:gapDepth val="0"/>
        <c:shape val="box"/>
        <c:axId val="134171648"/>
        <c:axId val="134181632"/>
        <c:axId val="0"/>
      </c:bar3DChart>
      <c:catAx>
        <c:axId val="134171648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5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4181632"/>
        <c:crosses val="autoZero"/>
        <c:auto val="1"/>
        <c:lblAlgn val="ctr"/>
        <c:lblOffset val="100"/>
        <c:tickLblSkip val="2"/>
        <c:tickMarkSkip val="1"/>
      </c:catAx>
      <c:valAx>
        <c:axId val="134181632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5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4171648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3852140077821014"/>
          <c:y val="0.36434108527131781"/>
          <c:w val="0.15369649805447594"/>
          <c:h val="0.27131782945736432"/>
        </c:manualLayout>
      </c:layout>
      <c:spPr>
        <a:noFill/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035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25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flipV="1">
          <a:off x="-1428728" y="-1566862"/>
          <a:ext cx="0" cy="0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99F48AC-29BE-44A3-B09D-0CADE4B74B5F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299884-5A94-4138-ACB9-A568FFCE7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F48AC-29BE-44A3-B09D-0CADE4B74B5F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299884-5A94-4138-ACB9-A568FFCE7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99F48AC-29BE-44A3-B09D-0CADE4B74B5F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299884-5A94-4138-ACB9-A568FFCE7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F48AC-29BE-44A3-B09D-0CADE4B74B5F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299884-5A94-4138-ACB9-A568FFCE7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9F48AC-29BE-44A3-B09D-0CADE4B74B5F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9299884-5A94-4138-ACB9-A568FFCE7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F48AC-29BE-44A3-B09D-0CADE4B74B5F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299884-5A94-4138-ACB9-A568FFCE7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F48AC-29BE-44A3-B09D-0CADE4B74B5F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299884-5A94-4138-ACB9-A568FFCE7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F48AC-29BE-44A3-B09D-0CADE4B74B5F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299884-5A94-4138-ACB9-A568FFCE7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9F48AC-29BE-44A3-B09D-0CADE4B74B5F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299884-5A94-4138-ACB9-A568FFCE7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F48AC-29BE-44A3-B09D-0CADE4B74B5F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299884-5A94-4138-ACB9-A568FFCE7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F48AC-29BE-44A3-B09D-0CADE4B74B5F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299884-5A94-4138-ACB9-A568FFCE73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99F48AC-29BE-44A3-B09D-0CADE4B74B5F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299884-5A94-4138-ACB9-A568FFCE7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92869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Муниципальное бюджетное дошкольное образовательное учреждение детский сад №и 39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142984"/>
            <a:ext cx="6400800" cy="394131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РАЗВИТИЕ </a:t>
            </a:r>
            <a:r>
              <a:rPr lang="ru-RU" dirty="0" smtClean="0"/>
              <a:t>ВОСПРИЯТИЯ ЦВЕТА У ДЕТЕЙ ДОШКОЛЬНОГО ВОЗРАСТА НА ЗАНЯТИЯХ ИЗОБРАЗИТЕЛЬНОЙ ДЕЯТЕЛЬНОСТИ</a:t>
            </a:r>
          </a:p>
          <a:p>
            <a:pPr>
              <a:lnSpc>
                <a:spcPct val="80000"/>
              </a:lnSpc>
              <a:defRPr/>
            </a:pPr>
            <a:r>
              <a:rPr lang="ru-RU" dirty="0" smtClean="0"/>
              <a:t> </a:t>
            </a:r>
            <a:endParaRPr lang="ru-RU" dirty="0" smtClean="0"/>
          </a:p>
          <a:p>
            <a:pPr>
              <a:lnSpc>
                <a:spcPct val="80000"/>
              </a:lnSpc>
              <a:defRPr/>
            </a:pPr>
            <a:endParaRPr lang="ru-RU" dirty="0" smtClean="0"/>
          </a:p>
          <a:p>
            <a:pPr algn="ctr">
              <a:lnSpc>
                <a:spcPct val="80000"/>
              </a:lnSpc>
              <a:defRPr/>
            </a:pPr>
            <a:r>
              <a:rPr lang="ru-RU" dirty="0" smtClean="0"/>
              <a:t>Город Ковров</a:t>
            </a:r>
            <a:endParaRPr lang="ru-RU" dirty="0" smtClean="0"/>
          </a:p>
          <a:p>
            <a:pPr algn="ctr">
              <a:lnSpc>
                <a:spcPct val="80000"/>
              </a:lnSpc>
              <a:defRPr/>
            </a:pPr>
            <a:r>
              <a:rPr lang="ru-RU" dirty="0" smtClean="0"/>
              <a:t>2013 год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ОПЫТНО-ЭКСПЕРИМЕНТАЛЬНАЯ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три этапа:</a:t>
            </a:r>
          </a:p>
          <a:p>
            <a:r>
              <a:rPr lang="ru-RU" dirty="0" smtClean="0"/>
              <a:t>На 1 этапе  проводилась первичная диагностика восприятия цвета у дошкольников, констатирующий эксперимент;</a:t>
            </a:r>
          </a:p>
          <a:p>
            <a:r>
              <a:rPr lang="ru-RU" dirty="0" smtClean="0"/>
              <a:t>На 2 этапе осуществлялся формирующий эксперимент: реализация программы  занятий  по изобразительной деятельности, направленных на   развитие цветового восприятия у детей дошкольного возраста;</a:t>
            </a:r>
          </a:p>
          <a:p>
            <a:r>
              <a:rPr lang="ru-RU" dirty="0" smtClean="0"/>
              <a:t>На 3 этапе проводилось повторная (контрольная) диагностика восприятия цвета у дошкольников    для определения эффективности осуществленной программы занятий.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Сравнительный анализ развития восприятия цвета в контрольной группе и экспериментальной группе  (констатирующий этап)</a:t>
            </a:r>
            <a:endParaRPr lang="ru-RU" sz="20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285852" y="1895474"/>
          <a:ext cx="5834085" cy="4176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6155530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Результаты методики «Подбери по цвету»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/>
              <a:t>Сравнительный анализ развития восприятия цвета в контрольной группе и экспериментальной группе  (констатирующий этап)</a:t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943100" y="1462087"/>
          <a:ext cx="5257800" cy="3933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85786" y="5657133"/>
            <a:ext cx="7429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Результаты методики «Положи фигуры на свое место»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/>
              <a:t>программа   занятий  изобразительной деятельности по развитию цветового  восприятия у детей  среднего дошкольного возраста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3600" dirty="0" smtClean="0"/>
              <a:t>Цель  программы: систематизировать  знания детей по </a:t>
            </a:r>
            <a:r>
              <a:rPr lang="ru-RU" sz="3600" dirty="0" err="1" smtClean="0"/>
              <a:t>цветоведению</a:t>
            </a:r>
            <a:r>
              <a:rPr lang="ru-RU" sz="3600" dirty="0" smtClean="0"/>
              <a:t>, ознакомить с особенностями цвета,  постепенно развивать у детей эстетическое чувство цвета.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>Сравнительный анализ развития восприятия цвета в экспериментальной группе в начале и в конце исследования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2285365" y="1559560"/>
          <a:ext cx="4573270" cy="373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214414" y="5786454"/>
            <a:ext cx="60722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Результаты методики «Подбери по цвету»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/>
              <a:t>Сравнительный анализ  развития восприятия цвета  в контрольной группе в начале исследования и в конце</a:t>
            </a:r>
            <a:endParaRPr lang="ru-RU" sz="20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428728" y="1566862"/>
          <a:ext cx="5429907" cy="4005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28728" y="5691157"/>
            <a:ext cx="5429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Результаты методики «Подбери по цвету»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Сравнительный анализ  развития восприятия цвета в экспериментальной группе в начале и в конце исследования</a:t>
            </a:r>
            <a:endParaRPr lang="ru-RU" sz="2400" dirty="0"/>
          </a:p>
        </p:txBody>
      </p:sp>
      <p:graphicFrame>
        <p:nvGraphicFramePr>
          <p:cNvPr id="3" name="Объект 8"/>
          <p:cNvGraphicFramePr/>
          <p:nvPr/>
        </p:nvGraphicFramePr>
        <p:xfrm>
          <a:off x="1142976" y="1685924"/>
          <a:ext cx="5924574" cy="3957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5715016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Результаты методики «Положи фигуры на свое место»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Уровень развития восприятия цвета в контрольной группе</a:t>
            </a:r>
            <a:endParaRPr lang="ru-RU" sz="2800" dirty="0"/>
          </a:p>
        </p:txBody>
      </p:sp>
      <p:graphicFrame>
        <p:nvGraphicFramePr>
          <p:cNvPr id="3" name="Объект 9"/>
          <p:cNvGraphicFramePr/>
          <p:nvPr/>
        </p:nvGraphicFramePr>
        <p:xfrm>
          <a:off x="1142976" y="1733550"/>
          <a:ext cx="5924574" cy="376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5689400"/>
            <a:ext cx="9144000" cy="311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Результаты методики «Положи фигуры на свое место»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1785926"/>
            <a:ext cx="6255488" cy="357189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Спасибо </a:t>
            </a:r>
            <a:br>
              <a:rPr lang="ru-RU" dirty="0" smtClean="0"/>
            </a:br>
            <a:r>
              <a:rPr lang="ru-RU" dirty="0" smtClean="0"/>
              <a:t>за </a:t>
            </a:r>
            <a:br>
              <a:rPr lang="ru-RU" dirty="0" smtClean="0"/>
            </a:br>
            <a:r>
              <a:rPr lang="ru-RU" dirty="0" smtClean="0"/>
              <a:t>внимание 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Объект и Предмет</a:t>
            </a:r>
            <a:br>
              <a:rPr lang="ru-RU" dirty="0" smtClean="0"/>
            </a:br>
            <a:r>
              <a:rPr lang="ru-RU" dirty="0" smtClean="0"/>
              <a:t>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3200" dirty="0" smtClean="0"/>
              <a:t>Объектом является  восприятие цвета у детей дошкольного возраста.</a:t>
            </a:r>
          </a:p>
          <a:p>
            <a:r>
              <a:rPr lang="ru-RU" sz="3200" b="1" dirty="0" smtClean="0"/>
              <a:t>Предметом </a:t>
            </a:r>
            <a:r>
              <a:rPr lang="ru-RU" sz="3200" dirty="0" smtClean="0"/>
              <a:t>является  работа воспитателя по развитию восприятия цвета у детей среднего дошкольного возраста на занятиях изобразительной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Целью 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 изучение и эмпирическое решение проблемы развития  цветового  восприятия у детей среднего дошкольного возраста на занятиях изобразительной деятельности.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Для достижения поставленной цели необходимо решить следующие задачи: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Проанализировать состояние разработанности  вопроса развития  восприятия цвета у дошкольников в психолого-педагогической литературе.</a:t>
            </a:r>
          </a:p>
          <a:p>
            <a:r>
              <a:rPr lang="ru-RU" dirty="0" smtClean="0"/>
              <a:t> 2)      Изучить особенности развития восприятия цвета  у детей  среднего дошкольного  возраста МБДОУ № 10 г. Ковров.</a:t>
            </a:r>
          </a:p>
          <a:p>
            <a:r>
              <a:rPr lang="ru-RU" dirty="0" smtClean="0"/>
              <a:t> 3)     Разработать  и апробировать экспериментальную программу развития  восприятия цвета у детей  среднего дошкольного  возраста на занятиях изобразительной деятельностью.</a:t>
            </a:r>
          </a:p>
          <a:p>
            <a:r>
              <a:rPr lang="ru-RU" dirty="0" smtClean="0"/>
              <a:t>4)       Выявить эффективность экспериментальной программы развития  восприятия цвета у детей  среднего дошкольного  возраста на занятиях изобразительной деятельностью.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Гипотеза исследования: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развитию цветового восприятия у детей   среднего дошкольного возраста будет  способствовать использование   комплекса специально-организованных  занятий изобразительной деятельности  при соблюдении следующих условий:</a:t>
            </a:r>
          </a:p>
          <a:p>
            <a:r>
              <a:rPr lang="ru-RU" sz="2000" dirty="0" smtClean="0"/>
              <a:t>-   создание эмоциональной атмосферы переживания цветового многообразия окружающей действительности в процессе восприятия;</a:t>
            </a:r>
          </a:p>
          <a:p>
            <a:r>
              <a:rPr lang="ru-RU" sz="2000" dirty="0" smtClean="0"/>
              <a:t>- включение в занятия игровых элементов, имеющих яркую цветовую характеристику;</a:t>
            </a:r>
          </a:p>
          <a:p>
            <a:r>
              <a:rPr lang="ru-RU" sz="2000" dirty="0" smtClean="0"/>
              <a:t>- доверительную диалогическую форму общения на занятиях и в свободной деятельности, нацеленную на развитие детского восприятия цвета;</a:t>
            </a:r>
          </a:p>
          <a:p>
            <a:r>
              <a:rPr lang="ru-RU" sz="2000" dirty="0" smtClean="0"/>
              <a:t>- использование комплекса наглядных пособий по цвету.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комплекс методов и методик: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теоретический анализ психолого-педагогической, искусствоведческой литературы, программы воспитания и обучения в детском саду; </a:t>
            </a:r>
          </a:p>
          <a:p>
            <a:r>
              <a:rPr lang="ru-RU" dirty="0" smtClean="0"/>
              <a:t>-   тестирование  с применением методик:  «Подбери по цвету», «Положи фигуры на свое место»;</a:t>
            </a:r>
          </a:p>
          <a:p>
            <a:r>
              <a:rPr lang="ru-RU" dirty="0" smtClean="0"/>
              <a:t>-   педагогический эксперимент;</a:t>
            </a:r>
          </a:p>
          <a:p>
            <a:r>
              <a:rPr lang="ru-RU" dirty="0" smtClean="0"/>
              <a:t>-   качественно-количественная обработка полученных данных.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Основные этапы исследования: 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-Поисково-подготовительный (апрель-июнь 2012 г.). Осуществлялся системный анализ методической, психолого-педагогической и специальной литературы  с целью изучения проблемы исследования, его целей, задач, гипотезы, проведения констатирующего замера. </a:t>
            </a:r>
          </a:p>
          <a:p>
            <a:r>
              <a:rPr lang="ru-RU" dirty="0" smtClean="0"/>
              <a:t>-Опытно-экспериментальный (июль - сентябрь 2012 г.). Заключался в проверке гипотезы, в разработке  и апробации экспериментальной программы развития  восприятия цвета у детей  среднего дошкольного  возраста на занятиях изобразительной деятельностью. На этом этапе проводился формирующий эксперимент.</a:t>
            </a:r>
          </a:p>
          <a:p>
            <a:r>
              <a:rPr lang="ru-RU" dirty="0" smtClean="0"/>
              <a:t>-Контрольно-итоговый (октябрь-ноябрь 2012 г.). Выявлялась эффективность экспериментальной программы развития  восприятия цвета у детей  среднего дошкольного  возраста на занятиях изобразительной деятельностью. Анализ результатов опытно-экспериментальной работы, сравнение исходных и заключительных данных, на основании которых подводились итоги опытно-экспериментальной работы и делались выводы.   Оформление работы.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Практическая значимость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заключается в подборе и разработке  упражнений, обеспечивающих развитие у детей дошкольного возраста умения работать цветом</a:t>
            </a:r>
            <a:endParaRPr lang="ru-RU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ОПЫТНО-ЭКСПЕРИМЕНТАЛЬНАЯ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База  исследования  дети дошкольного возраста средних групп  №5 и № 6 МБДОУ № 10. В двух группах детей 4-5 лет (экспериментальной и контрольной) в количестве – по 20 человек в каждой</a:t>
            </a: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152</TotalTime>
  <Words>618</Words>
  <Application>Microsoft Office PowerPoint</Application>
  <PresentationFormat>Экран (4:3)</PresentationFormat>
  <Paragraphs>57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Изящная</vt:lpstr>
      <vt:lpstr>       Муниципальное бюджетное дошкольное образовательное учреждение детский сад №и 39 </vt:lpstr>
      <vt:lpstr>Объект и Предмет  исследования</vt:lpstr>
      <vt:lpstr>Целью  работы</vt:lpstr>
      <vt:lpstr>Для достижения поставленной цели необходимо решить следующие задачи: </vt:lpstr>
      <vt:lpstr>Гипотеза исследования:</vt:lpstr>
      <vt:lpstr>комплекс методов и методик:   </vt:lpstr>
      <vt:lpstr>Основные этапы исследования:  </vt:lpstr>
      <vt:lpstr>Практическая значимость исследования</vt:lpstr>
      <vt:lpstr>ОПЫТНО-ЭКСПЕРИМЕНТАЛЬНАЯ РАБОТА</vt:lpstr>
      <vt:lpstr>ОПЫТНО-ЭКСПЕРИМЕНТАЛЬНАЯ РАБОТА</vt:lpstr>
      <vt:lpstr>Сравнительный анализ развития восприятия цвета в контрольной группе и экспериментальной группе  (констатирующий этап)</vt:lpstr>
      <vt:lpstr>Сравнительный анализ развития восприятия цвета в контрольной группе и экспериментальной группе  (констатирующий этап) </vt:lpstr>
      <vt:lpstr>программа   занятий  изобразительной деятельности по развитию цветового  восприятия у детей  среднего дошкольного возраста</vt:lpstr>
      <vt:lpstr>Сравнительный анализ развития восприятия цвета в экспериментальной группе в начале и в конце исследования </vt:lpstr>
      <vt:lpstr>Сравнительный анализ  развития восприятия цвета  в контрольной группе в начале исследования и в конце</vt:lpstr>
      <vt:lpstr>Сравнительный анализ  развития восприятия цвета в экспериментальной группе в начале и в конце исследования</vt:lpstr>
      <vt:lpstr>Уровень развития восприятия цвета в контрольной группе</vt:lpstr>
      <vt:lpstr>Спасибо  за  внимание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Ивановский Государственный университет</dc:title>
  <dc:creator>User</dc:creator>
  <cp:lastModifiedBy>user</cp:lastModifiedBy>
  <cp:revision>17</cp:revision>
  <dcterms:created xsi:type="dcterms:W3CDTF">2013-02-10T14:57:23Z</dcterms:created>
  <dcterms:modified xsi:type="dcterms:W3CDTF">2014-01-09T12:49:15Z</dcterms:modified>
</cp:coreProperties>
</file>