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67" r:id="rId2"/>
    <p:sldId id="256" r:id="rId3"/>
    <p:sldId id="264" r:id="rId4"/>
    <p:sldId id="257" r:id="rId5"/>
    <p:sldId id="258" r:id="rId6"/>
    <p:sldId id="259" r:id="rId7"/>
    <p:sldId id="266" r:id="rId8"/>
    <p:sldId id="265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8000"/>
    <a:srgbClr val="21FF5B"/>
    <a:srgbClr val="FF6600"/>
    <a:srgbClr val="00CC66"/>
    <a:srgbClr val="EFFF1D"/>
    <a:srgbClr val="0000FF"/>
    <a:srgbClr val="1D04D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84" d="100"/>
          <a:sy n="84" d="100"/>
        </p:scale>
        <p:origin x="-654" y="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DF125-A019-421F-B60F-F4716619B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C6BD-2C7D-4358-9CE3-062CDB9C8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709E3-A277-4115-AA2A-9BE5D2A84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1DF53-1D9A-46CD-A4DC-D3B0D6C70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E4E0C-9AD4-43FF-903F-2B44FCB2B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F1861-6C6B-4F11-B5B7-23FB63CB7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19CAC-00BA-4904-A065-BC801E24D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620BE-21A2-4BC1-A002-C06B27EBB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F0C3A-B2B3-417B-90BA-183876F8A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E7D3B-1953-4017-9784-D2B5B7C06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282D4-C249-47C3-B4EE-0A1FFB068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67996-543E-4A6E-97EC-86B0B5CF7F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CBBFF-C376-4554-97F8-03397E6AD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8EBEA26-CF33-4091-8F4A-D6E83642D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5" r:id="rId12"/>
    <p:sldLayoutId id="214748386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A5C6C"/>
          </a:solidFill>
          <a:effectLst>
            <a:glow rad="63500">
              <a:srgbClr val="FDE8D7"/>
            </a:glo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rgbClr val="08684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rgbClr val="08684E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rgbClr val="08684E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000" kern="1200">
          <a:solidFill>
            <a:srgbClr val="08684E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000" kern="1200">
          <a:solidFill>
            <a:srgbClr val="08684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16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sz="1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support.epson.ru/products/manuals/100045/col_g/0505.htm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00FF"/>
                </a:solidFill>
              </a:rPr>
              <a:t>Муниципальный районный конкурс исследовательских работ и творческих проектов дошкольников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121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800" b="1" smtClean="0">
                <a:solidFill>
                  <a:srgbClr val="00CC66"/>
                </a:solidFill>
              </a:rPr>
              <a:t>  « Я – Исследователь»</a:t>
            </a:r>
          </a:p>
        </p:txBody>
      </p:sp>
      <p:pic>
        <p:nvPicPr>
          <p:cNvPr id="5124" name="Picture 7" descr="D:\фото\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09800"/>
            <a:ext cx="7848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7088" y="2895600"/>
            <a:ext cx="303371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rgbClr val="0066FF"/>
                </a:solidFill>
              </a:rPr>
              <a:t>Между прочим…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313"/>
            <a:ext cx="6562725" cy="46418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u="sng" smtClean="0">
                <a:solidFill>
                  <a:srgbClr val="6600FF"/>
                </a:solidFill>
              </a:rPr>
              <a:t>Попутно узнал у родителей: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6600FF"/>
                </a:solidFill>
              </a:rPr>
              <a:t>Тремя красками можно рисовать не только радугу.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6600FF"/>
                </a:solidFill>
              </a:rPr>
              <a:t>В заправке цветного  принтера те же три краски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6600FF"/>
                </a:solidFill>
              </a:rPr>
              <a:t> (и ещё чёрная)</a:t>
            </a:r>
          </a:p>
        </p:txBody>
      </p:sp>
      <p:pic>
        <p:nvPicPr>
          <p:cNvPr id="14340" name="Picture 4" descr="0505bt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867400" y="4419600"/>
            <a:ext cx="2540000" cy="21209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rgbClr val="0066FF"/>
                </a:solidFill>
              </a:rPr>
              <a:t>Не могу умолчать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233488" y="3016250"/>
            <a:ext cx="6802437" cy="2443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>
                <a:solidFill>
                  <a:srgbClr val="6600FF"/>
                </a:solidFill>
              </a:rPr>
              <a:t>Мне оказала помощь:</a:t>
            </a:r>
          </a:p>
          <a:p>
            <a:pPr eaLnBrk="1" hangingPunct="1">
              <a:buFontTx/>
              <a:buNone/>
            </a:pPr>
            <a:r>
              <a:rPr lang="ru-RU" sz="2400" smtClean="0">
                <a:solidFill>
                  <a:srgbClr val="6600FF"/>
                </a:solidFill>
              </a:rPr>
              <a:t>                 руководитель Изо - студии</a:t>
            </a:r>
          </a:p>
          <a:p>
            <a:pPr eaLnBrk="1" hangingPunct="1">
              <a:buFontTx/>
              <a:buNone/>
            </a:pPr>
            <a:r>
              <a:rPr lang="ru-RU" sz="2400" smtClean="0">
                <a:solidFill>
                  <a:srgbClr val="6600FF"/>
                </a:solidFill>
              </a:rPr>
              <a:t>                 Притулина С.Г.</a:t>
            </a:r>
          </a:p>
          <a:p>
            <a:pPr algn="r" eaLnBrk="1" hangingPunct="1">
              <a:buFontTx/>
              <a:buNone/>
            </a:pPr>
            <a:r>
              <a:rPr lang="ru-RU" sz="2400" smtClean="0">
                <a:solidFill>
                  <a:srgbClr val="6600FF"/>
                </a:solidFill>
              </a:rPr>
              <a:t>Автор работы: Щевченко Никита,                     подготовительная группа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adug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101854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052513"/>
            <a:ext cx="8134350" cy="25479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spc="300" dirty="0" smtClean="0">
                <a:solidFill>
                  <a:srgbClr val="66FFCC"/>
                </a:solidFill>
                <a:effectLst>
                  <a:glow rad="63500">
                    <a:srgbClr val="FDE8D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ли радугу </a:t>
            </a:r>
            <a:r>
              <a:rPr lang="ru-RU" sz="4000" dirty="0">
                <a:solidFill>
                  <a:srgbClr val="66FFCC"/>
                </a:solidFill>
              </a:rPr>
              <a:t/>
            </a:r>
            <a:br>
              <a:rPr lang="ru-RU" sz="4000" dirty="0">
                <a:solidFill>
                  <a:srgbClr val="66FFCC"/>
                </a:solidFill>
              </a:rPr>
            </a:br>
            <a:r>
              <a:rPr lang="ru-RU" sz="4000" b="1" dirty="0">
                <a:solidFill>
                  <a:srgbClr val="66FFCC"/>
                </a:solidFill>
                <a:effectLst>
                  <a:glow rad="63500">
                    <a:srgbClr val="FDE8D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нарисовать тремя </a:t>
            </a:r>
            <a:r>
              <a:rPr lang="ru-RU" sz="4000" b="1" dirty="0" smtClean="0">
                <a:solidFill>
                  <a:srgbClr val="66FFCC"/>
                </a:solidFill>
                <a:effectLst>
                  <a:glow rad="63500">
                    <a:srgbClr val="FDE8D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красками</a:t>
            </a:r>
            <a:r>
              <a:rPr lang="ru-RU" sz="4000" dirty="0" smtClean="0">
                <a:solidFill>
                  <a:srgbClr val="66FFCC"/>
                </a:solidFill>
                <a:effectLst>
                  <a:glow rad="63500">
                    <a:srgbClr val="FDE8D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ru-RU" sz="4000" dirty="0">
                <a:solidFill>
                  <a:srgbClr val="66FFCC"/>
                </a:solidFill>
              </a:rPr>
              <a:t/>
            </a:r>
            <a:br>
              <a:rPr lang="ru-RU" sz="4000" dirty="0">
                <a:solidFill>
                  <a:srgbClr val="66FFCC"/>
                </a:solidFill>
              </a:rPr>
            </a:br>
            <a:endParaRPr lang="ru-RU" sz="4000" dirty="0">
              <a:solidFill>
                <a:srgbClr val="66FFCC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5334000"/>
            <a:ext cx="6076950" cy="97472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</a:rPr>
              <a:t>Работа воспитанника подготовительной группы  </a:t>
            </a:r>
            <a:r>
              <a:rPr lang="ru-RU" sz="2400" dirty="0" smtClean="0">
                <a:solidFill>
                  <a:srgbClr val="FF0000"/>
                </a:solidFill>
              </a:rPr>
              <a:t>Шевченко Никита 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руководитель </a:t>
            </a:r>
            <a:r>
              <a:rPr lang="ru-RU" sz="2400" dirty="0">
                <a:solidFill>
                  <a:srgbClr val="FF0000"/>
                </a:solidFill>
              </a:rPr>
              <a:t>воспитатель изобразительной деятельности </a:t>
            </a:r>
            <a:r>
              <a:rPr lang="ru-RU" sz="2400" dirty="0" err="1">
                <a:solidFill>
                  <a:srgbClr val="FF0000"/>
                </a:solidFill>
              </a:rPr>
              <a:t>Притулина</a:t>
            </a:r>
            <a:r>
              <a:rPr lang="ru-RU" sz="2400" dirty="0">
                <a:solidFill>
                  <a:srgbClr val="FF0000"/>
                </a:solidFill>
              </a:rPr>
              <a:t> С.Г.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rgbClr val="0000FF"/>
                </a:solidFill>
              </a:rPr>
              <a:t>Цель: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CC66"/>
                </a:solidFill>
              </a:rPr>
              <a:t>Доказать , что радугу можно нарисовать тремя цветами.</a:t>
            </a:r>
          </a:p>
        </p:txBody>
      </p:sp>
      <p:pic>
        <p:nvPicPr>
          <p:cNvPr id="26628" name="Picture 4" descr="C:\Documents and Settings\Admin\Рабочий стол\мь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7422" y="3505200"/>
            <a:ext cx="3382553" cy="2533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rgbClr val="0000FF"/>
                </a:solidFill>
              </a:rPr>
              <a:t>Догадки и гипотезы</a:t>
            </a:r>
          </a:p>
        </p:txBody>
      </p:sp>
      <p:pic>
        <p:nvPicPr>
          <p:cNvPr id="5124" name="Picture 4" descr="j01981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3352800"/>
            <a:ext cx="2058988" cy="3039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76625" y="2492375"/>
            <a:ext cx="5667375" cy="197802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0066FF"/>
                </a:solidFill>
              </a:rPr>
              <a:t>Если так задан вопрос, значит, </a:t>
            </a:r>
            <a:r>
              <a:rPr lang="ru-RU" dirty="0" smtClean="0">
                <a:solidFill>
                  <a:srgbClr val="0066FF"/>
                </a:solidFill>
              </a:rPr>
              <a:t>МОЖНО!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>
              <a:solidFill>
                <a:srgbClr val="0066FF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66FF"/>
                </a:solidFill>
              </a:rPr>
              <a:t>Вначале </a:t>
            </a:r>
            <a:r>
              <a:rPr lang="ru-RU" dirty="0">
                <a:solidFill>
                  <a:srgbClr val="0066FF"/>
                </a:solidFill>
              </a:rPr>
              <a:t>вспомню</a:t>
            </a:r>
            <a:br>
              <a:rPr lang="ru-RU" dirty="0">
                <a:solidFill>
                  <a:srgbClr val="0066FF"/>
                </a:solidFill>
              </a:rPr>
            </a:br>
            <a:r>
              <a:rPr lang="ru-RU" b="1" dirty="0">
                <a:solidFill>
                  <a:srgbClr val="0066FF"/>
                </a:solidFill>
              </a:rPr>
              <a:t>сколько цветов в радуге</a:t>
            </a:r>
            <a:r>
              <a:rPr lang="ru-RU" dirty="0">
                <a:solidFill>
                  <a:srgbClr val="0066FF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rgbClr val="0000FF"/>
                </a:solidFill>
              </a:rPr>
              <a:t>Сколько цветов в радуге?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828800"/>
            <a:ext cx="3962400" cy="3657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0066FF"/>
                </a:solidFill>
              </a:rPr>
              <a:t>Принято считать, что в радуге </a:t>
            </a:r>
            <a:r>
              <a:rPr lang="ru-RU" sz="2400" b="1" dirty="0">
                <a:solidFill>
                  <a:srgbClr val="0066FF"/>
                </a:solidFill>
              </a:rPr>
              <a:t>семь цветов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0066FF"/>
                </a:solidFill>
              </a:rPr>
              <a:t>Заодно вспомнил </a:t>
            </a:r>
            <a:r>
              <a:rPr lang="ru-RU" sz="2400" dirty="0" smtClean="0">
                <a:solidFill>
                  <a:srgbClr val="0066FF"/>
                </a:solidFill>
              </a:rPr>
              <a:t>какие цвета у радуги</a:t>
            </a:r>
            <a:r>
              <a:rPr lang="ru-RU" sz="2400" dirty="0">
                <a:solidFill>
                  <a:srgbClr val="0066FF"/>
                </a:solidFill>
              </a:rPr>
              <a:t/>
            </a:r>
            <a:br>
              <a:rPr lang="ru-RU" sz="2400" dirty="0">
                <a:solidFill>
                  <a:srgbClr val="0066FF"/>
                </a:solidFill>
              </a:rPr>
            </a:br>
            <a:r>
              <a:rPr lang="ru-RU" sz="1800" dirty="0">
                <a:solidFill>
                  <a:srgbClr val="0066FF"/>
                </a:solidFill>
              </a:rPr>
              <a:t>(спасибо охотнику и фазану):</a:t>
            </a:r>
            <a:endParaRPr lang="ru-RU" sz="2000" dirty="0">
              <a:solidFill>
                <a:srgbClr val="0066FF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Красный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6600"/>
                </a:solidFill>
              </a:rPr>
              <a:t>Оранжевый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</a:rPr>
              <a:t>Жёлтый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CC66"/>
                </a:solidFill>
              </a:rPr>
              <a:t>Зелёный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66FF"/>
                </a:solidFill>
              </a:rPr>
              <a:t>Голубой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FF"/>
                </a:solidFill>
              </a:rPr>
              <a:t>Синий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</a:rPr>
              <a:t>Фиолетовый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sz="2000" b="1" dirty="0">
              <a:solidFill>
                <a:schemeClr val="folHlink"/>
              </a:solidFill>
            </a:endParaRPr>
          </a:p>
        </p:txBody>
      </p:sp>
      <p:pic>
        <p:nvPicPr>
          <p:cNvPr id="6150" name="Picture 6" descr="C:\Documents and Settings\Admin\Рабочий стол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505200"/>
            <a:ext cx="54102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rgbClr val="6600FF"/>
                </a:solidFill>
              </a:rPr>
              <a:t>Пора попробовать на бумаге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1676400"/>
            <a:ext cx="4038600" cy="4333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0066FF"/>
                </a:solidFill>
              </a:rPr>
              <a:t>Взял бумагу для рисования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0066FF"/>
                </a:solidFill>
              </a:rPr>
              <a:t>Взял акварельные краски, баночку с водой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0066FF"/>
                </a:solidFill>
              </a:rPr>
              <a:t>Нарисовал радугу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0066FF"/>
                </a:solidFill>
              </a:rPr>
              <a:t>Попробовал некоторые краски смешивать на палитре</a:t>
            </a:r>
          </a:p>
          <a:p>
            <a:pPr eaLnBrk="1" hangingPunct="1">
              <a:lnSpc>
                <a:spcPct val="90000"/>
              </a:lnSpc>
            </a:pPr>
            <a:endParaRPr lang="ru-RU" sz="2800" smtClean="0">
              <a:solidFill>
                <a:srgbClr val="0066FF"/>
              </a:solidFill>
            </a:endParaRPr>
          </a:p>
        </p:txBody>
      </p:sp>
      <p:pic>
        <p:nvPicPr>
          <p:cNvPr id="10244" name="Picture 3" descr="j018607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557338"/>
            <a:ext cx="4032250" cy="40036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rgbClr val="0066FF"/>
                </a:solidFill>
              </a:rPr>
              <a:t>Какие краски смешивать?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828800"/>
            <a:ext cx="7700963" cy="266700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0099FF"/>
                </a:solidFill>
              </a:rPr>
              <a:t>Долго смешивал краски</a:t>
            </a: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rgbClr val="0099FF"/>
                </a:solidFill>
              </a:rPr>
              <a:t>и понял, что нужны краски: </a:t>
            </a:r>
            <a:r>
              <a:rPr lang="ru-RU" sz="2800" b="1" smtClean="0">
                <a:solidFill>
                  <a:srgbClr val="FFFF00"/>
                </a:solidFill>
              </a:rPr>
              <a:t>жёлтая</a:t>
            </a:r>
            <a:r>
              <a:rPr lang="ru-RU" sz="2800" b="1" smtClean="0">
                <a:solidFill>
                  <a:srgbClr val="0099FF"/>
                </a:solidFill>
              </a:rPr>
              <a:t>, </a:t>
            </a:r>
            <a:r>
              <a:rPr lang="ru-RU" sz="2800" b="1" smtClean="0">
                <a:solidFill>
                  <a:srgbClr val="0070C0"/>
                </a:solidFill>
              </a:rPr>
              <a:t>синяя</a:t>
            </a:r>
            <a:r>
              <a:rPr lang="ru-RU" sz="2800" b="1" smtClean="0">
                <a:solidFill>
                  <a:srgbClr val="0099FF"/>
                </a:solidFill>
              </a:rPr>
              <a:t>, </a:t>
            </a:r>
            <a:r>
              <a:rPr lang="ru-RU" sz="2800" b="1" smtClean="0">
                <a:solidFill>
                  <a:srgbClr val="FF0000"/>
                </a:solidFill>
              </a:rPr>
              <a:t>красная</a:t>
            </a:r>
            <a:r>
              <a:rPr lang="ru-RU" sz="2800" b="1" smtClean="0">
                <a:solidFill>
                  <a:schemeClr val="tx2"/>
                </a:solidFill>
              </a:rPr>
              <a:t> </a:t>
            </a:r>
            <a:r>
              <a:rPr lang="ru-RU" sz="2800" smtClean="0">
                <a:solidFill>
                  <a:srgbClr val="0099FF"/>
                </a:solidFill>
              </a:rPr>
              <a:t> они основные</a:t>
            </a:r>
            <a:r>
              <a:rPr lang="ru-RU" sz="2800" b="1" smtClean="0">
                <a:solidFill>
                  <a:schemeClr val="tx2"/>
                </a:solidFill>
              </a:rPr>
              <a:t>.</a:t>
            </a:r>
            <a:endParaRPr lang="ru-RU" sz="2800" smtClean="0">
              <a:solidFill>
                <a:srgbClr val="0099FF"/>
              </a:solidFill>
            </a:endParaRPr>
          </a:p>
        </p:txBody>
      </p:sp>
      <p:pic>
        <p:nvPicPr>
          <p:cNvPr id="11268" name="Picture 4" descr="cmyk_2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 rot="801955">
            <a:off x="2619375" y="3576638"/>
            <a:ext cx="3679825" cy="271621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1554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0000FF"/>
                </a:solidFill>
              </a:rPr>
              <a:t>Превращение цветов</a:t>
            </a:r>
          </a:p>
        </p:txBody>
      </p:sp>
      <p:sp>
        <p:nvSpPr>
          <p:cNvPr id="12291" name="Oval 22"/>
          <p:cNvSpPr>
            <a:spLocks noChangeArrowheads="1"/>
          </p:cNvSpPr>
          <p:nvPr/>
        </p:nvSpPr>
        <p:spPr bwMode="auto">
          <a:xfrm>
            <a:off x="914400" y="1600200"/>
            <a:ext cx="914400" cy="838200"/>
          </a:xfrm>
          <a:prstGeom prst="ellipse">
            <a:avLst/>
          </a:prstGeom>
          <a:solidFill>
            <a:srgbClr val="EFFF1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Oval 24"/>
          <p:cNvSpPr>
            <a:spLocks noChangeArrowheads="1"/>
          </p:cNvSpPr>
          <p:nvPr/>
        </p:nvSpPr>
        <p:spPr bwMode="auto">
          <a:xfrm>
            <a:off x="914400" y="2743200"/>
            <a:ext cx="914400" cy="838200"/>
          </a:xfrm>
          <a:prstGeom prst="ellipse">
            <a:avLst/>
          </a:prstGeom>
          <a:solidFill>
            <a:srgbClr val="EFFF1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Плюс 28"/>
          <p:cNvSpPr/>
          <p:nvPr/>
        </p:nvSpPr>
        <p:spPr>
          <a:xfrm>
            <a:off x="1905000" y="1676400"/>
            <a:ext cx="762000" cy="685800"/>
          </a:xfrm>
          <a:prstGeom prst="math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Равно 29"/>
          <p:cNvSpPr/>
          <p:nvPr/>
        </p:nvSpPr>
        <p:spPr>
          <a:xfrm>
            <a:off x="3962400" y="1676400"/>
            <a:ext cx="1066800" cy="533400"/>
          </a:xfrm>
          <a:prstGeom prst="mathEqua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295" name="Oval 24"/>
          <p:cNvSpPr>
            <a:spLocks noChangeArrowheads="1"/>
          </p:cNvSpPr>
          <p:nvPr/>
        </p:nvSpPr>
        <p:spPr bwMode="auto">
          <a:xfrm>
            <a:off x="2895600" y="2743200"/>
            <a:ext cx="914400" cy="838200"/>
          </a:xfrm>
          <a:prstGeom prst="ellipse">
            <a:avLst/>
          </a:prstGeom>
          <a:solidFill>
            <a:srgbClr val="1D04D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Oval 24"/>
          <p:cNvSpPr>
            <a:spLocks noChangeArrowheads="1"/>
          </p:cNvSpPr>
          <p:nvPr/>
        </p:nvSpPr>
        <p:spPr bwMode="auto">
          <a:xfrm>
            <a:off x="5181600" y="2743200"/>
            <a:ext cx="914400" cy="838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Oval 24"/>
          <p:cNvSpPr>
            <a:spLocks noChangeArrowheads="1"/>
          </p:cNvSpPr>
          <p:nvPr/>
        </p:nvSpPr>
        <p:spPr bwMode="auto">
          <a:xfrm>
            <a:off x="914400" y="3886200"/>
            <a:ext cx="914400" cy="838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8" name="Oval 24"/>
          <p:cNvSpPr>
            <a:spLocks noChangeArrowheads="1"/>
          </p:cNvSpPr>
          <p:nvPr/>
        </p:nvSpPr>
        <p:spPr bwMode="auto">
          <a:xfrm>
            <a:off x="2895600" y="3886200"/>
            <a:ext cx="914400" cy="838200"/>
          </a:xfrm>
          <a:prstGeom prst="ellipse">
            <a:avLst/>
          </a:prstGeom>
          <a:solidFill>
            <a:srgbClr val="1D04D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9" name="Oval 24"/>
          <p:cNvSpPr>
            <a:spLocks noChangeArrowheads="1"/>
          </p:cNvSpPr>
          <p:nvPr/>
        </p:nvSpPr>
        <p:spPr bwMode="auto">
          <a:xfrm>
            <a:off x="5181600" y="3886200"/>
            <a:ext cx="914400" cy="83820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0" name="Oval 24"/>
          <p:cNvSpPr>
            <a:spLocks noChangeArrowheads="1"/>
          </p:cNvSpPr>
          <p:nvPr/>
        </p:nvSpPr>
        <p:spPr bwMode="auto">
          <a:xfrm>
            <a:off x="914400" y="5181600"/>
            <a:ext cx="914400" cy="838200"/>
          </a:xfrm>
          <a:prstGeom prst="ellipse">
            <a:avLst/>
          </a:prstGeom>
          <a:solidFill>
            <a:srgbClr val="1D04D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Oval 24"/>
          <p:cNvSpPr>
            <a:spLocks noChangeArrowheads="1"/>
          </p:cNvSpPr>
          <p:nvPr/>
        </p:nvSpPr>
        <p:spPr bwMode="auto">
          <a:xfrm>
            <a:off x="2895600" y="5181600"/>
            <a:ext cx="914400" cy="838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9" name="Oval 24"/>
          <p:cNvSpPr>
            <a:spLocks noChangeArrowheads="1"/>
          </p:cNvSpPr>
          <p:nvPr/>
        </p:nvSpPr>
        <p:spPr bwMode="auto">
          <a:xfrm>
            <a:off x="5181600" y="5181600"/>
            <a:ext cx="914400" cy="8382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" name="Равно 39"/>
          <p:cNvSpPr/>
          <p:nvPr/>
        </p:nvSpPr>
        <p:spPr>
          <a:xfrm>
            <a:off x="3962400" y="2819400"/>
            <a:ext cx="1066800" cy="533400"/>
          </a:xfrm>
          <a:prstGeom prst="mathEqua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Равно 40"/>
          <p:cNvSpPr/>
          <p:nvPr/>
        </p:nvSpPr>
        <p:spPr>
          <a:xfrm>
            <a:off x="3962400" y="4038600"/>
            <a:ext cx="1066800" cy="533400"/>
          </a:xfrm>
          <a:prstGeom prst="mathEqua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Равно 41"/>
          <p:cNvSpPr/>
          <p:nvPr/>
        </p:nvSpPr>
        <p:spPr>
          <a:xfrm>
            <a:off x="3886200" y="5257800"/>
            <a:ext cx="1066800" cy="533400"/>
          </a:xfrm>
          <a:prstGeom prst="mathEqua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Плюс 42"/>
          <p:cNvSpPr/>
          <p:nvPr/>
        </p:nvSpPr>
        <p:spPr>
          <a:xfrm>
            <a:off x="1981200" y="5257800"/>
            <a:ext cx="762000" cy="685800"/>
          </a:xfrm>
          <a:prstGeom prst="math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люс 43"/>
          <p:cNvSpPr/>
          <p:nvPr/>
        </p:nvSpPr>
        <p:spPr>
          <a:xfrm>
            <a:off x="1905000" y="3962400"/>
            <a:ext cx="762000" cy="685800"/>
          </a:xfrm>
          <a:prstGeom prst="math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люс 44"/>
          <p:cNvSpPr/>
          <p:nvPr/>
        </p:nvSpPr>
        <p:spPr>
          <a:xfrm>
            <a:off x="1905000" y="2743200"/>
            <a:ext cx="762000" cy="685800"/>
          </a:xfrm>
          <a:prstGeom prst="math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309" name="Oval 24"/>
          <p:cNvSpPr>
            <a:spLocks noChangeArrowheads="1"/>
          </p:cNvSpPr>
          <p:nvPr/>
        </p:nvSpPr>
        <p:spPr bwMode="auto">
          <a:xfrm>
            <a:off x="5181600" y="1524000"/>
            <a:ext cx="914400" cy="838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0" name="Oval 24"/>
          <p:cNvSpPr>
            <a:spLocks noChangeArrowheads="1"/>
          </p:cNvSpPr>
          <p:nvPr/>
        </p:nvSpPr>
        <p:spPr bwMode="auto">
          <a:xfrm>
            <a:off x="2895600" y="1600200"/>
            <a:ext cx="914400" cy="838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8" name="Рисунок 47" descr="кисти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8003" y="3352800"/>
            <a:ext cx="2785997" cy="299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rgbClr val="0066FF"/>
                </a:solidFill>
              </a:rPr>
              <a:t>Убедился, что так и есть!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7350" y="2198688"/>
            <a:ext cx="3776663" cy="23876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66FF"/>
                </a:solidFill>
              </a:rPr>
              <a:t>Нарисовал радугу только </a:t>
            </a:r>
            <a:r>
              <a:rPr lang="ru-RU" b="1" smtClean="0">
                <a:solidFill>
                  <a:srgbClr val="0066FF"/>
                </a:solidFill>
              </a:rPr>
              <a:t>тремя красками!</a:t>
            </a:r>
          </a:p>
        </p:txBody>
      </p:sp>
      <p:pic>
        <p:nvPicPr>
          <p:cNvPr id="13316" name="Picture 6" descr="C:\Documents and Settings\Admin\Рабочий стол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63791">
            <a:off x="153988" y="2209800"/>
            <a:ext cx="391001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длори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Тема1длорир</Template>
  <TotalTime>300</TotalTime>
  <Words>190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Comic Sans MS</vt:lpstr>
      <vt:lpstr>Arial</vt:lpstr>
      <vt:lpstr>Century Gothic</vt:lpstr>
      <vt:lpstr>Calibri</vt:lpstr>
      <vt:lpstr>Тема1длорир</vt:lpstr>
      <vt:lpstr>Муниципальный районный конкурс исследовательских работ и творческих проектов дошкольников</vt:lpstr>
      <vt:lpstr>Можно ли радугу  нарисовать тремя красками? </vt:lpstr>
      <vt:lpstr>Цель:</vt:lpstr>
      <vt:lpstr>Догадки и гипотезы</vt:lpstr>
      <vt:lpstr>Сколько цветов в радуге?</vt:lpstr>
      <vt:lpstr>Пора попробовать на бумаге</vt:lpstr>
      <vt:lpstr>Какие краски смешивать?</vt:lpstr>
      <vt:lpstr>Превращение цветов</vt:lpstr>
      <vt:lpstr>Убедился, что так и есть!</vt:lpstr>
      <vt:lpstr>Между прочим…</vt:lpstr>
      <vt:lpstr>Не могу умолчать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29</cp:revision>
  <cp:lastPrinted>1601-01-01T00:00:00Z</cp:lastPrinted>
  <dcterms:created xsi:type="dcterms:W3CDTF">1601-01-01T00:00:00Z</dcterms:created>
  <dcterms:modified xsi:type="dcterms:W3CDTF">2013-12-18T08:35:00Z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