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70" r:id="rId3"/>
    <p:sldId id="271" r:id="rId4"/>
    <p:sldId id="272" r:id="rId5"/>
    <p:sldId id="258" r:id="rId6"/>
    <p:sldId id="259" r:id="rId7"/>
    <p:sldId id="260" r:id="rId8"/>
    <p:sldId id="261" r:id="rId9"/>
    <p:sldId id="262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5CE8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>
      <p:cViewPr varScale="1">
        <p:scale>
          <a:sx n="86" d="100"/>
          <a:sy n="86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4C35F-945F-4111-9979-49DBDFB33422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AE315-AA51-4C26-9D0C-86B76403A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AE315-AA51-4C26-9D0C-86B76403ABE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857364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Georgia" pitchFamily="18" charset="0"/>
                <a:cs typeface="Times New Roman" pitchFamily="18" charset="0"/>
              </a:rPr>
              <a:t>МБДОУ – детский сад №8 комбинированного вида</a:t>
            </a:r>
            <a:br>
              <a:rPr lang="ru-RU" sz="2000" b="1" dirty="0" smtClean="0">
                <a:solidFill>
                  <a:schemeClr val="accent2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Georgia" pitchFamily="18" charset="0"/>
                <a:cs typeface="Times New Roman" pitchFamily="18" charset="0"/>
              </a:rPr>
              <a:t>г. Татарск</a:t>
            </a:r>
            <a:br>
              <a:rPr lang="ru-RU" sz="2000" b="1" dirty="0" smtClean="0">
                <a:solidFill>
                  <a:schemeClr val="accent2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Georgia" pitchFamily="18" charset="0"/>
                <a:cs typeface="Times New Roman" pitchFamily="18" charset="0"/>
              </a:rPr>
              <a:t>Новосибирской области</a:t>
            </a:r>
            <a:endParaRPr lang="ru-RU" sz="2000" b="1" dirty="0">
              <a:solidFill>
                <a:schemeClr val="accent2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28802"/>
            <a:ext cx="9144000" cy="49291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Georgia" pitchFamily="18" charset="0"/>
                <a:cs typeface="Times New Roman" pitchFamily="18" charset="0"/>
              </a:rPr>
              <a:t>Программно-методическое обеспечение по музыкальному воспитанию детей</a:t>
            </a:r>
          </a:p>
          <a:p>
            <a:pPr algn="ctr"/>
            <a:r>
              <a:rPr lang="ru-RU" sz="1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(инновационные программы и современные образовательные технологии)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1 квалификационной категории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Галимова Д.З. </a:t>
            </a:r>
          </a:p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Ты шага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000504"/>
            <a:ext cx="3571900" cy="2615141"/>
          </a:xfrm>
          <a:prstGeom prst="round2Diag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нотк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53315">
            <a:off x="114941" y="3901131"/>
            <a:ext cx="1357322" cy="1357322"/>
          </a:xfrm>
          <a:prstGeom prst="rect">
            <a:avLst/>
          </a:prstGeom>
        </p:spPr>
      </p:pic>
      <p:pic>
        <p:nvPicPr>
          <p:cNvPr id="14" name="Рисунок 13" descr="кр. нот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3571876"/>
            <a:ext cx="922979" cy="1214446"/>
          </a:xfrm>
          <a:prstGeom prst="rect">
            <a:avLst/>
          </a:prstGeom>
        </p:spPr>
      </p:pic>
      <p:pic>
        <p:nvPicPr>
          <p:cNvPr id="15" name="Рисунок 14" descr="нота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7290" y="5286388"/>
            <a:ext cx="766899" cy="981565"/>
          </a:xfrm>
          <a:prstGeom prst="rect">
            <a:avLst/>
          </a:prstGeom>
        </p:spPr>
      </p:pic>
      <p:pic>
        <p:nvPicPr>
          <p:cNvPr id="17" name="Рисунок 16" descr="нота с хвостиком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398676">
            <a:off x="7286644" y="5286388"/>
            <a:ext cx="1152540" cy="1152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01080" cy="62151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 Э.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Тютюнникова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ДОНОТКИНО.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 солнечным парусом 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 полёт в другое измерение.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Бим</a:t>
            </a:r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Бам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Бом!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 секретов музыки для детей 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 1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звуками.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Учебно-методические пособия по творческому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музицированию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детей дошкольного и младшего школьного возраста включает описание методики музыкально-творческого развития ребенка и практический материал - конспекты занятий (уроков) с нотными приложениями 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аудиоприложение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Адресовано музыкальным руководителям детских садов, учителям музыки, преподавателям сольфеджио, педагогам дополнительного образования, а также воспитателям и родителям. Предлагаемые материалы могут быть использованы и в системе коррекционной работы с детьми.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6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928802"/>
            <a:ext cx="1475386" cy="2143140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 descr="img6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285860"/>
            <a:ext cx="1476862" cy="2214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бим бам бо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714356"/>
            <a:ext cx="1378968" cy="214314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01038" cy="592935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Т.Э. </a:t>
            </a:r>
            <a:r>
              <a:rPr lang="ru-RU" sz="2000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Тютюнникова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«Учусь творить.</a:t>
            </a:r>
            <a:b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Элементарное </a:t>
            </a:r>
            <a:r>
              <a:rPr lang="ru-RU" sz="2000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музицирование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:</a:t>
            </a:r>
            <a:b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музыка, речь, движение»</a:t>
            </a:r>
            <a:r>
              <a:rPr lang="ru-RU" sz="18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программы –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помочь детям дошкольного возраста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музыкально-дидактической игре войти в мир музыки,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найти свои собственные формы общения с ней, ощутить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пережить ее эмоционально как радость и удовольствие;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практическому усвоению музыкальных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знаний в игровой практике.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Методической основой программы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является соединение принципов музыкально-творческой педагогики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К.Орфа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методиками отечественной детской музыкальной педагогики, а также элементы эвритмии и ритмического сольфеджио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Э.Жак-Далькроза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Музыкальная основа программы: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различные жанры русского народного детского фольклора, авторская музыка разных стилей и эпох, современная танцевальная музыка.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КРОШЕЧНАЯ МУЗЫКА</a:t>
            </a:r>
            <a:b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Хрестоматия по слушанию музыки</a:t>
            </a:r>
            <a:b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для дошкольников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g6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000108"/>
            <a:ext cx="1339242" cy="1928826"/>
          </a:xfrm>
          <a:prstGeom prst="rect">
            <a:avLst/>
          </a:prstGeom>
          <a:effectLst>
            <a:glow rad="139700">
              <a:srgbClr val="00B050">
                <a:alpha val="40000"/>
              </a:srgbClr>
            </a:glow>
          </a:effectLst>
        </p:spPr>
      </p:pic>
      <p:pic>
        <p:nvPicPr>
          <p:cNvPr id="5" name="Рисунок 4" descr="img6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4500570"/>
            <a:ext cx="1210258" cy="173376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И.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Каплунова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И. </a:t>
            </a:r>
            <a:r>
              <a:rPr lang="ru-RU" sz="1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Новоскольцева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программа «Ладушки».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572560" cy="62865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Программа «Ладушки»  питерских авторов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И. </a:t>
            </a:r>
            <a:r>
              <a:rPr lang="ru-RU" sz="2400" b="1" i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Каплуновой</a:t>
            </a: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, И. </a:t>
            </a:r>
            <a:r>
              <a:rPr lang="ru-RU" sz="2400" b="1" i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Новоскольцевой</a:t>
            </a: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ориентирована на возраст от трех лет. Цель программы – музыкально-творческое развитие детей в процессе различных видов музыкальной деятельности: музыкально-ритмических движений, инструментального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музицирования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пения, слушания музыки, музыкально-игровой деятельности (плясок, игр, хороводов). Основная задача программы – введение ребенка в мир музыки с радостью и улыбкой. Основные методические принципы: создание непринужденной обстановки, целостность подхода в решении педагогических задач, соотнесение музыкального материала с природным, народным, светским и частично историческим календарем.</a:t>
            </a:r>
          </a:p>
          <a:p>
            <a:pPr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       Программа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ориентирована на четыре возрастных периода: младший дошкольный возраст (от 3 до 4 лет), средний (от 4 до 5 лет), старший (от 5до 6 лет) и подготовительный (от 6 до 7 лет).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1k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929066"/>
            <a:ext cx="2080329" cy="2379160"/>
          </a:xfrm>
          <a:prstGeom prst="rect">
            <a:avLst/>
          </a:prstGeom>
        </p:spPr>
      </p:pic>
      <p:pic>
        <p:nvPicPr>
          <p:cNvPr id="5" name="Рисунок 4" descr="s1k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3786190"/>
            <a:ext cx="2266411" cy="2626838"/>
          </a:xfrm>
          <a:prstGeom prst="rect">
            <a:avLst/>
          </a:prstGeom>
        </p:spPr>
      </p:pic>
      <p:pic>
        <p:nvPicPr>
          <p:cNvPr id="6" name="Рисунок 5" descr="s1k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3" y="3929066"/>
            <a:ext cx="2123717" cy="2525186"/>
          </a:xfrm>
          <a:prstGeom prst="rect">
            <a:avLst/>
          </a:prstGeom>
        </p:spPr>
      </p:pic>
      <p:pic>
        <p:nvPicPr>
          <p:cNvPr id="7" name="Рисунок 6" descr="s1k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3929066"/>
            <a:ext cx="2485062" cy="2166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429684" cy="61436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Авторами также разработаны другие пособия.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Серия «Ладушки»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состоит из: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Праздники в детском саду;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Игры, аттракционы, сюрпризы;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Топ-топ, каблучок (танцы в детском саду),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Музыка и чудеса (развитие музыкальной фантазии);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«Как у наших у ворот» (русские песни в детском саду);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«Левой-правой!» (марши в детском саду);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Развитие чувства ритма;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Ансамбль ложкарей в детском саду;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Оркестр в детском саду;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Вечера развлечений;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Слушание музыки в детском саду;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Комплексные занятия;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Спортивные вечера развлечений в детском саду;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Играем в театр;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Колыбельные песни. </a:t>
            </a:r>
          </a:p>
          <a:p>
            <a:endParaRPr lang="ru-RU" sz="1600" dirty="0"/>
          </a:p>
        </p:txBody>
      </p:sp>
      <p:pic>
        <p:nvPicPr>
          <p:cNvPr id="4" name="Рисунок 3" descr="5114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32656"/>
            <a:ext cx="1071570" cy="1553777"/>
          </a:xfrm>
          <a:prstGeom prst="rect">
            <a:avLst/>
          </a:prstGeom>
        </p:spPr>
      </p:pic>
      <p:pic>
        <p:nvPicPr>
          <p:cNvPr id="5" name="Рисунок 4" descr="6640997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332656"/>
            <a:ext cx="1182571" cy="1624010"/>
          </a:xfrm>
          <a:prstGeom prst="rect">
            <a:avLst/>
          </a:prstGeom>
        </p:spPr>
      </p:pic>
      <p:pic>
        <p:nvPicPr>
          <p:cNvPr id="6" name="Рисунок 5" descr="9208066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1772816"/>
            <a:ext cx="1102298" cy="1571636"/>
          </a:xfrm>
          <a:prstGeom prst="rect">
            <a:avLst/>
          </a:prstGeom>
        </p:spPr>
      </p:pic>
      <p:pic>
        <p:nvPicPr>
          <p:cNvPr id="7" name="Рисунок 6" descr="330000669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1844824"/>
            <a:ext cx="1095376" cy="1511619"/>
          </a:xfrm>
          <a:prstGeom prst="rect">
            <a:avLst/>
          </a:prstGeom>
        </p:spPr>
      </p:pic>
      <p:pic>
        <p:nvPicPr>
          <p:cNvPr id="8" name="Рисунок 7" descr="330000669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3284984"/>
            <a:ext cx="1095376" cy="1566388"/>
          </a:xfrm>
          <a:prstGeom prst="rect">
            <a:avLst/>
          </a:prstGeom>
        </p:spPr>
      </p:pic>
      <p:pic>
        <p:nvPicPr>
          <p:cNvPr id="9" name="Рисунок 8" descr="12831767952504.jpg"/>
          <p:cNvPicPr>
            <a:picLocks noChangeAspect="1"/>
          </p:cNvPicPr>
          <p:nvPr/>
        </p:nvPicPr>
        <p:blipFill>
          <a:blip r:embed="rId7" cstate="print"/>
          <a:srcRect r="14241" b="1650"/>
          <a:stretch>
            <a:fillRect/>
          </a:stretch>
        </p:blipFill>
        <p:spPr>
          <a:xfrm rot="268230">
            <a:off x="5500619" y="4708535"/>
            <a:ext cx="1488339" cy="1713693"/>
          </a:xfrm>
          <a:prstGeom prst="rect">
            <a:avLst/>
          </a:prstGeom>
        </p:spPr>
      </p:pic>
      <p:pic>
        <p:nvPicPr>
          <p:cNvPr id="10" name="Рисунок 9" descr="6118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1844824"/>
            <a:ext cx="1109666" cy="1625661"/>
          </a:xfrm>
          <a:prstGeom prst="rect">
            <a:avLst/>
          </a:prstGeom>
        </p:spPr>
      </p:pic>
      <p:pic>
        <p:nvPicPr>
          <p:cNvPr id="11" name="Рисунок 10" descr="110653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16216" y="3212976"/>
            <a:ext cx="1166814" cy="1668544"/>
          </a:xfrm>
          <a:prstGeom prst="rect">
            <a:avLst/>
          </a:prstGeom>
        </p:spPr>
      </p:pic>
      <p:pic>
        <p:nvPicPr>
          <p:cNvPr id="13" name="Рисунок 12" descr="110632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40352" y="3212976"/>
            <a:ext cx="1095390" cy="1511638"/>
          </a:xfrm>
          <a:prstGeom prst="rect">
            <a:avLst/>
          </a:prstGeom>
        </p:spPr>
      </p:pic>
      <p:pic>
        <p:nvPicPr>
          <p:cNvPr id="14" name="Рисунок 13" descr="110640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36096" y="404664"/>
            <a:ext cx="991843" cy="1440160"/>
          </a:xfrm>
          <a:prstGeom prst="rect">
            <a:avLst/>
          </a:prstGeom>
        </p:spPr>
      </p:pic>
      <p:pic>
        <p:nvPicPr>
          <p:cNvPr id="15" name="Рисунок 14" descr="img088.jpg"/>
          <p:cNvPicPr>
            <a:picLocks noChangeAspect="1"/>
          </p:cNvPicPr>
          <p:nvPr/>
        </p:nvPicPr>
        <p:blipFill>
          <a:blip r:embed="rId12" cstate="print"/>
          <a:srcRect l="2697" t="3125" r="5564"/>
          <a:stretch>
            <a:fillRect/>
          </a:stretch>
        </p:blipFill>
        <p:spPr>
          <a:xfrm>
            <a:off x="6876256" y="4797152"/>
            <a:ext cx="1071570" cy="1557119"/>
          </a:xfrm>
          <a:prstGeom prst="rect">
            <a:avLst/>
          </a:prstGeom>
        </p:spPr>
      </p:pic>
      <p:pic>
        <p:nvPicPr>
          <p:cNvPr id="16" name="Рисунок 15" descr="img089.jpg"/>
          <p:cNvPicPr>
            <a:picLocks noChangeAspect="1"/>
          </p:cNvPicPr>
          <p:nvPr/>
        </p:nvPicPr>
        <p:blipFill>
          <a:blip r:embed="rId13" cstate="print"/>
          <a:srcRect l="4130" t="3125" r="5564"/>
          <a:stretch>
            <a:fillRect/>
          </a:stretch>
        </p:blipFill>
        <p:spPr>
          <a:xfrm>
            <a:off x="7812360" y="4797152"/>
            <a:ext cx="1064661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329642" cy="62865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Программа «Музыкальные шедевры» О. П. </a:t>
            </a:r>
            <a:r>
              <a:rPr lang="ru-RU" sz="1800" b="1" i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Радыновой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       Цель программы – формирование основ музыкальной культуры детей дошкольного возраста. Программа содержит научно обоснованную и методически выстроенную систему формирования основ музыкальной культуры детей дошкольного возраста, учитывающую индивидуальные и психофизиологические особенности детей и взаимосвязанную со всей воспитательно-образовательной работой детского сада. Программа ориентирована на две возрастные группы: от трех до пяти лет и от шести до семи лет. Репертуар основан на использовании произведений «высокого искусства», подлинных образцов мировой музыкальной классики. Основополагающие принципы программы: тематический, контрастное сопоставление произведений, концентрический, принципы адаптивности и синкретизма. Содержание выписано в 6 темах, каждая из которых изучается в течение одного – двух месяцев, а затем повторяется в каждой возрастной группе на новом материале: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музыка выражает настроение, чувства, характер людей;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песня, танец, марш;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музыка рассказывает о животных и птицах;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природа и музыка;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сказка в музыке;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музыкальные инструменты и игрушки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083.jpg"/>
          <p:cNvPicPr>
            <a:picLocks noChangeAspect="1"/>
          </p:cNvPicPr>
          <p:nvPr/>
        </p:nvPicPr>
        <p:blipFill>
          <a:blip r:embed="rId2" cstate="print"/>
          <a:srcRect l="18464" t="4166" r="6997" b="18750"/>
          <a:stretch>
            <a:fillRect/>
          </a:stretch>
        </p:blipFill>
        <p:spPr>
          <a:xfrm>
            <a:off x="714347" y="4857760"/>
            <a:ext cx="1214447" cy="157163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img084.jpg"/>
          <p:cNvPicPr>
            <a:picLocks noChangeAspect="1"/>
          </p:cNvPicPr>
          <p:nvPr/>
        </p:nvPicPr>
        <p:blipFill>
          <a:blip r:embed="rId3" cstate="print"/>
          <a:srcRect l="21330" t="3125" r="5564" b="19791"/>
          <a:stretch>
            <a:fillRect/>
          </a:stretch>
        </p:blipFill>
        <p:spPr>
          <a:xfrm>
            <a:off x="2571736" y="4857760"/>
            <a:ext cx="1214446" cy="157163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g085.jpg"/>
          <p:cNvPicPr>
            <a:picLocks noChangeAspect="1"/>
          </p:cNvPicPr>
          <p:nvPr/>
        </p:nvPicPr>
        <p:blipFill>
          <a:blip r:embed="rId4" cstate="print"/>
          <a:srcRect l="18464" t="5208" r="6997" b="18750"/>
          <a:stretch>
            <a:fillRect/>
          </a:stretch>
        </p:blipFill>
        <p:spPr>
          <a:xfrm>
            <a:off x="4357686" y="4500570"/>
            <a:ext cx="1143008" cy="171451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img086.jpg"/>
          <p:cNvPicPr>
            <a:picLocks noChangeAspect="1"/>
          </p:cNvPicPr>
          <p:nvPr/>
        </p:nvPicPr>
        <p:blipFill>
          <a:blip r:embed="rId5" cstate="print"/>
          <a:srcRect l="19898" t="3125" r="5564" b="19791"/>
          <a:stretch>
            <a:fillRect/>
          </a:stretch>
        </p:blipFill>
        <p:spPr>
          <a:xfrm>
            <a:off x="7500958" y="3571876"/>
            <a:ext cx="1141078" cy="16238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img090.jpg"/>
          <p:cNvPicPr>
            <a:picLocks noChangeAspect="1"/>
          </p:cNvPicPr>
          <p:nvPr/>
        </p:nvPicPr>
        <p:blipFill>
          <a:blip r:embed="rId6" cstate="print"/>
          <a:srcRect l="18465" t="5208" r="5564" b="17708"/>
          <a:stretch>
            <a:fillRect/>
          </a:stretch>
        </p:blipFill>
        <p:spPr>
          <a:xfrm>
            <a:off x="5929322" y="4071942"/>
            <a:ext cx="1153627" cy="161072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58204" cy="62151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20624" indent="-384048">
              <a:buNone/>
              <a:defRPr/>
            </a:pPr>
            <a:r>
              <a:rPr lang="ru-RU" sz="1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Программа музыкального </a:t>
            </a:r>
          </a:p>
          <a:p>
            <a:pPr marL="420624" indent="-384048">
              <a:buNone/>
              <a:defRPr/>
            </a:pPr>
            <a:r>
              <a:rPr lang="ru-RU" sz="1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воспитания детей в системе</a:t>
            </a:r>
          </a:p>
          <a:p>
            <a:pPr marL="420624" indent="-384048">
              <a:buNone/>
              <a:defRPr/>
            </a:pPr>
            <a:r>
              <a:rPr lang="ru-RU" sz="1800" b="1" i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арт-терапии</a:t>
            </a:r>
            <a:r>
              <a:rPr lang="ru-RU" sz="1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 О.В. </a:t>
            </a:r>
            <a:r>
              <a:rPr lang="ru-RU" sz="1800" b="1" i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Кацер</a:t>
            </a:r>
            <a:endParaRPr lang="ru-RU" sz="1800" b="1" i="1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pPr marL="420624" indent="-384048">
              <a:buNone/>
              <a:defRPr/>
            </a:pPr>
            <a:r>
              <a:rPr lang="ru-RU" sz="1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«Музыка. Дети. Здоровье».</a:t>
            </a:r>
          </a:p>
          <a:p>
            <a:pPr marL="420624" indent="-384048"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основу авторской программы</a:t>
            </a:r>
          </a:p>
          <a:p>
            <a:pPr marL="420624" indent="-384048"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заложена идея использования</a:t>
            </a:r>
          </a:p>
          <a:p>
            <a:pPr marL="420624" indent="-384048"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музыкального искусства как</a:t>
            </a:r>
          </a:p>
          <a:p>
            <a:pPr marL="420624" indent="-384048"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 профилактики и </a:t>
            </a:r>
          </a:p>
          <a:p>
            <a:pPr marL="420624" indent="-384048"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коррекции отклонений здоровья</a:t>
            </a:r>
          </a:p>
          <a:p>
            <a:pPr marL="420624" indent="-384048">
              <a:buNone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развития.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Комплект включает: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разработки и</a:t>
            </a:r>
          </a:p>
          <a:p>
            <a:pPr>
              <a:buNone/>
            </a:pP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диски к ним:</a:t>
            </a:r>
          </a:p>
          <a:p>
            <a:pPr>
              <a:buNone/>
            </a:pP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Кацер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О.В.,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Коротаева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С.А.«Музыка. Дети. Здоровье»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 методика развития музыкальных способностей детей»: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часть 1 – СПб, 2007</a:t>
            </a:r>
          </a:p>
          <a:p>
            <a:pPr>
              <a:buNone/>
            </a:pP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Кацер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О.В.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Коротаева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С.А.«Музыка. Дети. Здоровье».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 методика развития музыкальных способностей детей»: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– СПб, 2008</a:t>
            </a:r>
          </a:p>
          <a:p>
            <a:pPr>
              <a:buNone/>
            </a:pP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Кацер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О.В.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Коротаева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С.А.«Будем лучше говорить, чисто и красиво.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«Лекарство» от плохого поведения.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 методика развития речевого голоса детей»: часть 1 – СПб, 2008</a:t>
            </a:r>
          </a:p>
          <a:p>
            <a:pPr marL="420624" indent="-384048">
              <a:buNone/>
              <a:defRPr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00042"/>
            <a:ext cx="1857958" cy="264092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071810"/>
            <a:ext cx="178595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86808" cy="62865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20624" indent="-384048">
              <a:buNone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Кацер О.В. Игровая методика </a:t>
            </a:r>
          </a:p>
          <a:p>
            <a:pPr marL="420624" indent="-384048">
              <a:buNone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обучения пению.</a:t>
            </a:r>
          </a:p>
          <a:p>
            <a:pPr marL="420624" indent="-384048">
              <a:buNone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«Музыкальная </a:t>
            </a:r>
          </a:p>
          <a:p>
            <a:pPr marL="420624" indent="-384048">
              <a:buNone/>
              <a:defRPr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палитра», 2005</a:t>
            </a:r>
          </a:p>
          <a:p>
            <a:pPr marL="420624" indent="-384048">
              <a:buNone/>
              <a:defRPr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Учебно-методическое  </a:t>
            </a:r>
          </a:p>
          <a:p>
            <a:pPr marL="420624" indent="-384048">
              <a:buNone/>
              <a:defRPr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пособие  по игровому </a:t>
            </a:r>
          </a:p>
          <a:p>
            <a:pPr marL="420624" indent="-384048">
              <a:buNone/>
              <a:defRPr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обучению пению </a:t>
            </a:r>
          </a:p>
          <a:p>
            <a:pPr marL="420624" indent="-384048">
              <a:buNone/>
              <a:defRPr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детей дошкольного возраста  </a:t>
            </a:r>
          </a:p>
          <a:p>
            <a:pPr marL="420624" indent="-384048">
              <a:buNone/>
              <a:defRPr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включает описание методики и </a:t>
            </a:r>
          </a:p>
          <a:p>
            <a:pPr marL="420624" indent="-384048">
              <a:buNone/>
              <a:defRPr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практический материал </a:t>
            </a:r>
          </a:p>
          <a:p>
            <a:pPr marL="420624" indent="-384048">
              <a:buNone/>
              <a:defRPr/>
            </a:pP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нотным   приложением.</a:t>
            </a:r>
          </a:p>
          <a:p>
            <a:pPr marL="420624" indent="-384048">
              <a:buNone/>
              <a:defRPr/>
            </a:pPr>
            <a:endParaRPr lang="ru-RU" sz="18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20624" indent="-384048" algn="ctr"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Журнал «Музыкальный руководитель»</a:t>
            </a:r>
            <a:endParaRPr lang="ru-RU" sz="2400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«Пути педагогического творчества»         </a:t>
            </a:r>
            <a:endParaRPr lang="ru-RU" sz="2400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         Методика Боровик Т.А.</a:t>
            </a:r>
            <a:endParaRPr lang="ru-RU" sz="2400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        2004 год  №№ 1 - 6</a:t>
            </a:r>
            <a:endParaRPr lang="ru-RU" sz="2400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5784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500042"/>
            <a:ext cx="2025691" cy="269508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86808" cy="61436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420624" indent="-384048">
              <a:buNone/>
              <a:defRPr/>
            </a:pPr>
            <a:endParaRPr lang="ru-RU" sz="23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0624" indent="-384048">
              <a:buNone/>
              <a:defRPr/>
            </a:pPr>
            <a:r>
              <a:rPr lang="ru-RU" sz="31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А.И. Буренина Ритмическая мозаика.</a:t>
            </a:r>
          </a:p>
          <a:p>
            <a:pPr marL="420624" indent="-384048"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ЛОИРО, 2000</a:t>
            </a:r>
          </a:p>
          <a:p>
            <a:pPr marL="420624" indent="-384048"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по ритмической пластике для детей</a:t>
            </a:r>
          </a:p>
          <a:p>
            <a:pPr marL="420624" indent="-384048"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дошкольного и младшего школьного возраста. В программе </a:t>
            </a:r>
          </a:p>
          <a:p>
            <a:pPr marL="420624" indent="-384048"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раскрывается технология, в основе которой –</a:t>
            </a:r>
          </a:p>
          <a:p>
            <a:pPr marL="420624" indent="-384048"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музыкальное движение, </a:t>
            </a:r>
          </a:p>
          <a:p>
            <a:pPr marL="420624" indent="-384048"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направленное на целостное развитие </a:t>
            </a:r>
          </a:p>
          <a:p>
            <a:pPr marL="420624" indent="-384048"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личности детей.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работы предполагает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вариативные игровые формы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организации педагогического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процесса на основе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сотрудничества ребенка и взрослого.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программе прилагаются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рекомендации, а также 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разработанный автором практический материал.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20624" indent="-384048">
              <a:buNone/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Documents and Settings\shaman\Мои документы\Мои результаты сканировани\2009-04 (апр)\сканирование0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214554"/>
            <a:ext cx="2022383" cy="292895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358246" cy="62151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А.И.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Буренина Коммуникативные танцы для детей.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                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- </a:t>
            </a:r>
            <a:r>
              <a:rPr lang="ru-RU" sz="23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СПб:  Музыкальная палитра, 2004</a:t>
            </a:r>
          </a:p>
          <a:p>
            <a:pPr algn="r">
              <a:buNone/>
            </a:pPr>
            <a:r>
              <a:rPr lang="ru-RU" sz="23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Учебное пособие является сборником     </a:t>
            </a:r>
          </a:p>
          <a:p>
            <a:pPr algn="r">
              <a:buNone/>
            </a:pPr>
            <a:r>
              <a:rPr lang="ru-RU" sz="23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коммуникативных танцев-игр  для детей дошкольного возраста.</a:t>
            </a:r>
          </a:p>
          <a:p>
            <a:pPr algn="r">
              <a:buNone/>
            </a:pPr>
            <a:r>
              <a:rPr lang="ru-RU" sz="23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Автор обращает внимания на</a:t>
            </a:r>
          </a:p>
          <a:p>
            <a:pPr algn="r">
              <a:buNone/>
            </a:pPr>
            <a:r>
              <a:rPr lang="ru-RU" sz="23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реализацию важнейших </a:t>
            </a:r>
          </a:p>
          <a:p>
            <a:pPr algn="r">
              <a:buNone/>
            </a:pPr>
            <a:r>
              <a:rPr lang="ru-RU" sz="23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дидактических задач развития </a:t>
            </a:r>
          </a:p>
          <a:p>
            <a:pPr algn="r">
              <a:buNone/>
            </a:pPr>
            <a:r>
              <a:rPr lang="ru-RU" sz="23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в процессе освоения и </a:t>
            </a:r>
          </a:p>
          <a:p>
            <a:pPr algn="r">
              <a:buNone/>
            </a:pPr>
            <a:r>
              <a:rPr lang="ru-RU" sz="23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использования коммуникативных танцев – игр: социально-эмоциональное воспитание, формирование двигательных навыков, умение ориентироваться в пространстве.</a:t>
            </a:r>
          </a:p>
          <a:p>
            <a:pPr algn="ctr"/>
            <a:endParaRPr lang="ru-RU" sz="23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 descr="C:\Documents and Settings\shaman\Мои документы\Мои результаты сканировани\сканирование0015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2000264" cy="2786082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86808" cy="63579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Т.Н. </a:t>
            </a:r>
            <a:r>
              <a:rPr lang="ru-RU" sz="2800" b="1" i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Сауко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,  А.И. Буренина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Топ-хлоп малыши</a:t>
            </a: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музыкально-ритмического воспитания детей 2-3-лет. –СПб., 2001.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музыкально-ритмического воспитания детей 2-3- лет и методическое сопровождение к ней поможет организовать систему работы по развитию движений и музыкальных способностей у детей раннего возраста.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img087.jpg"/>
          <p:cNvPicPr>
            <a:picLocks noChangeAspect="1"/>
          </p:cNvPicPr>
          <p:nvPr/>
        </p:nvPicPr>
        <p:blipFill>
          <a:blip r:embed="rId2" cstate="print"/>
          <a:srcRect l="25632" r="6997" b="27083"/>
          <a:stretch>
            <a:fillRect/>
          </a:stretch>
        </p:blipFill>
        <p:spPr>
          <a:xfrm rot="1328816">
            <a:off x="5897093" y="3470917"/>
            <a:ext cx="1918614" cy="285749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дети.jpg"/>
          <p:cNvPicPr>
            <a:picLocks noChangeAspect="1"/>
          </p:cNvPicPr>
          <p:nvPr/>
        </p:nvPicPr>
        <p:blipFill>
          <a:blip r:embed="rId3" cstate="print"/>
          <a:srcRect l="50000" t="53225"/>
          <a:stretch>
            <a:fillRect/>
          </a:stretch>
        </p:blipFill>
        <p:spPr>
          <a:xfrm>
            <a:off x="642910" y="3571876"/>
            <a:ext cx="4182103" cy="284310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620</Words>
  <Application>Microsoft Office PowerPoint</Application>
  <PresentationFormat>Экран (4:3)</PresentationFormat>
  <Paragraphs>105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МБДОУ – детский сад №8 комбинированного вида г. Татарск Новосибирской области</vt:lpstr>
      <vt:lpstr>И. Каплунова. И. Новоскольцева программа «Ладушки».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Т. Э. Тютюнникова ДОНОТКИНО.  Под солнечным парусом  или полёт в другое измерение.   Бим! Бам! Бом! Сто секретов музыки для детей  Выпуск 1 Игры звуками.   Учебно-методические пособия по творческому музицированию для детей дошкольного и младшего школьного возраста включает описание методики музыкально-творческого развития ребенка и практический материал - конспекты занятий (уроков) с нотными приложениями и аудиоприложение.  Адресовано музыкальным руководителям детских садов, учителям музыки, преподавателям сольфеджио, педагогам дополнительного образования, а также воспитателям и родителям. Предлагаемые материалы могут быть использованы и в системе коррекционной работы с детьми. </vt:lpstr>
      <vt:lpstr>         Т.Э. Тютюнникова «Учусь творить. Элементарное музицирование: музыка, речь, движение» Цель программы – помочь детям дошкольного возраста  в  музыкально-дидактической игре войти в мир музыки,  найти свои собственные формы общения с ней, ощутить  и пережить ее эмоционально как радость и удовольствие;  способствовать практическому усвоению музыкальных  знаний в игровой практике. Методической основой программы является соединение принципов музыкально-творческой педагогики К.Орфа с методиками отечественной детской музыкальной педагогики, а также элементы эвритмии и ритмического сольфеджио Э.Жак-Далькроза.  Музыкальная основа программы: различные жанры русского народного детского фольклора, авторская музыка разных стилей и эпох, современная танцевальная музыка. КРОШЕЧНАЯ МУЗЫКА Хрестоматия по слушанию музыки  для дошкольников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– детский сад №8 комбинированного вида г. Татарск</dc:title>
  <cp:lastModifiedBy>Galimov</cp:lastModifiedBy>
  <cp:revision>57</cp:revision>
  <dcterms:modified xsi:type="dcterms:W3CDTF">2014-06-07T15:07:40Z</dcterms:modified>
</cp:coreProperties>
</file>