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1"/>
  </p:notesMasterIdLst>
  <p:sldIdLst>
    <p:sldId id="263" r:id="rId2"/>
    <p:sldId id="256" r:id="rId3"/>
    <p:sldId id="257" r:id="rId4"/>
    <p:sldId id="258" r:id="rId5"/>
    <p:sldId id="259" r:id="rId6"/>
    <p:sldId id="260" r:id="rId7"/>
    <p:sldId id="262" r:id="rId8"/>
    <p:sldId id="264" r:id="rId9"/>
    <p:sldId id="261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7292A2E-F333-43FB-9621-5CBBE7FDCDCB}" styleName="Светлый стиль 2 - акцент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1E171933-4619-4E11-9A3F-F7608DF75F80}" styleName="Средний стиль 1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C4B1156A-380E-4F78-BDF5-A606A8083BF9}" styleName="Средний стиль 4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91EBBBCC-DAD2-459C-BE2E-F6DE35CF9A28}" styleName="Темный стиль 2 - акцент 3/акцент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24" autoAdjust="0"/>
    <p:restoredTop sz="94671" autoAdjust="0"/>
  </p:normalViewPr>
  <p:slideViewPr>
    <p:cSldViewPr>
      <p:cViewPr>
        <p:scale>
          <a:sx n="62" d="100"/>
          <a:sy n="62" d="100"/>
        </p:scale>
        <p:origin x="-738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autoTitleDeleted val="0"/>
    <c:view3D>
      <c:rotX val="10"/>
      <c:rotY val="20"/>
      <c:rAngAx val="0"/>
      <c:perspective val="2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Таня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strRef>
              <c:f>Лист1!$A$2:$A$5</c:f>
              <c:strCache>
                <c:ptCount val="4"/>
                <c:pt idx="0">
                  <c:v>начало</c:v>
                </c:pt>
                <c:pt idx="1">
                  <c:v>середина</c:v>
                </c:pt>
                <c:pt idx="2">
                  <c:v>практика</c:v>
                </c:pt>
                <c:pt idx="3">
                  <c:v>вывод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4</c:v>
                </c:pt>
                <c:pt idx="1">
                  <c:v>6</c:v>
                </c:pt>
                <c:pt idx="2">
                  <c:v>8</c:v>
                </c:pt>
                <c:pt idx="3">
                  <c:v>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Артур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cat>
            <c:strRef>
              <c:f>Лист1!$A$2:$A$5</c:f>
              <c:strCache>
                <c:ptCount val="4"/>
                <c:pt idx="0">
                  <c:v>начало</c:v>
                </c:pt>
                <c:pt idx="1">
                  <c:v>середина</c:v>
                </c:pt>
                <c:pt idx="2">
                  <c:v>практика</c:v>
                </c:pt>
                <c:pt idx="3">
                  <c:v>вывод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6</c:v>
                </c:pt>
                <c:pt idx="1">
                  <c:v>7</c:v>
                </c:pt>
                <c:pt idx="2">
                  <c:v>9</c:v>
                </c:pt>
                <c:pt idx="3">
                  <c:v>8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Ваня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</c:spPr>
          <c:invertIfNegative val="0"/>
          <c:cat>
            <c:strRef>
              <c:f>Лист1!$A$2:$A$5</c:f>
              <c:strCache>
                <c:ptCount val="4"/>
                <c:pt idx="0">
                  <c:v>начало</c:v>
                </c:pt>
                <c:pt idx="1">
                  <c:v>середина</c:v>
                </c:pt>
                <c:pt idx="2">
                  <c:v>практика</c:v>
                </c:pt>
                <c:pt idx="3">
                  <c:v>вывод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5</c:v>
                </c:pt>
                <c:pt idx="1">
                  <c:v>4</c:v>
                </c:pt>
                <c:pt idx="2">
                  <c:v>10</c:v>
                </c:pt>
                <c:pt idx="3">
                  <c:v>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25082880"/>
        <c:axId val="25125632"/>
        <c:axId val="0"/>
      </c:bar3DChart>
      <c:catAx>
        <c:axId val="25082880"/>
        <c:scaling>
          <c:orientation val="minMax"/>
        </c:scaling>
        <c:delete val="0"/>
        <c:axPos val="b"/>
        <c:majorGridlines/>
        <c:majorTickMark val="out"/>
        <c:minorTickMark val="none"/>
        <c:tickLblPos val="nextTo"/>
        <c:crossAx val="25125632"/>
        <c:crosses val="autoZero"/>
        <c:auto val="1"/>
        <c:lblAlgn val="ctr"/>
        <c:lblOffset val="100"/>
        <c:noMultiLvlLbl val="0"/>
      </c:catAx>
      <c:valAx>
        <c:axId val="2512563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508288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spPr>
    <a:effectLst>
      <a:glow rad="228600">
        <a:schemeClr val="accent4">
          <a:satMod val="175000"/>
          <a:alpha val="40000"/>
        </a:schemeClr>
      </a:glow>
    </a:effectLst>
    <a:scene3d>
      <a:camera prst="orthographicFront"/>
      <a:lightRig rig="threePt" dir="t"/>
    </a:scene3d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5164AD-AFA4-4BDB-B870-DD1000DF4F71}" type="datetimeFigureOut">
              <a:rPr lang="ru-RU" smtClean="0"/>
              <a:pPr/>
              <a:t>01.11.2013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275494-20C0-4B8D-B629-CD9C390EDE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28824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9FA6E-FD26-4267-AB31-36BBE851F693}" type="datetimeFigureOut">
              <a:rPr lang="ru-RU" smtClean="0"/>
              <a:pPr/>
              <a:t>01.11.2013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AED58-4C7E-420D-AA16-4F570BC0AE1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ransition spd="med" advClick="0" advTm="8000"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9FA6E-FD26-4267-AB31-36BBE851F693}" type="datetimeFigureOut">
              <a:rPr lang="ru-RU" smtClean="0"/>
              <a:pPr/>
              <a:t>01.11.2013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AED58-4C7E-420D-AA16-4F570BC0AE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8000"/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9FA6E-FD26-4267-AB31-36BBE851F693}" type="datetimeFigureOut">
              <a:rPr lang="ru-RU" smtClean="0"/>
              <a:pPr/>
              <a:t>01.11.2013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AED58-4C7E-420D-AA16-4F570BC0AE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8000"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9FA6E-FD26-4267-AB31-36BBE851F693}" type="datetimeFigureOut">
              <a:rPr lang="ru-RU" smtClean="0"/>
              <a:pPr/>
              <a:t>01.11.2013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AED58-4C7E-420D-AA16-4F570BC0AE1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ransition spd="med" advClick="0" advTm="8000"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9FA6E-FD26-4267-AB31-36BBE851F693}" type="datetimeFigureOut">
              <a:rPr lang="ru-RU" smtClean="0"/>
              <a:pPr/>
              <a:t>01.11.2013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AED58-4C7E-420D-AA16-4F570BC0AE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8000"/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9FA6E-FD26-4267-AB31-36BBE851F693}" type="datetimeFigureOut">
              <a:rPr lang="ru-RU" smtClean="0"/>
              <a:pPr/>
              <a:t>01.11.2013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AED58-4C7E-420D-AA16-4F570BC0AE1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ransition spd="med" advClick="0" advTm="8000"/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9FA6E-FD26-4267-AB31-36BBE851F693}" type="datetimeFigureOut">
              <a:rPr lang="ru-RU" smtClean="0"/>
              <a:pPr/>
              <a:t>01.11.2013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AED58-4C7E-420D-AA16-4F570BC0AE1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ransition spd="med" advClick="0" advTm="8000"/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9FA6E-FD26-4267-AB31-36BBE851F693}" type="datetimeFigureOut">
              <a:rPr lang="ru-RU" smtClean="0"/>
              <a:pPr/>
              <a:t>01.11.2013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AED58-4C7E-420D-AA16-4F570BC0AE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8000"/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9FA6E-FD26-4267-AB31-36BBE851F693}" type="datetimeFigureOut">
              <a:rPr lang="ru-RU" smtClean="0"/>
              <a:pPr/>
              <a:t>01.11.2013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AED58-4C7E-420D-AA16-4F570BC0AE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8000"/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9FA6E-FD26-4267-AB31-36BBE851F693}" type="datetimeFigureOut">
              <a:rPr lang="ru-RU" smtClean="0"/>
              <a:pPr/>
              <a:t>01.11.2013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AED58-4C7E-420D-AA16-4F570BC0AE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8000"/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9FA6E-FD26-4267-AB31-36BBE851F693}" type="datetimeFigureOut">
              <a:rPr lang="ru-RU" smtClean="0"/>
              <a:pPr/>
              <a:t>01.11.2013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AED58-4C7E-420D-AA16-4F570BC0AE1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ransition spd="med" advClick="0" advTm="8000"/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F7A9FA6E-FD26-4267-AB31-36BBE851F693}" type="datetimeFigureOut">
              <a:rPr lang="ru-RU" smtClean="0"/>
              <a:pPr/>
              <a:t>01.11.2013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F67AED58-4C7E-420D-AA16-4F570BC0AE1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ransition spd="med" advClick="0" advTm="8000"/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slide" Target="slid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4400" i="1" dirty="0" smtClean="0">
                <a:solidFill>
                  <a:schemeClr val="accent4"/>
                </a:solidFill>
              </a:rPr>
              <a:t>Экспериментирование</a:t>
            </a:r>
            <a:endParaRPr lang="ru-RU" sz="4400" i="1" dirty="0">
              <a:solidFill>
                <a:schemeClr val="accent4"/>
              </a:solidFill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4429124" y="5000636"/>
            <a:ext cx="4241213" cy="882119"/>
          </a:xfrm>
        </p:spPr>
        <p:txBody>
          <a:bodyPr>
            <a:noAutofit/>
          </a:bodyPr>
          <a:lstStyle/>
          <a:p>
            <a:r>
              <a:rPr lang="ru-RU" sz="1800" dirty="0" smtClean="0"/>
              <a:t>ГБДОУ</a:t>
            </a:r>
            <a:r>
              <a:rPr lang="en-US" sz="1800" dirty="0" smtClean="0"/>
              <a:t> </a:t>
            </a:r>
            <a:r>
              <a:rPr lang="ru-RU" sz="1800" dirty="0" smtClean="0"/>
              <a:t>№ </a:t>
            </a:r>
            <a:r>
              <a:rPr lang="en-US" sz="1800" dirty="0" smtClean="0"/>
              <a:t>20</a:t>
            </a:r>
          </a:p>
          <a:p>
            <a:r>
              <a:rPr lang="ru-RU" sz="1800" dirty="0" smtClean="0"/>
              <a:t>Лупановой Елены Павловны</a:t>
            </a:r>
          </a:p>
          <a:p>
            <a:r>
              <a:rPr lang="ru-RU" sz="1800" dirty="0" smtClean="0"/>
              <a:t>Педагог дошкольного образования</a:t>
            </a:r>
          </a:p>
        </p:txBody>
      </p:sp>
    </p:spTree>
  </p:cSld>
  <p:clrMapOvr>
    <a:masterClrMapping/>
  </p:clrMapOvr>
  <p:transition spd="med" advClick="0" advTm="8000">
    <p:sndAc>
      <p:stSnd>
        <p:snd r:embed="rId2" name="typ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Рисунок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0924" y="0"/>
            <a:ext cx="5143076" cy="6857434"/>
          </a:xfrm>
          <a:prstGeom prst="rect">
            <a:avLst/>
          </a:prstGeom>
        </p:spPr>
      </p:pic>
      <p:sp>
        <p:nvSpPr>
          <p:cNvPr id="15" name="Прямоугольник 14"/>
          <p:cNvSpPr/>
          <p:nvPr/>
        </p:nvSpPr>
        <p:spPr>
          <a:xfrm>
            <a:off x="500034" y="1857364"/>
            <a:ext cx="3021486" cy="304698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400" i="1" dirty="0" smtClean="0"/>
              <a:t>«Бросая </a:t>
            </a:r>
            <a:r>
              <a:rPr lang="ru-RU" sz="2400" i="1" dirty="0"/>
              <a:t>в воду камешки, </a:t>
            </a:r>
            <a:r>
              <a:rPr lang="ru-RU" sz="2400" i="1" dirty="0" smtClean="0"/>
              <a:t>смотри </a:t>
            </a:r>
            <a:r>
              <a:rPr lang="ru-RU" sz="2400" i="1" dirty="0"/>
              <a:t>на круги, ими образуемые: иначе такое бросание будет пустою </a:t>
            </a:r>
            <a:r>
              <a:rPr lang="ru-RU" sz="2400" i="1" dirty="0" smtClean="0"/>
              <a:t>забавой»</a:t>
            </a:r>
          </a:p>
          <a:p>
            <a:pPr algn="ctr"/>
            <a:r>
              <a:rPr lang="ru-RU" sz="2400" i="1" dirty="0" smtClean="0"/>
              <a:t>Кузьма </a:t>
            </a:r>
            <a:r>
              <a:rPr lang="ru-RU" sz="2400" i="1" dirty="0"/>
              <a:t>Прутков</a:t>
            </a:r>
          </a:p>
        </p:txBody>
      </p:sp>
      <p:sp>
        <p:nvSpPr>
          <p:cNvPr id="4" name="Улыбающееся лицо 3">
            <a:hlinkClick r:id="rId3" action="ppaction://hlinksldjump"/>
          </p:cNvPr>
          <p:cNvSpPr/>
          <p:nvPr/>
        </p:nvSpPr>
        <p:spPr>
          <a:xfrm rot="10800000" flipH="1" flipV="1">
            <a:off x="2571736" y="5786454"/>
            <a:ext cx="857256" cy="642942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820967"/>
      </p:ext>
    </p:extLst>
  </p:cSld>
  <p:clrMapOvr>
    <a:masterClrMapping/>
  </p:clrMapOvr>
  <p:transition spd="med" advClick="0" advTm="8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-1"/>
            <a:ext cx="9179156" cy="68843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514564"/>
      </p:ext>
    </p:extLst>
  </p:cSld>
  <p:clrMapOvr>
    <a:masterClrMapping/>
  </p:clrMapOvr>
  <p:transition spd="med" advClick="0" advTm="8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07504" y="2708920"/>
            <a:ext cx="799288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r>
              <a:rPr lang="ru-RU" dirty="0" smtClean="0">
                <a:solidFill>
                  <a:schemeClr val="accent4"/>
                </a:solidFill>
              </a:rPr>
              <a:t>Экспериментирование способствует формированию у детей познавательного интереса к природе, развивает наблюдательность, мыслительную деятельность.  Опыты имеют большое значение для осознания детьми причинно-следственных связей.</a:t>
            </a:r>
          </a:p>
          <a:p>
            <a:r>
              <a:rPr lang="ru-RU" dirty="0" smtClean="0">
                <a:solidFill>
                  <a:schemeClr val="accent4"/>
                </a:solidFill>
              </a:rPr>
              <a:t>Проводятся опыты уже с младшего дошкольного возраста, например с песком: «Песочные часики», «Сыпучий песок» или «Свойства мокрого песка». Так же с бумагой: «В Царстве бумажной королевы», «Свойства бумаги»; «Волшебная капелька» или «Какая бывает вода водой, магнитами, воздухом, солнечным светом и т.д.. Используют микроскопы, лупы, компасы, деревянные и металлические материалы. </a:t>
            </a:r>
          </a:p>
          <a:p>
            <a:r>
              <a:rPr lang="ru-RU" dirty="0" smtClean="0">
                <a:solidFill>
                  <a:schemeClr val="accent4"/>
                </a:solidFill>
              </a:rPr>
              <a:t>Если в младшем возрасте в большей степени  опыты направлены на тактильное ощущение предметов, то в старшем с усложнением различных действий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29388" y="214290"/>
            <a:ext cx="2457061" cy="2764194"/>
          </a:xfrm>
          <a:prstGeom prst="rect">
            <a:avLst/>
          </a:prstGeom>
          <a:effectLst>
            <a:glow rad="139700">
              <a:schemeClr val="accent4">
                <a:satMod val="175000"/>
                <a:alpha val="40000"/>
              </a:schemeClr>
            </a:glow>
          </a:effectLst>
        </p:spPr>
      </p:pic>
      <p:sp>
        <p:nvSpPr>
          <p:cNvPr id="7" name="Прямоугольник 6"/>
          <p:cNvSpPr/>
          <p:nvPr/>
        </p:nvSpPr>
        <p:spPr>
          <a:xfrm>
            <a:off x="1187624" y="764704"/>
            <a:ext cx="381642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Ввод;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52659721"/>
      </p:ext>
    </p:extLst>
  </p:cSld>
  <p:clrMapOvr>
    <a:masterClrMapping/>
  </p:clrMapOvr>
  <p:transition spd="med" advClick="0" advTm="8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4000"/>
                            </p:stCondLst>
                            <p:childTnLst>
                              <p:par>
                                <p:cTn id="12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3409104"/>
              </p:ext>
            </p:extLst>
          </p:nvPr>
        </p:nvGraphicFramePr>
        <p:xfrm>
          <a:off x="1475656" y="2708920"/>
          <a:ext cx="6096000" cy="2966720"/>
        </p:xfrm>
        <a:graphic>
          <a:graphicData uri="http://schemas.openxmlformats.org/drawingml/2006/table">
            <a:tbl>
              <a:tblPr firstRow="1" bandRow="1">
                <a:tableStyleId>{775DCB02-9BB8-47FD-8907-85C794F793BA}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предмет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инструмент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Вода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лупа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воздух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зеркало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песок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весы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свет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магнит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камни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микроскоп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кристаллы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компас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растения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часы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Прямоугольник 10"/>
          <p:cNvSpPr/>
          <p:nvPr/>
        </p:nvSpPr>
        <p:spPr>
          <a:xfrm>
            <a:off x="1691680" y="980728"/>
            <a:ext cx="471154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помощники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8004788"/>
      </p:ext>
    </p:extLst>
  </p:cSld>
  <p:clrMapOvr>
    <a:masterClrMapping/>
  </p:clrMapOvr>
  <p:transition spd="med" advClick="0" advTm="8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1997283517"/>
              </p:ext>
            </p:extLst>
          </p:nvPr>
        </p:nvGraphicFramePr>
        <p:xfrm>
          <a:off x="1115616" y="1484784"/>
          <a:ext cx="7056784" cy="511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467544" y="476672"/>
            <a:ext cx="8460971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График заинтересованности.</a:t>
            </a:r>
            <a:endParaRPr lang="ru-RU" sz="4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20613040"/>
      </p:ext>
    </p:extLst>
  </p:cSld>
  <p:clrMapOvr>
    <a:masterClrMapping/>
  </p:clrMapOvr>
  <p:transition spd="med" advClick="0" advTm="8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2132" y="285728"/>
            <a:ext cx="3019425" cy="4267200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4487201"/>
            <a:ext cx="2152650" cy="2124075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357158" y="1285860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Источник всякой науки есть опыт. Всякий опыт есть мысль, которая с его помощью становится доступною для чувств.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831526" y="5085184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Опыт и наблюдение — таковы величайшие источники мудрости, доступ к которым открыт для каждого человека.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500034" y="3286124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Существует только один заменитель воображения — опыт.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357290" y="285728"/>
            <a:ext cx="315823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i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hlinkClick r:id="rId4" action="ppaction://hlinksldjump"/>
              </a:rPr>
              <a:t>цитаты</a:t>
            </a:r>
            <a:endParaRPr lang="ru-RU" sz="5400" b="1" i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76304842"/>
      </p:ext>
    </p:extLst>
  </p:cSld>
  <p:clrMapOvr>
    <a:masterClrMapping/>
  </p:clrMapOvr>
  <p:transition spd="med" advClick="0" advTm="8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8" grpId="0" build="allAtOnce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62" y="214290"/>
            <a:ext cx="6512511" cy="1143000"/>
          </a:xfrm>
        </p:spPr>
        <p:txBody>
          <a:bodyPr/>
          <a:lstStyle/>
          <a:p>
            <a:r>
              <a:rPr lang="ru-RU" i="1" dirty="0" smtClean="0">
                <a:solidFill>
                  <a:schemeClr val="accent4"/>
                </a:solidFill>
              </a:rPr>
              <a:t>Список литературы</a:t>
            </a:r>
            <a:endParaRPr lang="ru-RU" i="1" dirty="0">
              <a:solidFill>
                <a:schemeClr val="accent4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1285852" y="2000240"/>
            <a:ext cx="6400800" cy="3474720"/>
          </a:xfrm>
        </p:spPr>
        <p:txBody>
          <a:bodyPr/>
          <a:lstStyle/>
          <a:p>
            <a:pPr marL="502920" indent="-457200">
              <a:buNone/>
            </a:pPr>
            <a:r>
              <a:rPr lang="ru-RU" dirty="0" smtClean="0"/>
              <a:t>«Экспериментирование в детском саду»</a:t>
            </a:r>
          </a:p>
          <a:p>
            <a:pPr marL="502920" indent="-457200">
              <a:buNone/>
            </a:pPr>
            <a:r>
              <a:rPr lang="ru-RU" dirty="0" smtClean="0"/>
              <a:t>Г.П.Попова</a:t>
            </a:r>
          </a:p>
          <a:p>
            <a:pPr marL="502920" indent="-457200">
              <a:buNone/>
            </a:pPr>
            <a:r>
              <a:rPr lang="ru-RU" dirty="0" smtClean="0"/>
              <a:t>«Работа бабушки дома» </a:t>
            </a:r>
          </a:p>
          <a:p>
            <a:pPr marL="502920" indent="-457200">
              <a:buNone/>
            </a:pPr>
            <a:r>
              <a:rPr lang="ru-RU" dirty="0" smtClean="0"/>
              <a:t>В.В. Алиева</a:t>
            </a:r>
          </a:p>
          <a:p>
            <a:pPr marL="502920" indent="-457200">
              <a:buNone/>
            </a:pPr>
            <a:r>
              <a:rPr lang="ru-RU" dirty="0" smtClean="0"/>
              <a:t>«Мы и дети» статья журнала </a:t>
            </a:r>
          </a:p>
          <a:p>
            <a:pPr marL="502920" indent="-457200">
              <a:buNone/>
            </a:pPr>
            <a:r>
              <a:rPr lang="ru-RU" dirty="0" smtClean="0"/>
              <a:t>«Мой ребенок»1999 года</a:t>
            </a:r>
          </a:p>
          <a:p>
            <a:pPr marL="502920" indent="-457200">
              <a:buNone/>
            </a:pPr>
            <a:r>
              <a:rPr lang="ru-RU" dirty="0" smtClean="0"/>
              <a:t>Интернет </a:t>
            </a:r>
            <a:endParaRPr lang="ru-RU" dirty="0"/>
          </a:p>
        </p:txBody>
      </p:sp>
    </p:spTree>
  </p:cSld>
  <p:clrMapOvr>
    <a:masterClrMapping/>
  </p:clrMapOvr>
  <p:transition spd="med" advClick="0" advTm="8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411760" y="692696"/>
            <a:ext cx="463460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Оглавление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368550" y="2642325"/>
            <a:ext cx="2286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lvl="0" indent="-342900">
              <a:buFont typeface="+mj-lt"/>
              <a:buAutoNum type="arabicPeriod"/>
            </a:pPr>
            <a:r>
              <a:rPr lang="ru-RU" dirty="0" smtClean="0">
                <a:solidFill>
                  <a:prstClr val="black"/>
                </a:solidFill>
              </a:rPr>
              <a:t>Титульный лист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dirty="0" smtClean="0">
                <a:solidFill>
                  <a:prstClr val="black"/>
                </a:solidFill>
              </a:rPr>
              <a:t>Аннотация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dirty="0" smtClean="0">
                <a:solidFill>
                  <a:prstClr val="black"/>
                </a:solidFill>
              </a:rPr>
              <a:t>Ввод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smtClean="0">
                <a:solidFill>
                  <a:prstClr val="black"/>
                </a:solidFill>
              </a:rPr>
              <a:t>в тему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dirty="0" smtClean="0">
                <a:solidFill>
                  <a:prstClr val="black"/>
                </a:solidFill>
              </a:rPr>
              <a:t>Таблица 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dirty="0" smtClean="0">
                <a:solidFill>
                  <a:prstClr val="black"/>
                </a:solidFill>
              </a:rPr>
              <a:t>График 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dirty="0" smtClean="0">
                <a:solidFill>
                  <a:prstClr val="black"/>
                </a:solidFill>
              </a:rPr>
              <a:t>Цитаты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dirty="0" smtClean="0">
                <a:solidFill>
                  <a:prstClr val="black"/>
                </a:solidFill>
              </a:rPr>
              <a:t>Оглавление</a:t>
            </a:r>
          </a:p>
        </p:txBody>
      </p:sp>
    </p:spTree>
    <p:extLst>
      <p:ext uri="{BB962C8B-B14F-4D97-AF65-F5344CB8AC3E}">
        <p14:creationId xmlns:p14="http://schemas.microsoft.com/office/powerpoint/2010/main" val="2487281898"/>
      </p:ext>
    </p:extLst>
  </p:cSld>
  <p:clrMapOvr>
    <a:masterClrMapping/>
  </p:clrMapOvr>
  <p:transition spd="med" advClick="0" advTm="8000">
    <p:sndAc>
      <p:stSnd>
        <p:snd r:embed="rId2" name="applaus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theme/theme1.xml><?xml version="1.0" encoding="utf-8"?>
<a:theme xmlns:a="http://schemas.openxmlformats.org/drawingml/2006/main" name="Воздушный поток">
  <a:themeElements>
    <a:clrScheme name="Перспектива">
      <a:dk1>
        <a:sysClr val="windowText" lastClr="000000"/>
      </a:dk1>
      <a:lt1>
        <a:sysClr val="window" lastClr="FFFFFF"/>
      </a:lt1>
      <a:dk2>
        <a:srgbClr val="283138"/>
      </a:dk2>
      <a:lt2>
        <a:srgbClr val="FF8600"/>
      </a:lt2>
      <a:accent1>
        <a:srgbClr val="838D9B"/>
      </a:accent1>
      <a:accent2>
        <a:srgbClr val="D2610C"/>
      </a:accent2>
      <a:accent3>
        <a:srgbClr val="80716A"/>
      </a:accent3>
      <a:accent4>
        <a:srgbClr val="94147C"/>
      </a:accent4>
      <a:accent5>
        <a:srgbClr val="5D5AD2"/>
      </a:accent5>
      <a:accent6>
        <a:srgbClr val="6F6C7D"/>
      </a:accent6>
      <a:hlink>
        <a:srgbClr val="6187E3"/>
      </a:hlink>
      <a:folHlink>
        <a:srgbClr val="7B8EB8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305</TotalTime>
  <Words>261</Words>
  <Application>Microsoft Office PowerPoint</Application>
  <PresentationFormat>Экран (4:3)</PresentationFormat>
  <Paragraphs>49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Воздушный поток</vt:lpstr>
      <vt:lpstr>Экспериментирование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Список литературы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acer</dc:creator>
  <cp:lastModifiedBy>тс</cp:lastModifiedBy>
  <cp:revision>37</cp:revision>
  <dcterms:created xsi:type="dcterms:W3CDTF">2013-10-28T17:10:17Z</dcterms:created>
  <dcterms:modified xsi:type="dcterms:W3CDTF">2013-11-01T08:00:54Z</dcterms:modified>
</cp:coreProperties>
</file>