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2"/>
  </p:notesMasterIdLst>
  <p:sldIdLst>
    <p:sldId id="258" r:id="rId2"/>
    <p:sldId id="293" r:id="rId3"/>
    <p:sldId id="294" r:id="rId4"/>
    <p:sldId id="269" r:id="rId5"/>
    <p:sldId id="299" r:id="rId6"/>
    <p:sldId id="303" r:id="rId7"/>
    <p:sldId id="300" r:id="rId8"/>
    <p:sldId id="304" r:id="rId9"/>
    <p:sldId id="301" r:id="rId10"/>
    <p:sldId id="305" r:id="rId11"/>
    <p:sldId id="298" r:id="rId12"/>
    <p:sldId id="284" r:id="rId13"/>
    <p:sldId id="317" r:id="rId14"/>
    <p:sldId id="287" r:id="rId15"/>
    <p:sldId id="307" r:id="rId16"/>
    <p:sldId id="306" r:id="rId17"/>
    <p:sldId id="324" r:id="rId18"/>
    <p:sldId id="308" r:id="rId19"/>
    <p:sldId id="290" r:id="rId20"/>
    <p:sldId id="309" r:id="rId21"/>
    <p:sldId id="310" r:id="rId22"/>
    <p:sldId id="273" r:id="rId23"/>
    <p:sldId id="323" r:id="rId24"/>
    <p:sldId id="311" r:id="rId25"/>
    <p:sldId id="313" r:id="rId26"/>
    <p:sldId id="325" r:id="rId27"/>
    <p:sldId id="315" r:id="rId28"/>
    <p:sldId id="318" r:id="rId29"/>
    <p:sldId id="322" r:id="rId30"/>
    <p:sldId id="31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518" autoAdjust="0"/>
  </p:normalViewPr>
  <p:slideViewPr>
    <p:cSldViewPr>
      <p:cViewPr varScale="1">
        <p:scale>
          <a:sx n="96" d="100"/>
          <a:sy n="96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C5ACF-9A67-4BB1-B44F-40CCEBEF3AAE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7A1A6-4C6F-4FF1-90DE-195D988C1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924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9DDA9-58C4-48E7-AB77-0DCB2657032A}" type="datetimeFigureOut">
              <a:rPr lang="ru-RU" smtClean="0">
                <a:solidFill>
                  <a:srgbClr val="DDE9EC">
                    <a:shade val="50000"/>
                    <a:satMod val="200000"/>
                  </a:srgbClr>
                </a:solidFill>
              </a:rPr>
              <a:pPr>
                <a:defRPr/>
              </a:pPr>
              <a:t>07.03.2015</a:t>
            </a:fld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A1ADB-6064-4482-833E-900C9A09BB98}" type="slidenum">
              <a:rPr lang="ru-RU" smtClean="0">
                <a:solidFill>
                  <a:srgbClr val="DDE9EC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04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D0EC9-D807-4B23-8134-78722B08D13C}" type="datetimeFigureOut">
              <a:rPr lang="ru-RU" smtClean="0">
                <a:solidFill>
                  <a:srgbClr val="DDE9EC">
                    <a:shade val="50000"/>
                    <a:satMod val="200000"/>
                  </a:srgbClr>
                </a:solidFill>
              </a:rPr>
              <a:pPr>
                <a:defRPr/>
              </a:pPr>
              <a:t>07.03.2015</a:t>
            </a:fld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14E7A-229F-4416-896A-6972398D1104}" type="slidenum">
              <a:rPr lang="ru-RU" smtClean="0">
                <a:solidFill>
                  <a:srgbClr val="DDE9EC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66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9E7F77-73E3-425A-BE6B-11181496BAFD}" type="datetimeFigureOut">
              <a:rPr lang="ru-RU" smtClean="0">
                <a:solidFill>
                  <a:srgbClr val="DDE9EC">
                    <a:shade val="50000"/>
                    <a:satMod val="200000"/>
                  </a:srgbClr>
                </a:solidFill>
              </a:rPr>
              <a:pPr>
                <a:defRPr/>
              </a:pPr>
              <a:t>07.03.2015</a:t>
            </a:fld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2958F-0F63-44D0-AB74-A4DC10CEC1B1}" type="slidenum">
              <a:rPr lang="ru-RU" smtClean="0">
                <a:solidFill>
                  <a:srgbClr val="DDE9EC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07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091177-B56D-4AC6-B282-C0F0FF848A6A}" type="datetimeFigureOut">
              <a:rPr lang="ru-RU" smtClean="0">
                <a:solidFill>
                  <a:srgbClr val="DDE9EC">
                    <a:shade val="50000"/>
                    <a:satMod val="200000"/>
                  </a:srgbClr>
                </a:solidFill>
              </a:rPr>
              <a:pPr>
                <a:defRPr/>
              </a:pPr>
              <a:t>07.03.2015</a:t>
            </a:fld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5793D-0696-492B-8B4E-08219EB7F3D9}" type="slidenum">
              <a:rPr lang="ru-RU" smtClean="0">
                <a:solidFill>
                  <a:srgbClr val="DDE9EC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94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9DDA9-58C4-48E7-AB77-0DCB2657032A}" type="datetimeFigureOut">
              <a:rPr lang="ru-RU" smtClean="0">
                <a:solidFill>
                  <a:srgbClr val="DDE9EC">
                    <a:shade val="50000"/>
                    <a:satMod val="200000"/>
                  </a:srgbClr>
                </a:solidFill>
              </a:rPr>
              <a:pPr>
                <a:defRPr/>
              </a:pPr>
              <a:t>07.03.2015</a:t>
            </a:fld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A1ADB-6064-4482-833E-900C9A09BB98}" type="slidenum">
              <a:rPr lang="ru-RU" smtClean="0">
                <a:solidFill>
                  <a:srgbClr val="DDE9EC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88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E79A1-3CCD-47D1-B1F9-23506559529A}" type="datetimeFigureOut">
              <a:rPr lang="ru-RU" smtClean="0">
                <a:solidFill>
                  <a:srgbClr val="DDE9EC">
                    <a:shade val="50000"/>
                    <a:satMod val="200000"/>
                  </a:srgbClr>
                </a:solidFill>
              </a:rPr>
              <a:pPr>
                <a:defRPr/>
              </a:pPr>
              <a:t>07.03.2015</a:t>
            </a:fld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8E55A-B759-477A-9D1B-38E22FA73619}" type="slidenum">
              <a:rPr lang="ru-RU" smtClean="0">
                <a:solidFill>
                  <a:srgbClr val="DDE9EC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73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B2AC23-522F-43E0-A1AE-DBAF7D3D5437}" type="datetimeFigureOut">
              <a:rPr lang="ru-RU" smtClean="0">
                <a:solidFill>
                  <a:srgbClr val="DDE9EC">
                    <a:shade val="50000"/>
                    <a:satMod val="200000"/>
                  </a:srgbClr>
                </a:solidFill>
              </a:rPr>
              <a:pPr>
                <a:defRPr/>
              </a:pPr>
              <a:t>07.03.2015</a:t>
            </a:fld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9DBFC-D04D-475C-AC6E-6E0DA74283CD}" type="slidenum">
              <a:rPr lang="ru-RU" smtClean="0">
                <a:solidFill>
                  <a:srgbClr val="DDE9EC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72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B6959-33C2-4724-A703-7D763CB7BAE5}" type="datetimeFigureOut">
              <a:rPr lang="ru-RU" smtClean="0">
                <a:solidFill>
                  <a:srgbClr val="DDE9EC">
                    <a:shade val="50000"/>
                    <a:satMod val="200000"/>
                  </a:srgbClr>
                </a:solidFill>
              </a:rPr>
              <a:pPr>
                <a:defRPr/>
              </a:pPr>
              <a:t>07.03.2015</a:t>
            </a:fld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8899F-8266-4E5E-9B29-974060A7523D}" type="slidenum">
              <a:rPr lang="ru-RU" smtClean="0">
                <a:solidFill>
                  <a:srgbClr val="DDE9EC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91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E81B35-29A1-406F-BF3A-776D2CD7B775}" type="datetimeFigureOut">
              <a:rPr lang="ru-RU" smtClean="0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FBC90-960D-47D5-89A4-E48EA58988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978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D48CC5-F791-467B-8415-78114678CE2C}" type="datetimeFigureOut">
              <a:rPr lang="ru-RU" smtClean="0">
                <a:solidFill>
                  <a:srgbClr val="DDE9EC">
                    <a:shade val="50000"/>
                    <a:satMod val="200000"/>
                  </a:srgbClr>
                </a:solidFill>
              </a:rPr>
              <a:pPr>
                <a:defRPr/>
              </a:pPr>
              <a:t>07.03.2015</a:t>
            </a:fld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059D5-820D-4CC6-8EFC-A809281D243A}" type="slidenum">
              <a:rPr lang="ru-RU" smtClean="0">
                <a:solidFill>
                  <a:srgbClr val="DDE9EC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45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28514A-E524-4CBC-99B4-7E7003C78267}" type="datetimeFigureOut">
              <a:rPr lang="ru-RU" smtClean="0">
                <a:solidFill>
                  <a:srgbClr val="DDE9EC">
                    <a:shade val="50000"/>
                    <a:satMod val="200000"/>
                  </a:srgbClr>
                </a:solidFill>
              </a:rPr>
              <a:pPr>
                <a:defRPr/>
              </a:pPr>
              <a:t>07.03.2015</a:t>
            </a:fld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39A83-34E2-4162-8DC8-AFC2F92A3F13}" type="slidenum">
              <a:rPr lang="ru-RU" smtClean="0">
                <a:solidFill>
                  <a:srgbClr val="DDE9EC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30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39DDA9-58C4-48E7-AB77-0DCB2657032A}" type="datetimeFigureOut">
              <a:rPr lang="ru-RU" smtClean="0">
                <a:solidFill>
                  <a:srgbClr val="DDE9EC">
                    <a:shade val="50000"/>
                    <a:satMod val="200000"/>
                  </a:srgbClr>
                </a:solidFill>
              </a:rPr>
              <a:pPr>
                <a:defRPr/>
              </a:pPr>
              <a:t>07.03.2015</a:t>
            </a:fld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4A1ADB-6064-4482-833E-900C9A09BB98}" type="slidenum">
              <a:rPr lang="ru-RU" smtClean="0">
                <a:solidFill>
                  <a:srgbClr val="DDE9EC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46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80728"/>
            <a:ext cx="8424936" cy="440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Педагогический опыт «Профессиональная культура-</a:t>
            </a:r>
          </a:p>
          <a:p>
            <a:pPr algn="ctr">
              <a:lnSpc>
                <a:spcPct val="150000"/>
              </a:lnSpc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условия введения ФГОС»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819282"/>
      </p:ext>
    </p:extLst>
  </p:cSld>
  <p:clrMapOvr>
    <a:masterClrMapping/>
  </p:clrMapOvr>
  <p:transition spd="slow" advTm="1048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0032" y="168895"/>
            <a:ext cx="4139629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Образовательная область «Речевое развитие»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503" y="2564904"/>
            <a:ext cx="2430686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Цель</a:t>
            </a:r>
            <a:r>
              <a:rPr lang="ru-RU" sz="1400" dirty="0" smtClean="0"/>
              <a:t>: </a:t>
            </a:r>
            <a:r>
              <a:rPr lang="ru-RU" sz="1400" b="1" dirty="0" smtClean="0"/>
              <a:t>познакомить с технологией игры с ребенком в паре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89096" y="872456"/>
            <a:ext cx="4081500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Серия мастер классов </a:t>
            </a:r>
          </a:p>
          <a:p>
            <a:pPr algn="ctr">
              <a:lnSpc>
                <a:spcPct val="150000"/>
              </a:lnSpc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по системе дидактических игр, обеспечивающих предпосылки обучения грамоте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5120077"/>
            <a:ext cx="3858905" cy="117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ea typeface="Calibri"/>
                <a:cs typeface="Times New Roman"/>
              </a:rPr>
              <a:t>ДИДАКТИЧЕСКАЯ   </a:t>
            </a:r>
            <a:r>
              <a:rPr lang="ru-RU" b="1" dirty="0" smtClean="0">
                <a:solidFill>
                  <a:srgbClr val="C00000"/>
                </a:solidFill>
                <a:ea typeface="Calibri"/>
                <a:cs typeface="Times New Roman"/>
              </a:rPr>
              <a:t>ИГРА</a:t>
            </a:r>
            <a:r>
              <a:rPr lang="ru-RU" b="1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a typeface="Calibri"/>
                <a:cs typeface="Times New Roman"/>
              </a:rPr>
              <a:t>«Гусеница</a:t>
            </a:r>
            <a:r>
              <a:rPr lang="ru-RU" b="1" dirty="0">
                <a:solidFill>
                  <a:srgbClr val="C00000"/>
                </a:solidFill>
                <a:ea typeface="Calibri"/>
                <a:cs typeface="Times New Roman"/>
              </a:rPr>
              <a:t>»</a:t>
            </a:r>
            <a:endParaRPr lang="ru-RU" sz="1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a typeface="Calibri"/>
                <a:cs typeface="Times New Roman"/>
              </a:rPr>
              <a:t>Цель: развитие </a:t>
            </a:r>
            <a:r>
              <a:rPr lang="ru-RU" b="1" dirty="0">
                <a:ea typeface="Calibri"/>
                <a:cs typeface="Times New Roman"/>
              </a:rPr>
              <a:t>зрительного внимания. </a:t>
            </a:r>
            <a:endParaRPr lang="ru-RU" sz="1400" b="1" dirty="0">
              <a:ea typeface="Calibri"/>
              <a:cs typeface="Times New Roman"/>
            </a:endParaRPr>
          </a:p>
        </p:txBody>
      </p:sp>
      <p:pic>
        <p:nvPicPr>
          <p:cNvPr id="11" name="Рисунок 10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4412974" cy="3315694"/>
          </a:xfrm>
          <a:prstGeom prst="rect">
            <a:avLst/>
          </a:prstGeom>
        </p:spPr>
      </p:pic>
      <p:pic>
        <p:nvPicPr>
          <p:cNvPr id="12" name="Рисунок 11" descr="10 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786190"/>
            <a:ext cx="2889504" cy="24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3937968"/>
      </p:ext>
    </p:extLst>
  </p:cSld>
  <p:clrMapOvr>
    <a:masterClrMapping/>
  </p:clrMapOvr>
  <p:transition spd="slow" advTm="6224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0032" y="168895"/>
            <a:ext cx="4139629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Образовательная область «Речевое развитие»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89096" y="872456"/>
            <a:ext cx="4081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Участие родителей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создании речевого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уголка «Говоруша»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846964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Д/И «Волшебные кораблики»</a:t>
            </a:r>
          </a:p>
          <a:p>
            <a:pPr algn="ctr"/>
            <a:r>
              <a:rPr lang="ru-RU" b="1" dirty="0" smtClean="0"/>
              <a:t>Цель: упражнять в умении различать гласные и согласные звуки, учить соотносить их с буквами</a:t>
            </a:r>
          </a:p>
          <a:p>
            <a:pPr algn="ctr"/>
            <a:endParaRPr lang="ru-RU" b="1" dirty="0"/>
          </a:p>
        </p:txBody>
      </p:sp>
      <p:pic>
        <p:nvPicPr>
          <p:cNvPr id="11" name="Рисунок 10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3163824" cy="2371344"/>
          </a:xfrm>
          <a:prstGeom prst="rect">
            <a:avLst/>
          </a:prstGeom>
        </p:spPr>
      </p:pic>
      <p:pic>
        <p:nvPicPr>
          <p:cNvPr id="12" name="Рисунок 11" descr="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286256"/>
            <a:ext cx="3102864" cy="2328672"/>
          </a:xfrm>
          <a:prstGeom prst="rect">
            <a:avLst/>
          </a:prstGeom>
        </p:spPr>
      </p:pic>
      <p:pic>
        <p:nvPicPr>
          <p:cNvPr id="13" name="Рисунок 12" descr="1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500438"/>
            <a:ext cx="408432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1533883"/>
      </p:ext>
    </p:extLst>
  </p:cSld>
  <p:clrMapOvr>
    <a:masterClrMapping/>
  </p:clrMapOvr>
  <p:transition spd="slow" advTm="6924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60032" y="168895"/>
            <a:ext cx="4139629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Образовательная область «Речевое развитие»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89096" y="872456"/>
            <a:ext cx="4081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Участие родителей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создании речевого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уголка «говоруша»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61703" y="6311179"/>
            <a:ext cx="21475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Тим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мягкие согласные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2657" y="3933056"/>
            <a:ext cx="2802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Том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твёрдые согласные звуки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1670" y="6311179"/>
            <a:ext cx="19637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108520" y="4733988"/>
            <a:ext cx="2846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Д/И «Тим и Том»</a:t>
            </a:r>
          </a:p>
          <a:p>
            <a:pPr algn="ctr"/>
            <a:r>
              <a:rPr lang="ru-RU" b="1" dirty="0" smtClean="0"/>
              <a:t>Цель: упражнять в умении различать твердые и мягкие согласные звуки</a:t>
            </a:r>
            <a:endParaRPr lang="ru-RU" b="1" dirty="0"/>
          </a:p>
        </p:txBody>
      </p:sp>
      <p:pic>
        <p:nvPicPr>
          <p:cNvPr id="12" name="Рисунок 11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2456688" cy="3590544"/>
          </a:xfrm>
          <a:prstGeom prst="rect">
            <a:avLst/>
          </a:prstGeom>
        </p:spPr>
      </p:pic>
      <p:pic>
        <p:nvPicPr>
          <p:cNvPr id="13" name="Рисунок 12" descr="1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3000372"/>
            <a:ext cx="2188464" cy="3121152"/>
          </a:xfrm>
          <a:prstGeom prst="rect">
            <a:avLst/>
          </a:prstGeom>
        </p:spPr>
      </p:pic>
      <p:pic>
        <p:nvPicPr>
          <p:cNvPr id="14" name="Рисунок 13" descr="1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2928934"/>
            <a:ext cx="2511552" cy="3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5776981"/>
      </p:ext>
    </p:extLst>
  </p:cSld>
  <p:clrMapOvr>
    <a:masterClrMapping/>
  </p:clrMapOvr>
  <p:transition spd="slow" advTm="573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60032" y="168895"/>
            <a:ext cx="4139629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Образовательная область «Речевое развитие»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89096" y="872456"/>
            <a:ext cx="4081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Участие родителей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создании речевого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уголка «говоруша»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6056" y="2903781"/>
            <a:ext cx="38945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Знакомство 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с йотированными гласными</a:t>
            </a:r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  <a:p>
            <a:pPr lvl="0" algn="ctr"/>
            <a:endParaRPr lang="ru-RU" b="1" dirty="0">
              <a:solidFill>
                <a:srgbClr val="C0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78782" y="5085184"/>
            <a:ext cx="38093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одной соске звук -й-, в другой - гласный звук  а, о, э, у, </a:t>
            </a:r>
          </a:p>
          <a:p>
            <a:r>
              <a:rPr lang="ru-RU" b="1" dirty="0"/>
              <a:t>внизу в коляске прорези - туда вставляем букву, которую обозначают эти 2 звука.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78782" y="3740839"/>
            <a:ext cx="3497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Цель: познакомить с особенными гласными русского языка, состоящими из двух звуков</a:t>
            </a:r>
            <a:endParaRPr lang="ru-RU" b="1" dirty="0"/>
          </a:p>
        </p:txBody>
      </p:sp>
      <p:pic>
        <p:nvPicPr>
          <p:cNvPr id="9" name="Рисунок 8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71480"/>
            <a:ext cx="397192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9917387"/>
      </p:ext>
    </p:extLst>
  </p:cSld>
  <p:clrMapOvr>
    <a:masterClrMapping/>
  </p:clrMapOvr>
  <p:transition spd="slow" advTm="6853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9549" y="2153572"/>
            <a:ext cx="3253913" cy="1143000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Спортивные развлечения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131063"/>
            <a:ext cx="4176464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Образовательная область «Физическое развитие»</a:t>
            </a:r>
            <a:endParaRPr lang="ru-RU" sz="1400" b="1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92166" y="284951"/>
            <a:ext cx="825012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Формы взаимодействия с родителями воспитанников в процессе реализации образовательной области «Физическое развитие»</a:t>
            </a:r>
            <a:endParaRPr lang="ru-RU" sz="2800" b="1" dirty="0"/>
          </a:p>
        </p:txBody>
      </p:sp>
      <p:sp>
        <p:nvSpPr>
          <p:cNvPr id="2" name="Выгнутая вправо стрелка 1"/>
          <p:cNvSpPr/>
          <p:nvPr/>
        </p:nvSpPr>
        <p:spPr>
          <a:xfrm>
            <a:off x="8316416" y="908720"/>
            <a:ext cx="576064" cy="1523869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51723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Соревнования «Весенний калейдоскоп» на базе физкультурно-оздоровительного комплекса «Ока»</a:t>
            </a:r>
            <a:endParaRPr lang="ru-RU" b="1" dirty="0"/>
          </a:p>
        </p:txBody>
      </p:sp>
      <p:pic>
        <p:nvPicPr>
          <p:cNvPr id="9" name="Рисунок 8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071678"/>
            <a:ext cx="4139184" cy="3108960"/>
          </a:xfrm>
          <a:prstGeom prst="rect">
            <a:avLst/>
          </a:prstGeom>
        </p:spPr>
      </p:pic>
      <p:pic>
        <p:nvPicPr>
          <p:cNvPr id="10" name="Рисунок 9" descr="14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357562"/>
            <a:ext cx="4108704" cy="30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9042256"/>
      </p:ext>
    </p:extLst>
  </p:cSld>
  <p:clrMapOvr>
    <a:masterClrMapping/>
  </p:clrMapOvr>
  <p:transition spd="slow" advTm="666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8024" y="1493727"/>
            <a:ext cx="3253913" cy="1143000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Спортивные развлечения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131063"/>
            <a:ext cx="4176464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Образовательная область «Физическое развитие»</a:t>
            </a:r>
            <a:endParaRPr lang="ru-RU" sz="1400" b="1" dirty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92166" y="284951"/>
            <a:ext cx="8250120" cy="112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Формы взаимодействия с родителями воспитанников в процессе реализации образовательной области «Физическое развитие»</a:t>
            </a:r>
            <a:endParaRPr lang="ru-RU" sz="1600" b="1" dirty="0"/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8316416" y="908720"/>
            <a:ext cx="576064" cy="1523869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166" y="4512662"/>
            <a:ext cx="194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«Малые Олимпийские Игры»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32240" y="606992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«Зимние забавы»</a:t>
            </a:r>
            <a:endParaRPr lang="ru-RU" b="1" dirty="0"/>
          </a:p>
        </p:txBody>
      </p:sp>
      <p:pic>
        <p:nvPicPr>
          <p:cNvPr id="12" name="Рисунок 1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3950208" cy="2962656"/>
          </a:xfrm>
          <a:prstGeom prst="rect">
            <a:avLst/>
          </a:prstGeom>
        </p:spPr>
      </p:pic>
      <p:pic>
        <p:nvPicPr>
          <p:cNvPr id="13" name="Рисунок 12" descr="15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4071942"/>
            <a:ext cx="3060192" cy="2304288"/>
          </a:xfrm>
          <a:prstGeom prst="rect">
            <a:avLst/>
          </a:prstGeom>
        </p:spPr>
      </p:pic>
      <p:pic>
        <p:nvPicPr>
          <p:cNvPr id="14" name="Рисунок 13" descr="15и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2714620"/>
            <a:ext cx="2481072" cy="330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5378521"/>
      </p:ext>
    </p:extLst>
  </p:cSld>
  <p:clrMapOvr>
    <a:masterClrMapping/>
  </p:clrMapOvr>
  <p:transition spd="slow" advTm="6786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57455" y="1718574"/>
            <a:ext cx="4032448" cy="1143000"/>
          </a:xfrm>
        </p:spPr>
        <p:txBody>
          <a:bodyPr>
            <a:normAutofit fontScale="90000"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Городской спортивный фестиваль «Сильные, смелые, ловкие»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131063"/>
            <a:ext cx="4176464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Образовательная область «Физическое развитие»</a:t>
            </a:r>
            <a:endParaRPr lang="ru-RU" sz="1400" b="1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92166" y="284951"/>
            <a:ext cx="8250120" cy="112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Формы взаимодействия с родителями воспитанников в процессе реализации образовательной области «Физическое развитие»</a:t>
            </a:r>
            <a:endParaRPr lang="ru-RU" sz="1600" b="1" dirty="0"/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8316416" y="908720"/>
            <a:ext cx="576064" cy="1523869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643050"/>
            <a:ext cx="3608832" cy="3858768"/>
          </a:xfrm>
          <a:prstGeom prst="rect">
            <a:avLst/>
          </a:prstGeom>
        </p:spPr>
      </p:pic>
      <p:pic>
        <p:nvPicPr>
          <p:cNvPr id="13" name="Рисунок 12" descr="16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429000"/>
            <a:ext cx="4084320" cy="30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0264836"/>
      </p:ext>
    </p:extLst>
  </p:cSld>
  <p:clrMapOvr>
    <a:masterClrMapping/>
  </p:clrMapOvr>
  <p:transition spd="slow" advTm="7628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60032" y="1861089"/>
            <a:ext cx="4032448" cy="1143000"/>
          </a:xfrm>
        </p:spPr>
        <p:txBody>
          <a:bodyPr>
            <a:normAutofit fontScale="90000"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спортивные соревнования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семейных команд «Мама, папа, я-спортивная семья»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131063"/>
            <a:ext cx="4176464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Образовательная область «Физическое развитие»</a:t>
            </a:r>
            <a:endParaRPr lang="ru-RU" sz="1400" b="1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92166" y="284951"/>
            <a:ext cx="8250120" cy="112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Формы взаимодействия с родителями воспитанников в процессе реализации образовательной области «Физическое развитие»</a:t>
            </a:r>
            <a:endParaRPr lang="ru-RU" sz="1600" b="1" dirty="0"/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8316416" y="908720"/>
            <a:ext cx="576064" cy="1523869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 descr="C:\Users\Админ\Desktop\журнал\лето\solnetik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4293096"/>
            <a:ext cx="1728192" cy="227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357298"/>
            <a:ext cx="3188208" cy="2633472"/>
          </a:xfrm>
          <a:prstGeom prst="rect">
            <a:avLst/>
          </a:prstGeom>
        </p:spPr>
      </p:pic>
      <p:pic>
        <p:nvPicPr>
          <p:cNvPr id="10" name="Рисунок 9" descr="17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786190"/>
            <a:ext cx="4047744" cy="267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040181"/>
      </p:ext>
    </p:extLst>
  </p:cSld>
  <p:clrMapOvr>
    <a:masterClrMapping/>
  </p:clrMapOvr>
  <p:transition spd="slow" advTm="6303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60032" y="1649416"/>
            <a:ext cx="4032448" cy="1143000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Тематические прогулки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131063"/>
            <a:ext cx="4176464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Образовательная область «Познание»</a:t>
            </a:r>
            <a:endParaRPr lang="ru-RU" sz="1400" b="1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92166" y="284951"/>
            <a:ext cx="8250120" cy="112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Формы взаимодействия с родителями воспитанников в процессе реализации образовательной области «Познание»</a:t>
            </a:r>
            <a:endParaRPr lang="ru-RU" sz="1600" b="1" dirty="0"/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8316416" y="908720"/>
            <a:ext cx="576064" cy="1523869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234" y="5877272"/>
            <a:ext cx="3601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Храм Сергия Радонежского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21596" y="6200185"/>
            <a:ext cx="358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Осень в золотой косынке приглашает нас гулять…</a:t>
            </a:r>
            <a:endParaRPr lang="ru-RU" b="1" dirty="0"/>
          </a:p>
        </p:txBody>
      </p:sp>
      <p:pic>
        <p:nvPicPr>
          <p:cNvPr id="10" name="Рисунок 9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00174"/>
            <a:ext cx="3468624" cy="4069724"/>
          </a:xfrm>
          <a:prstGeom prst="rect">
            <a:avLst/>
          </a:prstGeom>
        </p:spPr>
      </p:pic>
      <p:pic>
        <p:nvPicPr>
          <p:cNvPr id="11" name="Рисунок 10" descr="18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928934"/>
            <a:ext cx="4297680" cy="322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2757252"/>
      </p:ext>
    </p:extLst>
  </p:cSld>
  <p:clrMapOvr>
    <a:masterClrMapping/>
  </p:clrMapOvr>
  <p:transition spd="slow" advTm="6566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6316" y="282133"/>
            <a:ext cx="7384864" cy="1800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Взаимодействие с родителями в процессе реализации образовательной области «Познание»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128245"/>
            <a:ext cx="5616624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Образовательная область «Познание»</a:t>
            </a:r>
            <a:endParaRPr lang="ru-RU" sz="14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676697" y="1683641"/>
            <a:ext cx="31692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экскурсии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8312168" y="553244"/>
            <a:ext cx="576064" cy="1523869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1091" y="515719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Пожарная часть </a:t>
            </a:r>
            <a:endParaRPr lang="ru-RU" b="1" dirty="0"/>
          </a:p>
        </p:txBody>
      </p:sp>
      <p:pic>
        <p:nvPicPr>
          <p:cNvPr id="10" name="Рисунок 9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00174"/>
            <a:ext cx="3578352" cy="2462784"/>
          </a:xfrm>
          <a:prstGeom prst="rect">
            <a:avLst/>
          </a:prstGeom>
        </p:spPr>
      </p:pic>
      <p:pic>
        <p:nvPicPr>
          <p:cNvPr id="11" name="Рисунок 10" descr="19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643314"/>
            <a:ext cx="2932176" cy="2791968"/>
          </a:xfrm>
          <a:prstGeom prst="rect">
            <a:avLst/>
          </a:prstGeom>
        </p:spPr>
      </p:pic>
      <p:pic>
        <p:nvPicPr>
          <p:cNvPr id="12" name="Рисунок 11" descr="19и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3429000"/>
            <a:ext cx="2657856" cy="287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5353548"/>
      </p:ext>
    </p:extLst>
  </p:cSld>
  <p:clrMapOvr>
    <a:masterClrMapping/>
  </p:clrMapOvr>
  <p:transition spd="slow" advTm="6159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833926"/>
            <a:ext cx="4822398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Лауреат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городского конкурса профессионального мастерства 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«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Профи -2013» </a:t>
            </a:r>
            <a:endParaRPr lang="en-US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cs typeface="Times New Roman" panose="02020603050405020304" pitchFamily="18" charset="0"/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в номинации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«Искусство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быть в профессии»</a:t>
            </a:r>
          </a:p>
          <a:p>
            <a:pPr>
              <a:lnSpc>
                <a:spcPct val="150000"/>
              </a:lnSpc>
            </a:pPr>
            <a:endParaRPr lang="en-US" sz="1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Стаж </a:t>
            </a:r>
            <a:r>
              <a:rPr lang="ru-RU" sz="1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работы</a:t>
            </a:r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:                 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19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лет</a:t>
            </a:r>
            <a:endParaRPr lang="ru-RU" sz="1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anose="02020603050405020304" pitchFamily="18" charset="0"/>
            </a:endParaRPr>
          </a:p>
          <a:p>
            <a:endParaRPr lang="en-US" sz="1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anose="02020603050405020304" pitchFamily="18" charset="0"/>
            </a:endParaRPr>
          </a:p>
          <a:p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Образование:  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высшее, НГЛУ им. Добролюбова, 2005 г., лингвист, преподаватель (английский язык)</a:t>
            </a:r>
          </a:p>
          <a:p>
            <a:endParaRPr lang="en-US" sz="1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anose="02020603050405020304" pitchFamily="18" charset="0"/>
            </a:endParaRPr>
          </a:p>
          <a:p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Грамоты:    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П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очетная грамота управления     детских дошкольных учреждений за добросовестный труд, 2012г.</a:t>
            </a:r>
          </a:p>
          <a:p>
            <a:pPr>
              <a:lnSpc>
                <a:spcPct val="150000"/>
              </a:lnSpc>
            </a:pP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Благодарственные письма и сертификаты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Благодарственное письмо Администрации г. Дзержинска за участие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в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городском конкурсе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профессионального мастерства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«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Профи -2013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»,высокий профессионализм и большой вклад в развитие социальной сферы города-2013;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Сертификат социальной сети работников образования «</a:t>
            </a:r>
            <a:r>
              <a:rPr lang="en-US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nsportal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» о персональном сайте педагога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-2013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01127" y="0"/>
            <a:ext cx="6141746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Акимова Наталья Владимировна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5926" y="5495493"/>
            <a:ext cx="3602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Воспитатель первой квалификационной категории МБДОУ «Детский сад № 28» общеразвивающего вида с приоритетным осуществлением деятельности по направлению физического развития детей</a:t>
            </a:r>
            <a:endParaRPr lang="ru-RU" sz="1200" b="1" dirty="0"/>
          </a:p>
        </p:txBody>
      </p:sp>
      <p:pic>
        <p:nvPicPr>
          <p:cNvPr id="6" name="Рисунок 5" descr="наташ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571480"/>
            <a:ext cx="3371088" cy="46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7539352"/>
      </p:ext>
    </p:extLst>
  </p:cSld>
  <p:clrMapOvr>
    <a:masterClrMapping/>
  </p:clrMapOvr>
  <p:transition spd="slow" advTm="7237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54763" y="282133"/>
            <a:ext cx="7384864" cy="93610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Взаимодействие с родителями в процессе реализации образовательной области «Познание»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128245"/>
            <a:ext cx="5616624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Образовательная область «Познание»</a:t>
            </a:r>
            <a:endParaRPr lang="ru-RU" sz="14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986082" y="849906"/>
            <a:ext cx="31692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экскурсии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4077" y="4970831"/>
            <a:ext cx="3057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Библиотека МОУ СОШ №с 20</a:t>
            </a:r>
          </a:p>
          <a:p>
            <a:pPr algn="ctr"/>
            <a:r>
              <a:rPr lang="ru-RU" sz="1600" b="1" dirty="0" smtClean="0"/>
              <a:t>Сотрудник библиотеки – родитель </a:t>
            </a:r>
          </a:p>
          <a:p>
            <a:pPr algn="ctr"/>
            <a:r>
              <a:rPr lang="ru-RU" sz="1600" b="1" dirty="0" smtClean="0"/>
              <a:t>Зыкова Ольга Александровна</a:t>
            </a:r>
            <a:endParaRPr lang="ru-RU" sz="1600" b="1" dirty="0"/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8296822" y="554648"/>
            <a:ext cx="576064" cy="1523869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76" y="4857760"/>
            <a:ext cx="2824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О</a:t>
            </a:r>
            <a:r>
              <a:rPr lang="ru-RU" sz="1600" b="1" dirty="0" smtClean="0"/>
              <a:t>тделение почтовой связи Дзержинск 606030, сотрудник почты – родитель  Романова Юлия Борисовна</a:t>
            </a:r>
            <a:endParaRPr lang="ru-RU" sz="1600" b="1" dirty="0"/>
          </a:p>
        </p:txBody>
      </p:sp>
      <p:pic>
        <p:nvPicPr>
          <p:cNvPr id="12" name="Рисунок 11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71546"/>
            <a:ext cx="4010526" cy="305101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809" y="3212976"/>
            <a:ext cx="1977950" cy="141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20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2143116"/>
            <a:ext cx="3444240" cy="2584704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6796" y="4142946"/>
            <a:ext cx="1351806" cy="155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1367381"/>
      </p:ext>
    </p:extLst>
  </p:cSld>
  <p:clrMapOvr>
    <a:masterClrMapping/>
  </p:clrMapOvr>
  <p:transition spd="slow" advTm="6303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51576" y="436022"/>
            <a:ext cx="7384864" cy="93610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Взаимодействие с родителями в процессе реализации образовательной области «Социально-коммуникативное развитие»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128245"/>
            <a:ext cx="5616624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Образовательная область «Социально-коммуникативное развитие»</a:t>
            </a:r>
            <a:endParaRPr lang="ru-RU" sz="14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156019" y="1316582"/>
            <a:ext cx="31692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Субботник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8296822" y="554648"/>
            <a:ext cx="576064" cy="1523869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85860"/>
            <a:ext cx="3425952" cy="3236259"/>
          </a:xfrm>
          <a:prstGeom prst="rect">
            <a:avLst/>
          </a:prstGeom>
        </p:spPr>
      </p:pic>
      <p:pic>
        <p:nvPicPr>
          <p:cNvPr id="12" name="Рисунок 11" descr="21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4000504"/>
            <a:ext cx="3194304" cy="2542309"/>
          </a:xfrm>
          <a:prstGeom prst="rect">
            <a:avLst/>
          </a:prstGeom>
        </p:spPr>
      </p:pic>
      <p:pic>
        <p:nvPicPr>
          <p:cNvPr id="13" name="Рисунок 12" descr="21и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3286124"/>
            <a:ext cx="3486912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7814947"/>
      </p:ext>
    </p:extLst>
  </p:cSld>
  <p:clrMapOvr>
    <a:masterClrMapping/>
  </p:clrMapOvr>
  <p:transition spd="slow" advTm="6802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9872" y="128245"/>
            <a:ext cx="547260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Образовательная область «Социально-коммуникативное развитие»</a:t>
            </a:r>
            <a:endParaRPr lang="ru-RU" sz="14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951576" y="436022"/>
            <a:ext cx="738486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smtClean="0"/>
              <a:t>Взаимодействие с родителями в процессе реализации образовательной области «Социально-коммуникативное развитие»</a:t>
            </a:r>
            <a:endParaRPr lang="ru-RU" sz="16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571528" y="1345332"/>
            <a:ext cx="31692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Праздник «День матери»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8336440" y="764704"/>
            <a:ext cx="576064" cy="1523869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9172" y="4905181"/>
            <a:ext cx="17907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714488"/>
            <a:ext cx="4114800" cy="3090672"/>
          </a:xfrm>
          <a:prstGeom prst="rect">
            <a:avLst/>
          </a:prstGeom>
        </p:spPr>
      </p:pic>
      <p:pic>
        <p:nvPicPr>
          <p:cNvPr id="12" name="Рисунок 11" descr="22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071810"/>
            <a:ext cx="3621024" cy="327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4031196"/>
      </p:ext>
    </p:extLst>
  </p:cSld>
  <p:clrMapOvr>
    <a:masterClrMapping/>
  </p:clrMapOvr>
  <p:transition spd="slow" advTm="601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3и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3714752"/>
            <a:ext cx="2718816" cy="2798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128245"/>
            <a:ext cx="547260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Образовательная область «Социально-коммуникативное развитие»</a:t>
            </a:r>
            <a:endParaRPr lang="ru-RU" sz="14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951576" y="436022"/>
            <a:ext cx="738486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smtClean="0"/>
              <a:t>Взаимодействие с родителями в процессе реализации образовательной области «Социально-коммуникативное развитие»</a:t>
            </a:r>
            <a:endParaRPr lang="ru-RU" sz="16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571528" y="1345332"/>
            <a:ext cx="31692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Развлечения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8336440" y="764704"/>
            <a:ext cx="576064" cy="1523869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5715016"/>
            <a:ext cx="2663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«Веселые посиделки»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30297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428736"/>
            <a:ext cx="3249168" cy="3005328"/>
          </a:xfrm>
          <a:prstGeom prst="rect">
            <a:avLst/>
          </a:prstGeom>
        </p:spPr>
      </p:pic>
      <p:pic>
        <p:nvPicPr>
          <p:cNvPr id="12" name="Рисунок 11" descr="23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3000372"/>
            <a:ext cx="341376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423777"/>
      </p:ext>
    </p:extLst>
  </p:cSld>
  <p:clrMapOvr>
    <a:masterClrMapping/>
  </p:clrMapOvr>
  <p:transition spd="slow" advTm="6142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9872" y="128245"/>
            <a:ext cx="547260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Образовательная область «Социально-коммуникативное развитие»</a:t>
            </a:r>
            <a:endParaRPr lang="ru-RU" sz="14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951576" y="436022"/>
            <a:ext cx="738486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smtClean="0"/>
              <a:t>Взаимодействие с родителями в процессе реализации образовательной области «Социально-коммуникативное развитие»</a:t>
            </a:r>
            <a:endParaRPr lang="ru-RU" sz="16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167145" y="1345332"/>
            <a:ext cx="31692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Мини-музеи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8336440" y="764704"/>
            <a:ext cx="576064" cy="1523869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0686" y="6174596"/>
            <a:ext cx="236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«Русская изба»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6438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«Мой легендарный прадед»</a:t>
            </a:r>
            <a:endParaRPr lang="ru-RU" b="1" dirty="0"/>
          </a:p>
        </p:txBody>
      </p:sp>
      <p:pic>
        <p:nvPicPr>
          <p:cNvPr id="13" name="Рисунок 12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14422"/>
            <a:ext cx="4407408" cy="3304032"/>
          </a:xfrm>
          <a:prstGeom prst="rect">
            <a:avLst/>
          </a:prstGeom>
        </p:spPr>
      </p:pic>
      <p:pic>
        <p:nvPicPr>
          <p:cNvPr id="14" name="Рисунок 13" descr="24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000372"/>
            <a:ext cx="4131733" cy="306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4720723"/>
      </p:ext>
    </p:extLst>
  </p:cSld>
  <p:clrMapOvr>
    <a:masterClrMapping/>
  </p:clrMapOvr>
  <p:transition spd="slow" advTm="68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9872" y="128245"/>
            <a:ext cx="547260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Образовательная область «Социально-коммуникативное развитие»</a:t>
            </a:r>
            <a:endParaRPr lang="ru-RU" sz="14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951576" y="436022"/>
            <a:ext cx="738486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smtClean="0"/>
              <a:t>Взаимодействие с родителями в процессе реализации образовательной области «Социально-коммуникативное развитие»</a:t>
            </a:r>
            <a:endParaRPr lang="ru-RU" sz="16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167145" y="1345332"/>
            <a:ext cx="31692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Выставки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8336440" y="764704"/>
            <a:ext cx="576064" cy="1523869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4622" y="6188415"/>
            <a:ext cx="282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Новогодний калейдоскоп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99590" y="3941676"/>
            <a:ext cx="192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День Победы</a:t>
            </a:r>
            <a:endParaRPr lang="ru-RU" b="1" dirty="0"/>
          </a:p>
        </p:txBody>
      </p:sp>
      <p:pic>
        <p:nvPicPr>
          <p:cNvPr id="13" name="Рисунок 12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42984"/>
            <a:ext cx="3578352" cy="2688336"/>
          </a:xfrm>
          <a:prstGeom prst="rect">
            <a:avLst/>
          </a:prstGeom>
        </p:spPr>
      </p:pic>
      <p:pic>
        <p:nvPicPr>
          <p:cNvPr id="14" name="Рисунок 13" descr="25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4357694"/>
            <a:ext cx="2987040" cy="2255520"/>
          </a:xfrm>
          <a:prstGeom prst="rect">
            <a:avLst/>
          </a:prstGeom>
        </p:spPr>
      </p:pic>
      <p:pic>
        <p:nvPicPr>
          <p:cNvPr id="15" name="Рисунок 14" descr="25и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571744"/>
            <a:ext cx="2609088" cy="348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0198375"/>
      </p:ext>
    </p:extLst>
  </p:cSld>
  <p:clrMapOvr>
    <a:masterClrMapping/>
  </p:clrMapOvr>
  <p:transition spd="slow" advTm="6185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9872" y="128245"/>
            <a:ext cx="547260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Образовательная область «Социально-коммуникативное развитие»</a:t>
            </a:r>
            <a:endParaRPr lang="ru-RU" sz="14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951576" y="436022"/>
            <a:ext cx="738486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Взаимодействие с родителями в процессе реализации образовательной области «Социально-коммуникативное развитие»</a:t>
            </a:r>
            <a:endParaRPr lang="ru-RU" sz="16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076056" y="900897"/>
            <a:ext cx="31692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Конкурсы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8407647" y="520028"/>
            <a:ext cx="576064" cy="1523869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803215"/>
            <a:ext cx="422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Стенгазеты «Вместе весело шагать»</a:t>
            </a:r>
            <a:endParaRPr lang="ru-RU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2773" y="4581128"/>
            <a:ext cx="16002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214422"/>
            <a:ext cx="3480816" cy="2438400"/>
          </a:xfrm>
          <a:prstGeom prst="rect">
            <a:avLst/>
          </a:prstGeom>
        </p:spPr>
      </p:pic>
      <p:pic>
        <p:nvPicPr>
          <p:cNvPr id="13" name="Рисунок 12" descr="26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714488"/>
            <a:ext cx="3541594" cy="2465727"/>
          </a:xfrm>
          <a:prstGeom prst="rect">
            <a:avLst/>
          </a:prstGeom>
        </p:spPr>
      </p:pic>
      <p:pic>
        <p:nvPicPr>
          <p:cNvPr id="14" name="Рисунок 13" descr="26и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143380"/>
            <a:ext cx="4047744" cy="2523744"/>
          </a:xfrm>
          <a:prstGeom prst="rect">
            <a:avLst/>
          </a:prstGeom>
        </p:spPr>
      </p:pic>
      <p:pic>
        <p:nvPicPr>
          <p:cNvPr id="15" name="Рисунок 14" descr="26ии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4357694"/>
            <a:ext cx="3344274" cy="238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4298243"/>
      </p:ext>
    </p:extLst>
  </p:cSld>
  <p:clrMapOvr>
    <a:masterClrMapping/>
  </p:clrMapOvr>
  <p:transition spd="slow" advTm="5991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9872" y="128245"/>
            <a:ext cx="547260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Образовательная область «Социально-коммуникативное развитие»</a:t>
            </a:r>
            <a:endParaRPr lang="ru-RU" sz="14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951576" y="436022"/>
            <a:ext cx="738486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Взаимодействие с родителями в процессе реализации образовательной области «Социально-коммуникативное развитие»</a:t>
            </a:r>
            <a:endParaRPr lang="ru-RU" sz="1600" b="1" dirty="0"/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8336440" y="764704"/>
            <a:ext cx="576064" cy="1523869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8626" y="3756487"/>
            <a:ext cx="362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«Путешествуем по лету»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83013" y="5649762"/>
            <a:ext cx="2991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«Мама, папа, я – вместе летом вся семья»</a:t>
            </a:r>
            <a:endParaRPr lang="ru-RU" b="1" dirty="0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4355976" y="1323165"/>
            <a:ext cx="31692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Конкурсы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10333" y="4296673"/>
            <a:ext cx="2577491" cy="1676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Семейная Рукописная книга-опыт социальных взаимоотношений и познавательного развития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9988" y="3387155"/>
            <a:ext cx="167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«Моя семья»</a:t>
            </a:r>
            <a:endParaRPr lang="ru-RU" b="1" dirty="0"/>
          </a:p>
        </p:txBody>
      </p:sp>
      <p:pic>
        <p:nvPicPr>
          <p:cNvPr id="15" name="Рисунок 14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3375212" cy="2604655"/>
          </a:xfrm>
          <a:prstGeom prst="rect">
            <a:avLst/>
          </a:prstGeom>
        </p:spPr>
      </p:pic>
      <p:pic>
        <p:nvPicPr>
          <p:cNvPr id="16" name="Рисунок 15" descr="27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000372"/>
            <a:ext cx="3439236" cy="2583180"/>
          </a:xfrm>
          <a:prstGeom prst="rect">
            <a:avLst/>
          </a:prstGeom>
        </p:spPr>
      </p:pic>
      <p:pic>
        <p:nvPicPr>
          <p:cNvPr id="17" name="Рисунок 16" descr="27ии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3929066"/>
            <a:ext cx="2157984" cy="27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2345874"/>
      </p:ext>
    </p:extLst>
  </p:cSld>
  <p:clrMapOvr>
    <a:masterClrMapping/>
  </p:clrMapOvr>
  <p:transition spd="slow" advTm="6349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9872" y="128245"/>
            <a:ext cx="547260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Образовательная область «Социально-коммуникативное развитие»</a:t>
            </a:r>
            <a:endParaRPr lang="ru-RU" sz="14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951576" y="436022"/>
            <a:ext cx="738486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Взаимодействие с родителями в процессе реализации образовательной области «Социально-коммуникативное развитие»</a:t>
            </a:r>
            <a:endParaRPr lang="ru-RU" sz="16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339752" y="1124744"/>
            <a:ext cx="5073410" cy="541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Родительский уголок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8312751" y="932922"/>
            <a:ext cx="576064" cy="1523869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 descr="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71612"/>
            <a:ext cx="4011168" cy="2316480"/>
          </a:xfrm>
          <a:prstGeom prst="rect">
            <a:avLst/>
          </a:prstGeom>
        </p:spPr>
      </p:pic>
      <p:pic>
        <p:nvPicPr>
          <p:cNvPr id="12" name="Рисунок 11" descr="28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714488"/>
            <a:ext cx="2499360" cy="2621280"/>
          </a:xfrm>
          <a:prstGeom prst="rect">
            <a:avLst/>
          </a:prstGeom>
        </p:spPr>
      </p:pic>
      <p:pic>
        <p:nvPicPr>
          <p:cNvPr id="13" name="Рисунок 12" descr="28и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071942"/>
            <a:ext cx="3724656" cy="2590800"/>
          </a:xfrm>
          <a:prstGeom prst="rect">
            <a:avLst/>
          </a:prstGeom>
        </p:spPr>
      </p:pic>
      <p:pic>
        <p:nvPicPr>
          <p:cNvPr id="14" name="Рисунок 13" descr="28ии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4429132"/>
            <a:ext cx="2852928" cy="21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8447440"/>
      </p:ext>
    </p:extLst>
  </p:cSld>
  <p:clrMapOvr>
    <a:masterClrMapping/>
  </p:clrMapOvr>
  <p:transition spd="slow" advTm="7029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9872" y="128245"/>
            <a:ext cx="547260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Образовательная область «Социально-коммуникативное развитие»</a:t>
            </a:r>
            <a:endParaRPr lang="ru-RU" sz="14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951576" y="436022"/>
            <a:ext cx="738486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smtClean="0"/>
              <a:t>Взаимодействие с родителями в процессе реализации образовательной области «Социально-коммуникативное развитие»</a:t>
            </a:r>
            <a:endParaRPr lang="ru-RU" sz="16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995936" y="1196752"/>
            <a:ext cx="4176464" cy="1579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Участие в выпуске журнала для детей и родителей «Родной бережок»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8336440" y="764704"/>
            <a:ext cx="576064" cy="1523869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 descr="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00108"/>
            <a:ext cx="4392891" cy="5231876"/>
          </a:xfrm>
          <a:prstGeom prst="rect">
            <a:avLst/>
          </a:prstGeom>
        </p:spPr>
      </p:pic>
      <p:pic>
        <p:nvPicPr>
          <p:cNvPr id="11" name="Рисунок 10" descr="29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834640"/>
            <a:ext cx="356616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6457071"/>
      </p:ext>
    </p:extLst>
  </p:cSld>
  <p:clrMapOvr>
    <a:masterClrMapping/>
  </p:clrMapOvr>
  <p:transition spd="slow" advTm="6824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88832" cy="5904656"/>
          </a:xfrm>
        </p:spPr>
        <p:txBody>
          <a:bodyPr>
            <a:normAutofit/>
          </a:bodyPr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Вариативные формы взаимодействия с семьями воспитанников в процессе реализации основной общеобразовательной программы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530999"/>
      </p:ext>
    </p:extLst>
  </p:cSld>
  <p:clrMapOvr>
    <a:masterClrMapping/>
  </p:clrMapOvr>
  <p:transition spd="slow" advTm="6258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14356"/>
            <a:ext cx="7132320" cy="5626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128245"/>
            <a:ext cx="547260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Образовательная область «Социально-коммуникативное развитие»</a:t>
            </a:r>
            <a:endParaRPr lang="ru-RU" sz="14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951576" y="436022"/>
            <a:ext cx="738486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Взаимодействие с родителями в процессе реализации образовательной области «Социально-коммуникативное развитие»</a:t>
            </a:r>
            <a:endParaRPr lang="ru-RU" sz="16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 rot="19428491">
            <a:off x="4307282" y="4588322"/>
            <a:ext cx="5073410" cy="1023218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FadeDown">
              <a:avLst>
                <a:gd name="adj" fmla="val 13711"/>
              </a:avLst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Персональный  сайт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8312751" y="1395325"/>
            <a:ext cx="576064" cy="1523869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953701"/>
      </p:ext>
    </p:extLst>
  </p:cSld>
  <p:clrMapOvr>
    <a:masterClrMapping/>
  </p:clrMapOvr>
  <p:transition spd="slow" advTm="7341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93" y="476672"/>
            <a:ext cx="8712968" cy="129614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 Взаимодействие с семьями воспитанников в процессе реализации образовательной области </a:t>
            </a:r>
            <a:r>
              <a:rPr lang="ru-RU" sz="2800" b="1" i="1" dirty="0" smtClean="0"/>
              <a:t>«Речевое развитие»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168895"/>
            <a:ext cx="4139629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Образовательная область «Речевое развитие»</a:t>
            </a:r>
            <a:endParaRPr lang="ru-RU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15472" y="1977126"/>
            <a:ext cx="350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Серия мастер-  классов по системе дидактических игр, обеспечивающих предпосылки обучения грамоте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3668" y="5661248"/>
            <a:ext cx="655272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Цель</a:t>
            </a:r>
            <a:r>
              <a:rPr lang="ru-RU" sz="2400" dirty="0" smtClean="0"/>
              <a:t>: </a:t>
            </a:r>
            <a:r>
              <a:rPr lang="ru-RU" sz="2400" b="1" dirty="0" smtClean="0"/>
              <a:t>познакомить с технологией игры с ребенком в паре</a:t>
            </a:r>
            <a:endParaRPr lang="ru-RU" sz="2400" b="1" dirty="0"/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8315585" y="1484784"/>
            <a:ext cx="684076" cy="1944216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85926"/>
            <a:ext cx="4543720" cy="326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0451959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2500" y="1068444"/>
            <a:ext cx="4081500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Серия мастер классов </a:t>
            </a:r>
          </a:p>
          <a:p>
            <a:pPr algn="ctr">
              <a:lnSpc>
                <a:spcPct val="150000"/>
              </a:lnSpc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по системе дидактических игр, обеспечивающих предпосылки обучения грамоте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68895"/>
            <a:ext cx="4139629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Образовательная область «Речевое развитие»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957665"/>
            <a:ext cx="352839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Цель</a:t>
            </a:r>
            <a:r>
              <a:rPr lang="ru-RU" sz="1400" dirty="0" smtClean="0"/>
              <a:t>: </a:t>
            </a:r>
            <a:r>
              <a:rPr lang="ru-RU" sz="1400" b="1" dirty="0" smtClean="0"/>
              <a:t>познакомить с технологией игры с ребенком в паре</a:t>
            </a:r>
            <a:endParaRPr lang="ru-RU" sz="1400" b="1" dirty="0"/>
          </a:p>
        </p:txBody>
      </p:sp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357298"/>
            <a:ext cx="4642834" cy="3316310"/>
          </a:xfrm>
          <a:prstGeom prst="rect">
            <a:avLst/>
          </a:prstGeom>
        </p:spPr>
      </p:pic>
      <p:pic>
        <p:nvPicPr>
          <p:cNvPr id="9" name="Рисунок 8" descr="5и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143248"/>
            <a:ext cx="3108960" cy="320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4823592"/>
      </p:ext>
    </p:extLst>
  </p:cSld>
  <p:clrMapOvr>
    <a:masterClrMapping/>
  </p:clrMapOvr>
  <p:transition spd="slow" advTm="607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0032" y="168895"/>
            <a:ext cx="4139629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Образовательная область «Речевое развитие»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2324228"/>
            <a:ext cx="352839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Цель</a:t>
            </a:r>
            <a:r>
              <a:rPr lang="ru-RU" sz="1400" dirty="0" smtClean="0"/>
              <a:t>: </a:t>
            </a:r>
            <a:r>
              <a:rPr lang="ru-RU" sz="1400" b="1" dirty="0" smtClean="0"/>
              <a:t>познакомить с технологией игры с ребенком в паре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437112"/>
            <a:ext cx="7848872" cy="206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ea typeface="Calibri"/>
                <a:cs typeface="Times New Roman"/>
              </a:rPr>
              <a:t>ДИДАКТИЧЕСКАЯ   </a:t>
            </a:r>
            <a:r>
              <a:rPr lang="ru-RU" b="1" dirty="0" smtClean="0">
                <a:solidFill>
                  <a:srgbClr val="C00000"/>
                </a:solidFill>
                <a:ea typeface="Calibri"/>
                <a:cs typeface="Times New Roman"/>
              </a:rPr>
              <a:t>ИГРА</a:t>
            </a:r>
            <a:r>
              <a:rPr lang="ru-RU" b="1" dirty="0">
                <a:solidFill>
                  <a:srgbClr val="C00000"/>
                </a:solidFill>
                <a:ea typeface="Calibri"/>
                <a:cs typeface="Times New Roman"/>
              </a:rPr>
              <a:t> </a:t>
            </a:r>
            <a:r>
              <a:rPr lang="ru-RU" sz="1400" dirty="0" smtClean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a typeface="Calibri"/>
                <a:cs typeface="Times New Roman"/>
              </a:rPr>
              <a:t>«</a:t>
            </a:r>
            <a:r>
              <a:rPr lang="ru-RU" b="1" dirty="0">
                <a:solidFill>
                  <a:srgbClr val="C00000"/>
                </a:solidFill>
                <a:ea typeface="Calibri"/>
                <a:cs typeface="Times New Roman"/>
              </a:rPr>
              <a:t>Собираем урожай»</a:t>
            </a:r>
            <a:endParaRPr lang="ru-RU" sz="14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a typeface="Calibri"/>
                <a:cs typeface="Times New Roman"/>
              </a:rPr>
              <a:t>Цель</a:t>
            </a:r>
            <a:r>
              <a:rPr lang="ru-RU" b="1" dirty="0">
                <a:ea typeface="Calibri"/>
                <a:cs typeface="Times New Roman"/>
              </a:rPr>
              <a:t>: </a:t>
            </a:r>
            <a:r>
              <a:rPr lang="ru-RU" b="1" dirty="0" smtClean="0">
                <a:ea typeface="Calibri"/>
                <a:cs typeface="Times New Roman"/>
              </a:rPr>
              <a:t>закрепление </a:t>
            </a:r>
            <a:r>
              <a:rPr lang="ru-RU" b="1" dirty="0">
                <a:ea typeface="Calibri"/>
                <a:cs typeface="Times New Roman"/>
              </a:rPr>
              <a:t>представлений о звуках русского языка, их особенностях, знание букв. 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  </a:t>
            </a:r>
            <a:r>
              <a:rPr lang="ru-RU" b="1" dirty="0" smtClean="0">
                <a:ea typeface="Calibri"/>
                <a:cs typeface="Times New Roman"/>
              </a:rPr>
              <a:t> </a:t>
            </a:r>
            <a:r>
              <a:rPr lang="ru-RU" b="1" dirty="0">
                <a:ea typeface="Calibri"/>
                <a:cs typeface="Times New Roman"/>
              </a:rPr>
              <a:t>Игровые действия:</a:t>
            </a:r>
            <a:endParaRPr lang="ru-RU" sz="1400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a typeface="Calibri"/>
                <a:cs typeface="Times New Roman"/>
              </a:rPr>
              <a:t>  Назвать </a:t>
            </a:r>
            <a:r>
              <a:rPr lang="ru-RU" b="1" dirty="0">
                <a:ea typeface="Calibri"/>
                <a:cs typeface="Times New Roman"/>
              </a:rPr>
              <a:t>буквы, написанные на яблоках и собрать из них слово в корзинку.</a:t>
            </a:r>
            <a:endParaRPr lang="ru-RU" sz="1400" b="1" dirty="0"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5976" y="620688"/>
            <a:ext cx="4081500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Серия мастер классов </a:t>
            </a:r>
          </a:p>
          <a:p>
            <a:pPr algn="ctr">
              <a:lnSpc>
                <a:spcPct val="150000"/>
              </a:lnSpc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по системе дидактических игр, обеспечивающих предпосылки обучения грамоте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00108"/>
            <a:ext cx="446772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8505970"/>
      </p:ext>
    </p:extLst>
  </p:cSld>
  <p:clrMapOvr>
    <a:masterClrMapping/>
  </p:clrMapOvr>
  <p:transition spd="slow" advTm="6043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0032" y="168895"/>
            <a:ext cx="4139629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Образовательная область «Речевое развитие»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3272" y="4953300"/>
            <a:ext cx="260856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Цель</a:t>
            </a:r>
            <a:r>
              <a:rPr lang="ru-RU" sz="1600" dirty="0" smtClean="0"/>
              <a:t>: </a:t>
            </a:r>
            <a:r>
              <a:rPr lang="ru-RU" sz="1600" b="1" dirty="0" smtClean="0"/>
              <a:t>познакомить с технологией игры с ребенком в паре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89096" y="1383112"/>
            <a:ext cx="4081500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Серия мастер классов </a:t>
            </a:r>
          </a:p>
          <a:p>
            <a:pPr algn="ctr">
              <a:lnSpc>
                <a:spcPct val="150000"/>
              </a:lnSpc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по системе дидактических игр, обеспечивающих предпосылки обучения грамоте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2"/>
          <a:srcRect l="12689" t="18342" r="12447" b="18166"/>
          <a:stretch>
            <a:fillRect/>
          </a:stretch>
        </p:blipFill>
        <p:spPr>
          <a:xfrm>
            <a:off x="357158" y="571480"/>
            <a:ext cx="4214842" cy="3214710"/>
          </a:xfrm>
          <a:prstGeom prst="rect">
            <a:avLst/>
          </a:prstGeom>
        </p:spPr>
      </p:pic>
      <p:pic>
        <p:nvPicPr>
          <p:cNvPr id="10" name="Рисунок 9" descr="7и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429000"/>
            <a:ext cx="4399613" cy="292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507064"/>
      </p:ext>
    </p:extLst>
  </p:cSld>
  <p:clrMapOvr>
    <a:masterClrMapping/>
  </p:clrMapOvr>
  <p:transition spd="slow" advTm="6531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0032" y="168895"/>
            <a:ext cx="4139629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Образовательная область «Речевое развитие»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2585838"/>
            <a:ext cx="352839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Цель</a:t>
            </a:r>
            <a:r>
              <a:rPr lang="ru-RU" sz="1400" dirty="0" smtClean="0"/>
              <a:t>: </a:t>
            </a:r>
            <a:r>
              <a:rPr lang="ru-RU" sz="1400" b="1" dirty="0" smtClean="0"/>
              <a:t>познакомить с технологией игры с ребенком в паре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55976" y="620688"/>
            <a:ext cx="4081500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Серия мастер классов </a:t>
            </a:r>
          </a:p>
          <a:p>
            <a:pPr algn="ctr">
              <a:lnSpc>
                <a:spcPct val="150000"/>
              </a:lnSpc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по системе дидактических игр, обеспечивающих предпосылки обучения грамоте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3789040"/>
            <a:ext cx="7560840" cy="2578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ea typeface="Calibri"/>
                <a:cs typeface="Times New Roman"/>
              </a:rPr>
              <a:t>ДИДАКТИЧЕСКАЯ   </a:t>
            </a:r>
            <a:r>
              <a:rPr lang="ru-RU" b="1" dirty="0" smtClean="0">
                <a:solidFill>
                  <a:srgbClr val="C00000"/>
                </a:solidFill>
                <a:ea typeface="Calibri"/>
                <a:cs typeface="Times New Roman"/>
              </a:rPr>
              <a:t>ИГРА</a:t>
            </a:r>
            <a:r>
              <a:rPr lang="ru-RU" b="1" dirty="0">
                <a:solidFill>
                  <a:srgbClr val="C00000"/>
                </a:solidFill>
                <a:ea typeface="Calibri"/>
                <a:cs typeface="Times New Roman"/>
              </a:rPr>
              <a:t> </a:t>
            </a:r>
            <a:r>
              <a:rPr lang="ru-RU" sz="1400" b="1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a typeface="Calibri"/>
                <a:cs typeface="Times New Roman"/>
              </a:rPr>
              <a:t>«</a:t>
            </a:r>
            <a:r>
              <a:rPr lang="ru-RU" b="1" dirty="0">
                <a:solidFill>
                  <a:srgbClr val="C00000"/>
                </a:solidFill>
                <a:ea typeface="Calibri"/>
                <a:cs typeface="Times New Roman"/>
              </a:rPr>
              <a:t>ТИМ и ТОМ»</a:t>
            </a:r>
            <a:endParaRPr lang="ru-RU" sz="1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a typeface="Calibri"/>
                <a:cs typeface="Times New Roman"/>
              </a:rPr>
              <a:t>Цель</a:t>
            </a:r>
            <a:r>
              <a:rPr lang="ru-RU" b="1" dirty="0">
                <a:ea typeface="Calibri"/>
                <a:cs typeface="Times New Roman"/>
              </a:rPr>
              <a:t>: </a:t>
            </a:r>
            <a:r>
              <a:rPr lang="ru-RU" b="1" dirty="0" smtClean="0">
                <a:ea typeface="Calibri"/>
                <a:cs typeface="Times New Roman"/>
              </a:rPr>
              <a:t>совершенствование </a:t>
            </a:r>
            <a:r>
              <a:rPr lang="ru-RU" b="1" dirty="0">
                <a:ea typeface="Calibri"/>
                <a:cs typeface="Times New Roman"/>
              </a:rPr>
              <a:t>умений детей различать на слух твёрдые и мягкие согласные звуки, закрепление понятий гласных и согласных звуков. 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 </a:t>
            </a:r>
            <a:r>
              <a:rPr lang="ru-RU" b="1" dirty="0" smtClean="0">
                <a:ea typeface="Calibri"/>
                <a:cs typeface="Times New Roman"/>
              </a:rPr>
              <a:t>Ход </a:t>
            </a:r>
            <a:r>
              <a:rPr lang="ru-RU" b="1" dirty="0">
                <a:ea typeface="Calibri"/>
                <a:cs typeface="Times New Roman"/>
              </a:rPr>
              <a:t>игры: </a:t>
            </a:r>
            <a:r>
              <a:rPr lang="ru-RU" b="1" dirty="0" smtClean="0">
                <a:ea typeface="Calibri"/>
              </a:rPr>
              <a:t>дети по </a:t>
            </a:r>
            <a:r>
              <a:rPr lang="ru-RU" b="1" dirty="0">
                <a:ea typeface="Calibri"/>
              </a:rPr>
              <a:t>очереди берут одну предметную картинку и называют первый звук в слове. Далее определяют твёрдый он или мягкий. В соответствии с этим кладут карточку к человечку Тиму или Тому.</a:t>
            </a:r>
            <a:endParaRPr lang="ru-RU" b="1" dirty="0"/>
          </a:p>
        </p:txBody>
      </p:sp>
      <p:pic>
        <p:nvPicPr>
          <p:cNvPr id="8" name="Рисунок 7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4547507" cy="340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1085593"/>
      </p:ext>
    </p:extLst>
  </p:cSld>
  <p:clrMapOvr>
    <a:masterClrMapping/>
  </p:clrMapOvr>
  <p:transition spd="slow" advTm="6357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0032" y="168895"/>
            <a:ext cx="4139629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Образовательная область «Речевое развитие»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4651084"/>
            <a:ext cx="259228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Цель</a:t>
            </a:r>
            <a:r>
              <a:rPr lang="ru-RU" dirty="0" smtClean="0"/>
              <a:t>: </a:t>
            </a:r>
            <a:r>
              <a:rPr lang="ru-RU" b="1" dirty="0" smtClean="0"/>
              <a:t>познакомить с технологией игры с ребенком в паре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55976" y="1124744"/>
            <a:ext cx="4081500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Серия мастер классов </a:t>
            </a:r>
          </a:p>
          <a:p>
            <a:pPr algn="ctr">
              <a:lnSpc>
                <a:spcPct val="150000"/>
              </a:lnSpc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по системе дидактических игр, обеспечивающих предпосылки обучения грамоте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4110527" cy="3085032"/>
          </a:xfrm>
          <a:prstGeom prst="rect">
            <a:avLst/>
          </a:prstGeom>
        </p:spPr>
      </p:pic>
      <p:pic>
        <p:nvPicPr>
          <p:cNvPr id="10" name="Рисунок 9" descr="9и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429000"/>
            <a:ext cx="3723503" cy="26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4994057"/>
      </p:ext>
    </p:extLst>
  </p:cSld>
  <p:clrMapOvr>
    <a:masterClrMapping/>
  </p:clrMapOvr>
  <p:transition spd="slow" advTm="607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</TotalTime>
  <Words>993</Words>
  <Application>Microsoft Office PowerPoint</Application>
  <PresentationFormat>Экран (4:3)</PresentationFormat>
  <Paragraphs>145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Вариативные формы взаимодействия с семьями воспитанников в процессе реализации основной общеобразовательной программы</vt:lpstr>
      <vt:lpstr> Взаимодействие с семьями воспитанников в процессе реализации образовательной области «Речевое развитие»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Спортивные развлечения</vt:lpstr>
      <vt:lpstr>Спортивные развлечения</vt:lpstr>
      <vt:lpstr>Городской спортивный фестиваль «Сильные, смелые, ловкие»</vt:lpstr>
      <vt:lpstr>спортивные соревнования семейных команд «Мама, папа, я-спортивная семья»</vt:lpstr>
      <vt:lpstr>Тематические прогулки </vt:lpstr>
      <vt:lpstr>Взаимодействие с родителями в процессе реализации образовательной области «Познание»</vt:lpstr>
      <vt:lpstr>Взаимодействие с родителями в процессе реализации образовательной области «Познание»</vt:lpstr>
      <vt:lpstr>Взаимодействие с родителями в процессе реализации образовательной области «Социально-коммуникативное развитие»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115</cp:revision>
  <cp:lastPrinted>2013-11-14T13:51:00Z</cp:lastPrinted>
  <dcterms:created xsi:type="dcterms:W3CDTF">2013-11-14T13:42:24Z</dcterms:created>
  <dcterms:modified xsi:type="dcterms:W3CDTF">2015-03-07T12:26:14Z</dcterms:modified>
</cp:coreProperties>
</file>