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8" r:id="rId12"/>
    <p:sldId id="280" r:id="rId13"/>
    <p:sldId id="281" r:id="rId14"/>
    <p:sldId id="282" r:id="rId15"/>
    <p:sldId id="283" r:id="rId16"/>
    <p:sldId id="284" r:id="rId17"/>
    <p:sldId id="269" r:id="rId18"/>
    <p:sldId id="285" r:id="rId19"/>
    <p:sldId id="276" r:id="rId20"/>
    <p:sldId id="272" r:id="rId21"/>
    <p:sldId id="277" r:id="rId22"/>
    <p:sldId id="279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CB98-FC89-4E9A-9697-778BBE188338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9B2B-7A8A-476E-9A5E-62B100C539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CB98-FC89-4E9A-9697-778BBE188338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9B2B-7A8A-476E-9A5E-62B100C539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CB98-FC89-4E9A-9697-778BBE188338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9B2B-7A8A-476E-9A5E-62B100C539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CB98-FC89-4E9A-9697-778BBE188338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9B2B-7A8A-476E-9A5E-62B100C539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CB98-FC89-4E9A-9697-778BBE188338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9B2B-7A8A-476E-9A5E-62B100C539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CB98-FC89-4E9A-9697-778BBE188338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9B2B-7A8A-476E-9A5E-62B100C539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CB98-FC89-4E9A-9697-778BBE188338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9B2B-7A8A-476E-9A5E-62B100C539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CB98-FC89-4E9A-9697-778BBE188338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9B2B-7A8A-476E-9A5E-62B100C539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CB98-FC89-4E9A-9697-778BBE188338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9B2B-7A8A-476E-9A5E-62B100C539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CB98-FC89-4E9A-9697-778BBE188338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9B2B-7A8A-476E-9A5E-62B100C539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CB98-FC89-4E9A-9697-778BBE188338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09B2B-7A8A-476E-9A5E-62B100C539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6CB98-FC89-4E9A-9697-778BBE188338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09B2B-7A8A-476E-9A5E-62B100C539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Relationship Id="rId9" Type="http://schemas.openxmlformats.org/officeDocument/2006/relationships/image" Target="../media/image21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3240360"/>
          </a:xfrm>
        </p:spPr>
        <p:txBody>
          <a:bodyPr/>
          <a:lstStyle/>
          <a:p>
            <a:r>
              <a:rPr lang="ru-RU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Проект </a:t>
            </a: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600" b="1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правилам дорожного движения </a:t>
            </a:r>
            <a:r>
              <a:rPr lang="ru-RU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детей </a:t>
            </a:r>
            <a:r>
              <a:rPr lang="ru-RU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дошкольного возраста </a:t>
            </a:r>
            <a:endParaRPr lang="ru-RU" sz="4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356992"/>
            <a:ext cx="6400800" cy="3240360"/>
          </a:xfrm>
        </p:spPr>
        <p:txBody>
          <a:bodyPr>
            <a:normAutofit/>
          </a:bodyPr>
          <a:lstStyle/>
          <a:p>
            <a:r>
              <a:rPr lang="ru-RU" sz="4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«Маленький пешеход»</a:t>
            </a:r>
          </a:p>
          <a:p>
            <a:endParaRPr lang="ru-RU" sz="1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Воспитатель ГБДОУ№ 92</a:t>
            </a:r>
          </a:p>
          <a:p>
            <a:r>
              <a:rPr lang="ru-RU" sz="1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Лезжова</a:t>
            </a:r>
            <a:r>
              <a:rPr lang="ru-RU" sz="1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Н.А.</a:t>
            </a:r>
            <a:endParaRPr lang="ru-RU" sz="1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 (26).jpg"/>
          <p:cNvPicPr>
            <a:picLocks noChangeAspect="1"/>
          </p:cNvPicPr>
          <p:nvPr/>
        </p:nvPicPr>
        <p:blipFill>
          <a:blip r:embed="rId2" cstate="email">
            <a:lum bright="-10000"/>
          </a:blip>
          <a:stretch>
            <a:fillRect/>
          </a:stretch>
        </p:blipFill>
        <p:spPr>
          <a:xfrm>
            <a:off x="3851920" y="4221088"/>
            <a:ext cx="161925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 проекта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краткосрочный, групповой</a:t>
            </a:r>
          </a:p>
          <a:p>
            <a:pPr>
              <a:buNone/>
            </a:pPr>
            <a:endParaRPr lang="ru-RU" dirty="0">
              <a:solidFill>
                <a:srgbClr val="7030A0"/>
              </a:solidFill>
            </a:endParaRPr>
          </a:p>
          <a:p>
            <a:pPr algn="ctr">
              <a:buNone/>
            </a:pPr>
            <a:r>
              <a:rPr lang="ru-RU" sz="5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Тип проекта</a:t>
            </a:r>
          </a:p>
          <a:p>
            <a:pPr algn="ctr">
              <a:buNone/>
            </a:pPr>
            <a:r>
              <a:rPr lang="ru-RU" sz="5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 по Л.В. Киселевой )</a:t>
            </a:r>
          </a:p>
          <a:p>
            <a:pPr>
              <a:buNone/>
            </a:pPr>
            <a:r>
              <a:rPr lang="ru-RU" sz="4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практико-ориентированный</a:t>
            </a:r>
            <a:r>
              <a:rPr lang="ru-RU" sz="4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результат </a:t>
            </a:r>
            <a:r>
              <a:rPr lang="ru-RU" sz="4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ориентирован на социальные интересы </a:t>
            </a:r>
            <a:r>
              <a:rPr lang="ru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участников);</a:t>
            </a:r>
          </a:p>
          <a:p>
            <a:pPr>
              <a:buNone/>
            </a:pPr>
            <a:r>
              <a:rPr lang="ru-RU" sz="4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творческий</a:t>
            </a:r>
            <a:r>
              <a:rPr lang="ru-RU" sz="4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предполагает </a:t>
            </a:r>
            <a:r>
              <a:rPr lang="ru-RU" sz="4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соответствующее оформление результатов в виде детского </a:t>
            </a:r>
            <a:r>
              <a:rPr lang="ru-RU" sz="4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праздника).</a:t>
            </a:r>
            <a:endParaRPr lang="ru-RU" sz="4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Разработка проекта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Создание мотивации, отвечающей потребностям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детей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Обозначение 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взрослым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проблемы.</a:t>
            </a:r>
          </a:p>
          <a:p>
            <a:pPr>
              <a:buNone/>
            </a:pP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Подбор методической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литературы.</a:t>
            </a:r>
          </a:p>
          <a:p>
            <a:pPr>
              <a:buNone/>
            </a:pP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 Определение средств реализации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проекта.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Разработка 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 и методов работы по теме проекта с педагогами, детьми и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родителями.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Обогащение уголка 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 правилам дорожного движения в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группе.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Реализация проекта</a:t>
            </a:r>
            <a:b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(этапы работы)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1 этап</a:t>
            </a:r>
            <a:endParaRPr lang="ru-RU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B050"/>
                </a:solidFill>
              </a:rPr>
              <a:t>Задачи: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1. Донести до участников проекта важность данной темы.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2. Создать развивающую среду: подобрать материалы, игрушки, атрибуты, для игровой деятельности; дидактические игры, иллюстрированный материал, художественную литературу по теме «Безопасная дорога»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3. Подобрать материал для продуктивной деятельности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4. Составить перспективный план мероприятий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этап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Мероприятия проекта</a:t>
            </a:r>
            <a:endParaRPr lang="ru-R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Социализация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Дидактические игры: «На дороге»,</a:t>
            </a:r>
          </a:p>
          <a:p>
            <a:pPr lvl="0"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« Подумай – отгадай»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Наблюдение за транспортом;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Беседа : «Улица полна неожиданностей»,</a:t>
            </a:r>
          </a:p>
          <a:p>
            <a:pPr lvl="0"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« Светофор- мой друг»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Образовательная экскурсия: «Перекресток»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Целевая прогулка: « Маленький пешеход»</a:t>
            </a:r>
          </a:p>
          <a:p>
            <a:pPr lvl="0"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Физическое развитие и </a:t>
            </a:r>
            <a:r>
              <a:rPr lang="ru-RU" sz="28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здоровьесбережение</a:t>
            </a:r>
            <a:endParaRPr lang="ru-RU" sz="28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Подвижные игры: «Воробушки и автомобиль», « Птички и автомобиль», «Цветные автомобили», «Сигналы светофора».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Коммуникация</a:t>
            </a:r>
          </a:p>
          <a:p>
            <a:pPr lvl="0"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Чтение художественной литературы на тему «Безопасная дорога»: С. Маршак «Мяч», В. Берестов «Про машину» , А.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Барто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«Грузовик» ; В. </a:t>
            </a:r>
            <a:r>
              <a:rPr lang="ru-RU" sz="28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Семерин</a:t>
            </a: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«Держись дорожных правил строго»;</a:t>
            </a:r>
          </a:p>
          <a:p>
            <a:pPr lvl="0"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Загадки о транспорте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Развитие речи.</a:t>
            </a:r>
          </a:p>
          <a:p>
            <a:pPr>
              <a:buFont typeface="Wingdings" pitchFamily="2" charset="2"/>
              <a:buChar char="Ø"/>
            </a:pPr>
            <a:endParaRPr lang="ru-RU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Познание</a:t>
            </a:r>
            <a:endParaRPr lang="ru-RU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</a:rPr>
              <a:t>НОД «Наш друг – Светофор»;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</a:rPr>
              <a:t>Беседы: «Как переходить улицу»; «Правила поведения на дороге»;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</a:rPr>
              <a:t>Дидактическая игра: «Один - много», «Назови машину».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Просмотр презентаций «</a:t>
            </a:r>
            <a:r>
              <a:rPr lang="ru-RU" dirty="0" smtClean="0">
                <a:solidFill>
                  <a:srgbClr val="7030A0"/>
                </a:solidFill>
              </a:rPr>
              <a:t>Наш друг – Светофор», « Транспорт»</a:t>
            </a:r>
            <a:endParaRPr lang="ru-RU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Художественное творчество</a:t>
            </a:r>
            <a:endParaRPr lang="ru-RU" sz="32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</a:rPr>
              <a:t>Лепка : «Светофор»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</a:rPr>
              <a:t>Рисование «Зебра», «</a:t>
            </a:r>
            <a:r>
              <a:rPr lang="ru-RU" dirty="0" err="1" smtClean="0">
                <a:solidFill>
                  <a:srgbClr val="7030A0"/>
                </a:solidFill>
              </a:rPr>
              <a:t>Светофорчик</a:t>
            </a:r>
            <a:r>
              <a:rPr lang="ru-RU" dirty="0" smtClean="0">
                <a:solidFill>
                  <a:srgbClr val="7030A0"/>
                </a:solidFill>
              </a:rPr>
              <a:t>»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</a:rPr>
              <a:t>Аппликация « Зебра»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Игровая деятельность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</a:rPr>
              <a:t>Сюжетные ситуации: «Автомобиль и пешеход», «Мы – водители», «Светофор»;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</a:rPr>
              <a:t>дидактические и развивающие игры: «Профессии», «Умные машины».</a:t>
            </a:r>
          </a:p>
          <a:p>
            <a:pPr>
              <a:buFont typeface="Wingdings" pitchFamily="2" charset="2"/>
              <a:buChar char="Ø"/>
            </a:pPr>
            <a:endParaRPr lang="ru-RU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Работа с родителями</a:t>
            </a:r>
            <a:endParaRPr lang="ru-RU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Педагогический всеобуч « Ребенок и дорога»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Родительское собрание  «Что сказать детям о правилах дорожного движения»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Анкетирование  «Взрослые и дети на улицах города »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Консультации и папки-передвижки «Безопасность детей на дороге», «Дорожная Азбука»,«Ребенок на перекрестке»,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Статьи в газете « Дошколенок»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Информационный плакат «Безопасность на дороге»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Размещение презентаций  по ПДД в группе социальной сети.</a:t>
            </a:r>
          </a:p>
          <a:p>
            <a:pPr lvl="0"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Буклет для родителей «Дорога не терпит жалости, наказывает без жалости»</a:t>
            </a:r>
          </a:p>
          <a:p>
            <a:pPr>
              <a:buFont typeface="Wingdings" pitchFamily="2" charset="2"/>
              <a:buChar char="Ø"/>
            </a:pPr>
            <a:endParaRPr lang="ru-RU" sz="28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3 этап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Итог  проекта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Были сформированы первичные представления о правилах поведения на проезжей части.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Осознание детьми  необходимости соблюдения ПДД.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Повышена компетентность родителей в вопросах касающихся правил дорожного движения и безопасного поведения ребёнка на улицах города. 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Проведена выставка творческих работ.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Праздник.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1020067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467544" y="188640"/>
            <a:ext cx="2160240" cy="1872208"/>
          </a:xfrm>
        </p:spPr>
      </p:pic>
      <p:pic>
        <p:nvPicPr>
          <p:cNvPr id="5" name="Рисунок 4" descr="P102005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156176" y="260648"/>
            <a:ext cx="2376264" cy="1944216"/>
          </a:xfrm>
          <a:prstGeom prst="rect">
            <a:avLst/>
          </a:prstGeom>
        </p:spPr>
      </p:pic>
      <p:pic>
        <p:nvPicPr>
          <p:cNvPr id="6" name="Рисунок 5" descr="P1020056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059832" y="260648"/>
            <a:ext cx="2376264" cy="2088232"/>
          </a:xfrm>
          <a:prstGeom prst="rect">
            <a:avLst/>
          </a:prstGeom>
        </p:spPr>
      </p:pic>
      <p:pic>
        <p:nvPicPr>
          <p:cNvPr id="7" name="Рисунок 6" descr="P1020059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67544" y="2276872"/>
            <a:ext cx="2304256" cy="2160240"/>
          </a:xfrm>
          <a:prstGeom prst="rect">
            <a:avLst/>
          </a:prstGeom>
        </p:spPr>
      </p:pic>
      <p:pic>
        <p:nvPicPr>
          <p:cNvPr id="8" name="Рисунок 7" descr="P1020069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6156176" y="2564904"/>
            <a:ext cx="2232248" cy="1872208"/>
          </a:xfrm>
          <a:prstGeom prst="rect">
            <a:avLst/>
          </a:prstGeom>
        </p:spPr>
      </p:pic>
      <p:pic>
        <p:nvPicPr>
          <p:cNvPr id="9" name="Рисунок 8" descr="P1020068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3203848" y="2564904"/>
            <a:ext cx="2448272" cy="1800200"/>
          </a:xfrm>
          <a:prstGeom prst="rect">
            <a:avLst/>
          </a:prstGeom>
        </p:spPr>
      </p:pic>
      <p:pic>
        <p:nvPicPr>
          <p:cNvPr id="10" name="Рисунок 9" descr="P1020062.JP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3563888" y="4725144"/>
            <a:ext cx="1944216" cy="1656184"/>
          </a:xfrm>
          <a:prstGeom prst="rect">
            <a:avLst/>
          </a:prstGeom>
        </p:spPr>
      </p:pic>
      <p:pic>
        <p:nvPicPr>
          <p:cNvPr id="11" name="Рисунок 10" descr="DSC02476.JPG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6084168" y="4869160"/>
            <a:ext cx="2232248" cy="1512168"/>
          </a:xfrm>
          <a:prstGeom prst="rect">
            <a:avLst/>
          </a:prstGeom>
        </p:spPr>
      </p:pic>
      <p:pic>
        <p:nvPicPr>
          <p:cNvPr id="12" name="Рисунок 11" descr="DSC02874.JPG"/>
          <p:cNvPicPr>
            <a:picLocks noChangeAspect="1"/>
          </p:cNvPicPr>
          <p:nvPr/>
        </p:nvPicPr>
        <p:blipFill>
          <a:blip r:embed="rId10" cstate="email"/>
          <a:stretch>
            <a:fillRect/>
          </a:stretch>
        </p:blipFill>
        <p:spPr>
          <a:xfrm>
            <a:off x="323528" y="4797152"/>
            <a:ext cx="2592288" cy="1800201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Введение.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2880320"/>
          </a:xfrm>
        </p:spPr>
        <p:txBody>
          <a:bodyPr/>
          <a:lstStyle/>
          <a:p>
            <a:pPr>
              <a:buNone/>
            </a:pPr>
            <a:r>
              <a:rPr lang="ru-RU" dirty="0"/>
              <a:t> </a:t>
            </a:r>
            <a:r>
              <a:rPr lang="ru-RU" dirty="0" smtClean="0"/>
              <a:t>  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Ситуация 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 детским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дорожно-транспортным травматизмом 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была и остаётся очень тревожной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Несмотря 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принимаемые меры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количество 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ДТП по вине самих детей увеличивается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Основными причинами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ДТП 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являются переход дороги в неустановленном месте, неподчинение сигналам регулирования и игра вблизи проезжей части. </a:t>
            </a:r>
          </a:p>
          <a:p>
            <a:endParaRPr lang="ru-RU" sz="28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3933056"/>
          <a:ext cx="7920880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0"/>
              </a:tblGrid>
              <a:tr h="23762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безопасности детей на улицах и дорогах, профилактика детского дорожно-транспортного травматизма является одной из наиболее насущных, требующая безотлагательного решения задача.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Развивающая среда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P1020054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23528" y="980728"/>
            <a:ext cx="2088232" cy="1584176"/>
          </a:xfrm>
        </p:spPr>
      </p:pic>
      <p:pic>
        <p:nvPicPr>
          <p:cNvPr id="5" name="Рисунок 4" descr="P102005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627784" y="1052736"/>
            <a:ext cx="2160240" cy="1584176"/>
          </a:xfrm>
          <a:prstGeom prst="rect">
            <a:avLst/>
          </a:prstGeom>
        </p:spPr>
      </p:pic>
      <p:pic>
        <p:nvPicPr>
          <p:cNvPr id="6" name="Рисунок 5" descr="P1020066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5148064" y="1052736"/>
            <a:ext cx="2520280" cy="1584176"/>
          </a:xfrm>
          <a:prstGeom prst="rect">
            <a:avLst/>
          </a:prstGeom>
        </p:spPr>
      </p:pic>
      <p:pic>
        <p:nvPicPr>
          <p:cNvPr id="7" name="Рисунок 6" descr="P1020060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95536" y="2924944"/>
            <a:ext cx="2016224" cy="1512168"/>
          </a:xfrm>
          <a:prstGeom prst="rect">
            <a:avLst/>
          </a:prstGeom>
        </p:spPr>
      </p:pic>
      <p:pic>
        <p:nvPicPr>
          <p:cNvPr id="8" name="Рисунок 7" descr="P1020065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2555776" y="2852936"/>
            <a:ext cx="2160240" cy="1584176"/>
          </a:xfrm>
          <a:prstGeom prst="rect">
            <a:avLst/>
          </a:prstGeom>
        </p:spPr>
      </p:pic>
      <p:pic>
        <p:nvPicPr>
          <p:cNvPr id="9" name="Рисунок 8" descr="P1020064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5004048" y="2780928"/>
            <a:ext cx="2664296" cy="1656184"/>
          </a:xfrm>
          <a:prstGeom prst="rect">
            <a:avLst/>
          </a:prstGeom>
        </p:spPr>
      </p:pic>
      <p:pic>
        <p:nvPicPr>
          <p:cNvPr id="10" name="Рисунок 9" descr="P1020063.JP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4572000" y="4725144"/>
            <a:ext cx="2520280" cy="1800200"/>
          </a:xfrm>
          <a:prstGeom prst="rect">
            <a:avLst/>
          </a:prstGeom>
        </p:spPr>
      </p:pic>
      <p:pic>
        <p:nvPicPr>
          <p:cNvPr id="11" name="Рисунок 10" descr="P1020061.JPG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755576" y="4581128"/>
            <a:ext cx="3168352" cy="1872208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Работа с детьми.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Дидактические игры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Целевая прогулка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Беседы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Наблюдения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Подвижные игры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Сюжетные ситуации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Художественное творчество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Образовательная экскурсия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Просмотр презентаций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пдд проект.jpg"/>
          <p:cNvPicPr>
            <a:picLocks noChangeAspect="1"/>
          </p:cNvPicPr>
          <p:nvPr/>
        </p:nvPicPr>
        <p:blipFill>
          <a:blip r:embed="rId2" cstate="email">
            <a:lum bright="-10000"/>
          </a:blip>
          <a:stretch>
            <a:fillRect/>
          </a:stretch>
        </p:blipFill>
        <p:spPr>
          <a:xfrm>
            <a:off x="5580112" y="1268760"/>
            <a:ext cx="2808312" cy="30963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_20140416_092205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23528" y="404664"/>
            <a:ext cx="2880320" cy="2692896"/>
          </a:xfrm>
        </p:spPr>
      </p:pic>
      <p:pic>
        <p:nvPicPr>
          <p:cNvPr id="5" name="Рисунок 4" descr="IMG_20140416_08523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868144" y="332656"/>
            <a:ext cx="2735288" cy="2592288"/>
          </a:xfrm>
          <a:prstGeom prst="rect">
            <a:avLst/>
          </a:prstGeom>
        </p:spPr>
      </p:pic>
      <p:pic>
        <p:nvPicPr>
          <p:cNvPr id="6" name="Рисунок 5" descr="IMG_20140416_085325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347864" y="1196752"/>
            <a:ext cx="2232248" cy="1800200"/>
          </a:xfrm>
          <a:prstGeom prst="rect">
            <a:avLst/>
          </a:prstGeom>
        </p:spPr>
      </p:pic>
      <p:pic>
        <p:nvPicPr>
          <p:cNvPr id="7" name="Рисунок 6" descr="IMG_20140407_081602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23528" y="3501008"/>
            <a:ext cx="2808312" cy="2592288"/>
          </a:xfrm>
          <a:prstGeom prst="rect">
            <a:avLst/>
          </a:prstGeom>
        </p:spPr>
      </p:pic>
      <p:pic>
        <p:nvPicPr>
          <p:cNvPr id="9" name="Рисунок 8" descr="IMG_20140411_092258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4067944" y="3356992"/>
            <a:ext cx="3456384" cy="2664296"/>
          </a:xfrm>
          <a:prstGeom prst="rect">
            <a:avLst/>
          </a:prstGeom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5"/>
            <a:ext cx="8229600" cy="36004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rgbClr val="7030A0"/>
                </a:solidFill>
              </a:rPr>
              <a:t>Исходя </a:t>
            </a:r>
            <a:r>
              <a:rPr lang="ru-RU" dirty="0">
                <a:solidFill>
                  <a:srgbClr val="7030A0"/>
                </a:solidFill>
              </a:rPr>
              <a:t>из выше сказанного </a:t>
            </a:r>
            <a:r>
              <a:rPr lang="ru-RU" dirty="0">
                <a:solidFill>
                  <a:srgbClr val="FF0000"/>
                </a:solidFill>
              </a:rPr>
              <a:t>с самого раннего возраста</a:t>
            </a:r>
            <a:r>
              <a:rPr lang="ru-RU" dirty="0">
                <a:solidFill>
                  <a:srgbClr val="7030A0"/>
                </a:solidFill>
              </a:rPr>
              <a:t> необходимо учить детей безопасному поведению на улицах, дорогах, в транспорте и </a:t>
            </a:r>
            <a:r>
              <a:rPr lang="ru-RU" dirty="0" smtClean="0">
                <a:solidFill>
                  <a:srgbClr val="7030A0"/>
                </a:solidFill>
              </a:rPr>
              <a:t>правилам </a:t>
            </a:r>
            <a:r>
              <a:rPr lang="ru-RU" dirty="0">
                <a:solidFill>
                  <a:srgbClr val="7030A0"/>
                </a:solidFill>
              </a:rPr>
              <a:t>дорожного движения, выбирая наиболее подходящие для </a:t>
            </a:r>
            <a:r>
              <a:rPr lang="ru-RU" dirty="0" smtClean="0">
                <a:solidFill>
                  <a:srgbClr val="7030A0"/>
                </a:solidFill>
              </a:rPr>
              <a:t>данного </a:t>
            </a:r>
            <a:r>
              <a:rPr lang="ru-RU" dirty="0">
                <a:solidFill>
                  <a:srgbClr val="7030A0"/>
                </a:solidFill>
              </a:rPr>
              <a:t>возраста формы и методы </a:t>
            </a:r>
            <a:r>
              <a:rPr lang="ru-RU" dirty="0" smtClean="0">
                <a:solidFill>
                  <a:srgbClr val="7030A0"/>
                </a:solidFill>
              </a:rPr>
              <a:t>работы.</a:t>
            </a:r>
            <a:r>
              <a:rPr lang="ru-RU" dirty="0">
                <a:solidFill>
                  <a:srgbClr val="7030A0"/>
                </a:solidFill>
              </a:rPr>
              <a:t>  </a:t>
            </a:r>
            <a:r>
              <a:rPr lang="ru-RU" b="1" dirty="0">
                <a:solidFill>
                  <a:srgbClr val="7030A0"/>
                </a:solidFill>
              </a:rPr>
              <a:t> </a:t>
            </a:r>
            <a:endParaRPr lang="ru-RU" dirty="0">
              <a:solidFill>
                <a:srgbClr val="7030A0"/>
              </a:solidFill>
            </a:endParaRPr>
          </a:p>
          <a:p>
            <a:pPr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i (27).jpg"/>
          <p:cNvPicPr>
            <a:picLocks noChangeAspect="1"/>
          </p:cNvPicPr>
          <p:nvPr/>
        </p:nvPicPr>
        <p:blipFill>
          <a:blip r:embed="rId2" cstate="email">
            <a:lum bright="-10000" contrast="-10000"/>
          </a:blip>
          <a:stretch>
            <a:fillRect/>
          </a:stretch>
        </p:blipFill>
        <p:spPr>
          <a:xfrm>
            <a:off x="2555776" y="4149080"/>
            <a:ext cx="3672408" cy="20162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Проблема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/>
              <a:t> </a:t>
            </a:r>
            <a:r>
              <a:rPr lang="ru-RU" b="1" dirty="0" smtClean="0"/>
              <a:t> </a:t>
            </a:r>
            <a:r>
              <a:rPr lang="ru-RU" dirty="0"/>
              <a:t> </a:t>
            </a:r>
            <a:r>
              <a:rPr lang="ru-RU" dirty="0">
                <a:solidFill>
                  <a:srgbClr val="7030A0"/>
                </a:solidFill>
              </a:rPr>
              <a:t>Легко ли научить ребенка вести себя на дороге? </a:t>
            </a:r>
            <a:r>
              <a:rPr lang="ru-RU" dirty="0" smtClean="0">
                <a:solidFill>
                  <a:srgbClr val="7030A0"/>
                </a:solidFill>
              </a:rPr>
              <a:t>Важно не </a:t>
            </a:r>
            <a:r>
              <a:rPr lang="ru-RU" dirty="0">
                <a:solidFill>
                  <a:srgbClr val="7030A0"/>
                </a:solidFill>
              </a:rPr>
              <a:t>только познакомить его с основными требованиями ПДД </a:t>
            </a:r>
            <a:r>
              <a:rPr lang="ru-RU" dirty="0" smtClean="0">
                <a:solidFill>
                  <a:srgbClr val="7030A0"/>
                </a:solidFill>
              </a:rPr>
              <a:t>,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 а научить применять  </a:t>
            </a:r>
            <a:r>
              <a:rPr lang="ru-RU" dirty="0">
                <a:solidFill>
                  <a:srgbClr val="7030A0"/>
                </a:solidFill>
              </a:rPr>
              <a:t>на </a:t>
            </a:r>
            <a:r>
              <a:rPr lang="ru-RU" dirty="0" smtClean="0">
                <a:solidFill>
                  <a:srgbClr val="7030A0"/>
                </a:solidFill>
              </a:rPr>
              <a:t>практике, </a:t>
            </a:r>
            <a:r>
              <a:rPr lang="ru-RU" dirty="0">
                <a:solidFill>
                  <a:srgbClr val="7030A0"/>
                </a:solidFill>
              </a:rPr>
              <a:t>быть осторожным и </a:t>
            </a:r>
            <a:r>
              <a:rPr lang="ru-RU" dirty="0" smtClean="0">
                <a:solidFill>
                  <a:srgbClr val="7030A0"/>
                </a:solidFill>
              </a:rPr>
              <a:t>осмотрительным. Многие взрослые каждый </a:t>
            </a:r>
            <a:r>
              <a:rPr lang="ru-RU" dirty="0">
                <a:solidFill>
                  <a:srgbClr val="7030A0"/>
                </a:solidFill>
              </a:rPr>
              <a:t>день на глазах своих детей нарушают 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>
                <a:solidFill>
                  <a:srgbClr val="7030A0"/>
                </a:solidFill>
              </a:rPr>
              <a:t>правила, и не задумываются, что ставят перед ребенком неразрешимую задачу: как правильно? Как   говорят или как делают? </a:t>
            </a:r>
            <a:endParaRPr lang="ru-RU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 </a:t>
            </a:r>
          </a:p>
          <a:p>
            <a:pPr>
              <a:buNone/>
            </a:pP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</a:rPr>
              <a:t>    Поэтому </a:t>
            </a:r>
            <a:r>
              <a:rPr lang="ru-RU" dirty="0">
                <a:solidFill>
                  <a:srgbClr val="FF0000"/>
                </a:solidFill>
              </a:rPr>
              <a:t>необходима работа с детьми по формированию представлений о важности соблюдения ПДД.  </a:t>
            </a:r>
          </a:p>
          <a:p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3995936" y="4221088"/>
            <a:ext cx="57606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Актуальность проблемы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7030A0"/>
                </a:solidFill>
              </a:rPr>
              <a:t>   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Формирование 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 детей навыков безопасного поведения на дороге в настоящее время необходимо рассматривать наравне с другими важнейшими задачами воспитания и обучения. Дети должны быть готовы к любым дорожным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ситуациям, 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правильно ориентироваться в дорожной среде, знать элементарные правила поведения на дороге, в транспорте, иметь знания о светофоре, дорожных знаках и т.д.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актуально для формирования у них навыков безопасного поведения на улице.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ель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Создание </a:t>
            </a:r>
            <a:r>
              <a:rPr lang="ru-RU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условий, направленных на </a:t>
            </a:r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усвоение и </a:t>
            </a:r>
            <a:r>
              <a:rPr lang="ru-RU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закрепление знаний детей о правилах </a:t>
            </a:r>
            <a:r>
              <a:rPr lang="ru-RU" sz="4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дорожного движения, формирование </a:t>
            </a:r>
            <a:r>
              <a:rPr lang="ru-RU" sz="4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 детей навыков осознанного безопасного поведения на улице.</a:t>
            </a:r>
          </a:p>
        </p:txBody>
      </p:sp>
      <p:pic>
        <p:nvPicPr>
          <p:cNvPr id="4" name="Рисунок 3" descr="пдд проект.jpg"/>
          <p:cNvPicPr>
            <a:picLocks noChangeAspect="1"/>
          </p:cNvPicPr>
          <p:nvPr/>
        </p:nvPicPr>
        <p:blipFill>
          <a:blip r:embed="rId2" cstate="email">
            <a:lum bright="-10000"/>
          </a:blip>
          <a:stretch>
            <a:fillRect/>
          </a:stretch>
        </p:blipFill>
        <p:spPr>
          <a:xfrm>
            <a:off x="6012160" y="4581128"/>
            <a:ext cx="2232248" cy="18722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4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Создать 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условия для формирования у детей социальных навыков и норм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поведения 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дороге.</a:t>
            </a:r>
          </a:p>
          <a:p>
            <a:pPr>
              <a:buNone/>
            </a:pP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Активизировать пропагандистскую деятельность среди детей и родителей ДОУ по правилам дорожного движения и безопасному поведению на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дороге.</a:t>
            </a:r>
          </a:p>
          <a:p>
            <a:pPr>
              <a:buNone/>
            </a:pP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Обогащать 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предметно-развивающую 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среду. </a:t>
            </a:r>
          </a:p>
          <a:p>
            <a:pPr lvl="0">
              <a:buNone/>
            </a:pP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Формировать у детей представление о правилах поведения на проезжей части.</a:t>
            </a:r>
          </a:p>
          <a:p>
            <a:pPr lvl="0">
              <a:buNone/>
            </a:pP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Познакомить с сигналами светофора и пешеходным переходом.</a:t>
            </a:r>
          </a:p>
          <a:p>
            <a:pPr lvl="0">
              <a:buNone/>
            </a:pP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Развивать внимание, память, мышление, речь, активизировать словарь.</a:t>
            </a:r>
          </a:p>
          <a:p>
            <a:pPr>
              <a:buNone/>
            </a:pP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Ожидаемые результаты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 </a:t>
            </a:r>
            <a:r>
              <a:rPr lang="ru-RU" dirty="0" smtClean="0"/>
              <a:t>  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результате работы над проектом мы предполагаем решение всех поставленных задач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Осознание детьми необходимости соблюдения правил дорожного движения, выработка привычки соблюдать их. 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Этапы реализации 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проекта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16624"/>
          </a:xfrm>
        </p:spPr>
        <p:txBody>
          <a:bodyPr/>
          <a:lstStyle/>
          <a:p>
            <a:pPr>
              <a:buNone/>
            </a:pP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Подготовительный 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(аналитический);</a:t>
            </a:r>
          </a:p>
          <a:p>
            <a:pPr>
              <a:buNone/>
            </a:pP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Основной 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(реализация намеченных планов);</a:t>
            </a:r>
          </a:p>
          <a:p>
            <a:pPr>
              <a:buNone/>
            </a:pP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Заключительный </a:t>
            </a:r>
            <a:r>
              <a:rPr lang="ru-RU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(подведение итогов</a:t>
            </a:r>
            <a:r>
              <a:rPr lang="ru-RU" sz="36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Срок реализации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март-апрель 2014 г.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Участники проекта</a:t>
            </a:r>
          </a:p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Воспитатели, родители воспитанников, дети ,  музыкальный руководитель.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623</TotalTime>
  <Words>630</Words>
  <Application>Microsoft Office PowerPoint</Application>
  <PresentationFormat>Экран (4:3)</PresentationFormat>
  <Paragraphs>117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Проект  по правилам дорожного движения для детей дошкольного возраста </vt:lpstr>
      <vt:lpstr>Введение.</vt:lpstr>
      <vt:lpstr>Слайд 3</vt:lpstr>
      <vt:lpstr>Проблема</vt:lpstr>
      <vt:lpstr>Актуальность проблемы</vt:lpstr>
      <vt:lpstr>Цель</vt:lpstr>
      <vt:lpstr>Задачи</vt:lpstr>
      <vt:lpstr>Ожидаемые результаты</vt:lpstr>
      <vt:lpstr>Этапы реализации проекта</vt:lpstr>
      <vt:lpstr>Вид проекта</vt:lpstr>
      <vt:lpstr>Разработка проекта</vt:lpstr>
      <vt:lpstr>   Реализация проекта (этапы работы)</vt:lpstr>
      <vt:lpstr>2 этап Мероприятия проекта</vt:lpstr>
      <vt:lpstr>Физическое развитие и здоровьесбережение</vt:lpstr>
      <vt:lpstr>Познание</vt:lpstr>
      <vt:lpstr>Художественное творчество</vt:lpstr>
      <vt:lpstr>Работа с родителями</vt:lpstr>
      <vt:lpstr>Слайд 18</vt:lpstr>
      <vt:lpstr>Слайд 19</vt:lpstr>
      <vt:lpstr>Развивающая среда</vt:lpstr>
      <vt:lpstr>Работа с детьми.</vt:lpstr>
      <vt:lpstr>Слайд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Asus</cp:lastModifiedBy>
  <cp:revision>71</cp:revision>
  <dcterms:created xsi:type="dcterms:W3CDTF">2014-04-16T13:45:12Z</dcterms:created>
  <dcterms:modified xsi:type="dcterms:W3CDTF">2015-03-09T14:10:01Z</dcterms:modified>
</cp:coreProperties>
</file>