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68" r:id="rId4"/>
    <p:sldId id="259" r:id="rId5"/>
    <p:sldId id="257" r:id="rId6"/>
    <p:sldId id="266" r:id="rId7"/>
    <p:sldId id="269" r:id="rId8"/>
    <p:sldId id="270" r:id="rId9"/>
    <p:sldId id="273" r:id="rId10"/>
    <p:sldId id="274" r:id="rId11"/>
    <p:sldId id="276" r:id="rId12"/>
    <p:sldId id="263" r:id="rId13"/>
    <p:sldId id="264" r:id="rId14"/>
    <p:sldId id="278" r:id="rId15"/>
    <p:sldId id="279" r:id="rId16"/>
    <p:sldId id="277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2118" y="86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BC88-F6F0-4051-890C-94429436331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C56E-CDB0-4CFD-A792-72CC343BB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705CD-7522-4CE4-9E54-74E578E5029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68988-7640-4676-8953-A9F508C3D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988-7640-4676-8953-A9F508C3DF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988-7640-4676-8953-A9F508C3DF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495C-9F3C-4897-97F0-AFCA29EA7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med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071810"/>
            <a:ext cx="7406640" cy="14287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Тюмень – </a:t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город родной»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52"/>
            <a:ext cx="7406640" cy="1752600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r>
              <a:rPr lang="ru-RU" sz="4600" b="1" dirty="0" smtClean="0"/>
              <a:t>Проектная деятельность</a:t>
            </a:r>
          </a:p>
          <a:p>
            <a:pPr algn="ctr"/>
            <a:r>
              <a:rPr lang="ru-RU" sz="4600" b="1" dirty="0" smtClean="0"/>
              <a:t>МАДОУ  «Детский сад  № 132»</a:t>
            </a:r>
            <a:endParaRPr lang="ru-RU" sz="4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29256" y="4786322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Музыкальный руководитель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                              Петрова Т.В.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6286520"/>
            <a:ext cx="165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Тюмень 2012 г.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Предполагаемые результаты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2143108" y="1571612"/>
            <a:ext cx="4786346" cy="19288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Изготовление макетов «Улица, на которой я живу»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4214818"/>
            <a:ext cx="3786214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Индивидуальный макет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28" y="4214818"/>
            <a:ext cx="3786214" cy="18573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Групповой макет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643570" y="3357562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643174" y="342900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Ожидаемые результаты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785938"/>
          <a:ext cx="8501122" cy="3960396"/>
        </p:xfrm>
        <a:graphic>
          <a:graphicData uri="http://schemas.openxmlformats.org/drawingml/2006/table">
            <a:tbl>
              <a:tblPr/>
              <a:tblGrid>
                <a:gridCol w="2357454"/>
                <a:gridCol w="2643206"/>
                <a:gridCol w="3500462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родителей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педагогов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9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Интерес к новому виду сотрудничества со своими детьми.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Творческая совместная работа «ребёнок – взрослый» по выполнению задания проекта.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Интерес к новому виду сотрудничества с семьёй.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Использование методов проекта в педагогической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Интерес к совместной деятельности «ребёнок – родитель».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Сформированы </a:t>
                      </a:r>
                      <a:r>
                        <a:rPr lang="ru-RU" sz="1800" b="1" i="1" dirty="0" smtClean="0">
                          <a:latin typeface="Arial" pitchFamily="34" charset="0"/>
                          <a:cs typeface="Arial" pitchFamily="34" charset="0"/>
                        </a:rPr>
                        <a:t>знания о городе, его истории возникновения.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Music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9788" y="6237288"/>
            <a:ext cx="431800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7158" y="0"/>
            <a:ext cx="8329642" cy="1428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 работы - основной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928670"/>
          <a:ext cx="8786875" cy="547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328"/>
                <a:gridCol w="2105945"/>
                <a:gridCol w="2323801"/>
                <a:gridCol w="2323801"/>
              </a:tblGrid>
              <a:tr h="89573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с родителями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 с воспитателями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Образовательная деятельность воспитателя с детьми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Образовательная деятельность музыкального руководителя с детьми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Привлечь родителей к участию в изготовлении макетов «Улица, на которой я живу».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Стендовая информация.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Сбор различных предметов с символикой города (организация мини-выставки в группе).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Знакомство с проектом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Составление планирования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Обсуждения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Помощь в изготовлении макетов «Улица, на которой я живу».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Чтение художественной литературы.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Сюжетно – ролевые игры: «Мой дом», «Улицы города», «Магазин», «Больница».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Изо-деятельность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лепка, аппликация: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«Мой город», «Выходной день в парке», «Главная улица моего города»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Тематическое занятие «Тюмень – мой город родной».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Слушание и разучивание песен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 Тюмень: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«Тюменский вальс», «Молодая Тюмень», «По берегам Туры».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Беседы про город Тюмень: основание города, его развитие.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Просмотр фотографий про старую и современную Тюмень.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Просмотр мультфильма «Лебеди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Непрядвы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3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 работы – заключительный</a:t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Проведение тематического занятия</a:t>
            </a:r>
            <a:b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055" name="Picture 7" descr="D:\Новая папка\птриотическое воспитание\фото и видео с фотоаппарата\100CANON\IMG_2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572034" cy="3429024"/>
          </a:xfrm>
          <a:prstGeom prst="rect">
            <a:avLst/>
          </a:prstGeom>
          <a:noFill/>
        </p:spPr>
      </p:pic>
      <p:pic>
        <p:nvPicPr>
          <p:cNvPr id="2056" name="Picture 8" descr="D:\Новая папка\птриотическое воспитание\фото и видео с фотоаппарата\100CANON\IMG_2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2" y="3571876"/>
            <a:ext cx="4381498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Патриотический уголок по теме «Мой родной город» в группе «Бабочки»</a:t>
            </a:r>
            <a:endParaRPr lang="ru-RU" sz="3200" dirty="0"/>
          </a:p>
        </p:txBody>
      </p:sp>
      <p:pic>
        <p:nvPicPr>
          <p:cNvPr id="4099" name="Picture 3" descr="D:\Новая папка\птриотическое воспитание\фото и видео с фотоаппарата\100CANON\IMG_2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57364"/>
            <a:ext cx="4402139" cy="3301605"/>
          </a:xfrm>
          <a:prstGeom prst="rect">
            <a:avLst/>
          </a:prstGeom>
          <a:noFill/>
        </p:spPr>
      </p:pic>
      <p:pic>
        <p:nvPicPr>
          <p:cNvPr id="4100" name="Picture 4" descr="D:\Новая папка\птриотическое воспитание\фото и видео с фотоаппарата\100CANON\IMG_2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1" y="3500438"/>
            <a:ext cx="4476750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Презентация проектов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«Улица, на которой я живу»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Выставка проектов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123" name="Picture 3" descr="D:\Новая папка\птриотическое воспитание\фото и видео с фотоаппарата\100CANON\IMG_2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3933056"/>
            <a:ext cx="3620193" cy="2714105"/>
          </a:xfrm>
          <a:prstGeom prst="rect">
            <a:avLst/>
          </a:prstGeom>
          <a:noFill/>
        </p:spPr>
      </p:pic>
      <p:pic>
        <p:nvPicPr>
          <p:cNvPr id="5124" name="Picture 4" descr="D:\Новая папка\птриотическое воспитание\фото и видео с фотоаппарата\100CANON\IMG_2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571868" cy="2678901"/>
          </a:xfrm>
          <a:prstGeom prst="rect">
            <a:avLst/>
          </a:prstGeom>
          <a:noFill/>
        </p:spPr>
      </p:pic>
      <p:pic>
        <p:nvPicPr>
          <p:cNvPr id="5125" name="Picture 5" descr="D:\Новая папка\птриотическое воспитание\фото и видео с фотоаппарата\100CANON\IMG_2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428736"/>
            <a:ext cx="3571868" cy="26789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pic>
        <p:nvPicPr>
          <p:cNvPr id="4" name="Picture 5" descr="D:\Новая папка\птриотическое воспитание\РАСТИМ ПАТРИОТОВ С ДЕТСТВА!\д.с. Лесная полянка Тюмень\Фото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500562" cy="3375421"/>
          </a:xfrm>
          <a:prstGeom prst="rect">
            <a:avLst/>
          </a:prstGeom>
          <a:noFill/>
        </p:spPr>
      </p:pic>
      <p:pic>
        <p:nvPicPr>
          <p:cNvPr id="6146" name="Picture 2" descr="D:\Новая папка\птриотическое воспитание\фото и видео с фотоаппарата\100CANON\IMG_2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1" y="350043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У детей расширился кругозор, обогатился словарный запас.</a:t>
            </a:r>
          </a:p>
          <a:p>
            <a:pPr>
              <a:buNone/>
            </a:pPr>
            <a:r>
              <a:rPr lang="ru-RU" dirty="0" smtClean="0"/>
              <a:t>Повысился познавательный интерес к своему городу, к его истории, а также усилилось чувство гордости за свой родной город.</a:t>
            </a:r>
          </a:p>
          <a:p>
            <a:pPr>
              <a:buNone/>
            </a:pPr>
            <a:r>
              <a:rPr lang="ru-RU" dirty="0" smtClean="0"/>
              <a:t>У детей повысился уровень знаний о родном городе: в конце работы над проектом дети смогли дать гораздо больше ответов на те вопросы, которые были им заданы в начале проектной деятельности.</a:t>
            </a:r>
          </a:p>
          <a:p>
            <a:pPr>
              <a:buNone/>
            </a:pPr>
            <a:r>
              <a:rPr lang="ru-RU" dirty="0" smtClean="0"/>
              <a:t>В данную работу мы задействовали и родителей, тем самым дав возможность сблизить их с ребёнком в совместной творческой деятельности.</a:t>
            </a:r>
          </a:p>
          <a:p>
            <a:pPr>
              <a:buNone/>
            </a:pPr>
            <a:r>
              <a:rPr lang="ru-RU" dirty="0" smtClean="0"/>
              <a:t>Полученные знания дети применили в изготовлении своих макетов.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386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Возраст:    </a:t>
            </a:r>
            <a:r>
              <a:rPr lang="ru-RU" sz="3000" b="1" i="1" dirty="0" smtClean="0"/>
              <a:t>дети </a:t>
            </a:r>
          </a:p>
          <a:p>
            <a:pPr>
              <a:buNone/>
            </a:pPr>
            <a:r>
              <a:rPr lang="ru-RU" sz="3000" b="1" i="1" dirty="0" smtClean="0"/>
              <a:t>                        подготовительной группы</a:t>
            </a:r>
            <a:endParaRPr lang="ru-RU" sz="30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Участники:  </a:t>
            </a:r>
            <a:r>
              <a:rPr lang="ru-RU" sz="3000" b="1" i="1" dirty="0" smtClean="0"/>
              <a:t>дети</a:t>
            </a:r>
          </a:p>
          <a:p>
            <a:pPr>
              <a:buNone/>
            </a:pPr>
            <a:r>
              <a:rPr lang="ru-RU" sz="3000" b="1" i="1" dirty="0" smtClean="0"/>
              <a:t>                            родители</a:t>
            </a:r>
          </a:p>
          <a:p>
            <a:pPr>
              <a:buNone/>
            </a:pPr>
            <a:r>
              <a:rPr lang="ru-RU" sz="3000" b="1" i="1" dirty="0" smtClean="0"/>
              <a:t>                            воспитатели</a:t>
            </a:r>
          </a:p>
          <a:p>
            <a:pPr>
              <a:buNone/>
            </a:pPr>
            <a:r>
              <a:rPr lang="ru-RU" sz="3000" b="1" i="1" dirty="0" smtClean="0"/>
              <a:t>                            музыкальный  руководитель</a:t>
            </a:r>
            <a:endParaRPr lang="ru-RU" sz="3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8296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000" b="1" i="1" dirty="0" smtClean="0">
                <a:solidFill>
                  <a:srgbClr val="C00000"/>
                </a:solidFill>
              </a:rPr>
              <a:t>Продолжительность:</a:t>
            </a:r>
          </a:p>
          <a:p>
            <a:r>
              <a:rPr lang="ru-RU" sz="3000" b="1" i="1" dirty="0" smtClean="0">
                <a:solidFill>
                  <a:srgbClr val="C00000"/>
                </a:solidFill>
              </a:rPr>
              <a:t>                         </a:t>
            </a:r>
            <a:r>
              <a:rPr lang="ru-RU" sz="3000" b="1" i="1" dirty="0" smtClean="0"/>
              <a:t>краткосрочный -  3 недели</a:t>
            </a: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endParaRPr lang="ru-RU" sz="32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4293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Содержание проекта: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Актуальность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Цель и задачи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Этапы работы над проектом:</a:t>
            </a:r>
          </a:p>
          <a:p>
            <a:pPr>
              <a:buClrTx/>
              <a:buNone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1.  Формулировка проблемы, </a:t>
            </a:r>
          </a:p>
          <a:p>
            <a:pPr>
              <a:buClrTx/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планирование, прогнозирование.</a:t>
            </a:r>
          </a:p>
          <a:p>
            <a:pPr>
              <a:buClrTx/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2.  Реализация проекта</a:t>
            </a:r>
          </a:p>
          <a:p>
            <a:pPr>
              <a:buClrTx/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3.  Результаты проектной</a:t>
            </a:r>
          </a:p>
          <a:p>
            <a:pPr>
              <a:buClrTx/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                              деятельности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 Итоги, перспектива.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1809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/>
          </a:p>
          <a:p>
            <a:r>
              <a:rPr lang="ru-RU" sz="3200" b="1" i="1" dirty="0" smtClean="0"/>
              <a:t>«</a:t>
            </a:r>
            <a:r>
              <a:rPr lang="ru-RU" sz="3200" i="1" dirty="0" smtClean="0"/>
              <a:t>На этой большой планете </a:t>
            </a:r>
            <a:br>
              <a:rPr lang="ru-RU" sz="3200" i="1" dirty="0" smtClean="0"/>
            </a:br>
            <a:r>
              <a:rPr lang="ru-RU" sz="3200" i="1" dirty="0" smtClean="0"/>
              <a:t>В огромной такой стране, </a:t>
            </a:r>
            <a:br>
              <a:rPr lang="ru-RU" sz="3200" i="1" dirty="0" smtClean="0"/>
            </a:br>
            <a:r>
              <a:rPr lang="ru-RU" sz="3200" i="1" dirty="0" smtClean="0"/>
              <a:t>Есть город один на свете, </a:t>
            </a:r>
            <a:br>
              <a:rPr lang="ru-RU" sz="3200" i="1" dirty="0" smtClean="0"/>
            </a:br>
            <a:r>
              <a:rPr lang="ru-RU" sz="3200" i="1" dirty="0" smtClean="0"/>
              <a:t>Который так дорог мне.»</a:t>
            </a:r>
            <a:r>
              <a:rPr lang="ru-RU" sz="3200" b="1" i="1" dirty="0" smtClean="0"/>
              <a:t> </a:t>
            </a:r>
          </a:p>
          <a:p>
            <a:r>
              <a:rPr lang="ru-RU" sz="3200" b="1" i="1" dirty="0" smtClean="0"/>
              <a:t> </a:t>
            </a:r>
            <a:endParaRPr lang="ru-RU" sz="3200" dirty="0" smtClean="0"/>
          </a:p>
          <a:p>
            <a:r>
              <a:rPr lang="ru-RU" sz="3200" b="1" i="1" dirty="0" smtClean="0"/>
              <a:t>                                                        </a:t>
            </a:r>
            <a:r>
              <a:rPr lang="ru-RU" sz="3200" dirty="0" smtClean="0"/>
              <a:t>Н. </a:t>
            </a:r>
            <a:r>
              <a:rPr lang="ru-RU" sz="3200" dirty="0" err="1" smtClean="0"/>
              <a:t>Россохина</a:t>
            </a:r>
            <a:r>
              <a:rPr lang="ru-RU" sz="3200" b="1" i="1" dirty="0" smtClean="0"/>
              <a:t> 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0"/>
            <a:ext cx="5929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Актуальность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643866" cy="685800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1800" dirty="0" smtClean="0"/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Родина, Отечество… Воспитание чувства патриотизма у дошкольников 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ребёнка.</a:t>
            </a:r>
          </a:p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     Любовь к Отчизне начинается с любви к своей малой родине - месту, где родился человек. Сколько бы ни было лет человеку, он всегда помнит какие-то моменты из своего детства, а вместе с ними и места, где они происходили, то есть в любимом городе. Причем этому городу вовсе не обязательно быть столицей или городом – миллионером. Он может быть тихим, заброшенным городком и, в то же время, являться самым любимым городом, так как с ним связано много приятных и счастливых воспоминаний.</a:t>
            </a:r>
          </a:p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     Базовый этап формирования у детей любви к Родине – это накопление ими социального опыта жизни в своем городе, усвоение принятых в нём норм поведения, взаимоотношений, приобщение к миру его культуры. Я хочу, чтобы город, в котором  живут наши воспитанники,  стал для них любимым! </a:t>
            </a:r>
          </a:p>
          <a:p>
            <a:pPr algn="just"/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Осознание значимости проблемы патриотического воспитания побудило к созданию данного проекта.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389120"/>
          </a:xfrm>
        </p:spPr>
        <p:txBody>
          <a:bodyPr/>
          <a:lstStyle/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проекта:</a:t>
            </a:r>
          </a:p>
          <a:p>
            <a:pPr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400" dirty="0" smtClean="0"/>
              <a:t>	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Воспитание у детей нравственно-патриотических чувств в процессе знакомства с родным городом и любви к своему родному городу, расширение умственного кругозора и познавательного интереса.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7174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b="1" i="1" dirty="0" smtClean="0">
              <a:solidFill>
                <a:srgbClr val="C00000"/>
              </a:solidFill>
            </a:endParaRPr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 у детей  любви к родному городу.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Знакомство детей с географическим расположением города.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интереса к прошлому и настоящему города.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Знакомство детей с культурным наследием.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бережного и созидательного отношения к городу (достопримечательности, памятники культуры, природа).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Воспитание у детей чувства гордости, восхищения красотой родного города.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этап работы –  подготовительный –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Формулировка проблемы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2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процессе подготовки детям были заданы следующие вопросы: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Как называется улица, на которой ты живёшь?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Как называется главная улица Тюмени?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Какие памятники ты знаешь?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На берегу какой реки обосновался твой город?   И другие…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Анализ ответов детей показал, что их знания оставляют желать лучшего.  И потому следующим шагом в работе стало…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0"/>
          <p:cNvSpPr>
            <a:spLocks noChangeShapeType="1"/>
          </p:cNvSpPr>
          <p:nvPr/>
        </p:nvSpPr>
        <p:spPr bwMode="auto">
          <a:xfrm flipH="1">
            <a:off x="2000232" y="3286124"/>
            <a:ext cx="142876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 flipH="1">
            <a:off x="2571735" y="2071678"/>
            <a:ext cx="428628" cy="520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Oval 11"/>
          <p:cNvSpPr>
            <a:spLocks noChangeArrowheads="1"/>
          </p:cNvSpPr>
          <p:nvPr/>
        </p:nvSpPr>
        <p:spPr bwMode="auto">
          <a:xfrm>
            <a:off x="285720" y="1500174"/>
            <a:ext cx="1500187" cy="85725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ahoma" charset="0"/>
              </a:rPr>
              <a:t>Игра</a:t>
            </a:r>
          </a:p>
        </p:txBody>
      </p:sp>
      <p:sp>
        <p:nvSpPr>
          <p:cNvPr id="11269" name="Line 12"/>
          <p:cNvSpPr>
            <a:spLocks noChangeShapeType="1"/>
          </p:cNvSpPr>
          <p:nvPr/>
        </p:nvSpPr>
        <p:spPr bwMode="auto">
          <a:xfrm flipH="1" flipV="1">
            <a:off x="1500166" y="2285992"/>
            <a:ext cx="21431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14"/>
          <p:cNvSpPr>
            <a:spLocks noChangeShapeType="1"/>
          </p:cNvSpPr>
          <p:nvPr/>
        </p:nvSpPr>
        <p:spPr bwMode="auto">
          <a:xfrm flipH="1">
            <a:off x="1000100" y="3143248"/>
            <a:ext cx="28575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Oval 10"/>
          <p:cNvSpPr>
            <a:spLocks noChangeArrowheads="1"/>
          </p:cNvSpPr>
          <p:nvPr/>
        </p:nvSpPr>
        <p:spPr bwMode="auto">
          <a:xfrm>
            <a:off x="5572132" y="2500306"/>
            <a:ext cx="22320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Tahoma" charset="0"/>
              </a:rPr>
              <a:t>Родители</a:t>
            </a:r>
          </a:p>
        </p:txBody>
      </p:sp>
      <p:sp>
        <p:nvSpPr>
          <p:cNvPr id="11272" name="Oval 16"/>
          <p:cNvSpPr>
            <a:spLocks noChangeArrowheads="1"/>
          </p:cNvSpPr>
          <p:nvPr/>
        </p:nvSpPr>
        <p:spPr bwMode="auto">
          <a:xfrm>
            <a:off x="142844" y="3643314"/>
            <a:ext cx="1727200" cy="10080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Социально-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нравственное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воспитание</a:t>
            </a:r>
          </a:p>
        </p:txBody>
      </p:sp>
      <p:sp>
        <p:nvSpPr>
          <p:cNvPr id="11273" name="Oval 21"/>
          <p:cNvSpPr>
            <a:spLocks noChangeArrowheads="1"/>
          </p:cNvSpPr>
          <p:nvPr/>
        </p:nvSpPr>
        <p:spPr bwMode="auto">
          <a:xfrm>
            <a:off x="500034" y="4929198"/>
            <a:ext cx="1944687" cy="9350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Художественная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литература</a:t>
            </a:r>
          </a:p>
        </p:txBody>
      </p:sp>
      <p:sp>
        <p:nvSpPr>
          <p:cNvPr id="11274" name="Line 27"/>
          <p:cNvSpPr>
            <a:spLocks noChangeShapeType="1"/>
          </p:cNvSpPr>
          <p:nvPr/>
        </p:nvSpPr>
        <p:spPr bwMode="auto">
          <a:xfrm>
            <a:off x="6000760" y="2071678"/>
            <a:ext cx="417512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Oval 4"/>
          <p:cNvSpPr>
            <a:spLocks noChangeArrowheads="1"/>
          </p:cNvSpPr>
          <p:nvPr/>
        </p:nvSpPr>
        <p:spPr bwMode="auto">
          <a:xfrm>
            <a:off x="2357422" y="1142984"/>
            <a:ext cx="4286250" cy="10969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100" dirty="0">
              <a:solidFill>
                <a:srgbClr val="000000"/>
              </a:solidFill>
              <a:latin typeface="Tahoma" charset="0"/>
            </a:endParaRPr>
          </a:p>
          <a:p>
            <a:pPr algn="ctr"/>
            <a:r>
              <a:rPr lang="ru-RU" sz="2200" dirty="0">
                <a:solidFill>
                  <a:srgbClr val="000000"/>
                </a:solidFill>
                <a:latin typeface="Tahoma" charset="0"/>
              </a:rPr>
              <a:t>Музыкальный руководитель,</a:t>
            </a:r>
          </a:p>
          <a:p>
            <a:pPr algn="ctr"/>
            <a:r>
              <a:rPr lang="ru-RU" sz="2200" dirty="0">
                <a:solidFill>
                  <a:srgbClr val="000000"/>
                </a:solidFill>
                <a:latin typeface="Tahoma" charset="0"/>
              </a:rPr>
              <a:t>воспитатели</a:t>
            </a:r>
          </a:p>
          <a:p>
            <a:pPr algn="ctr"/>
            <a:endParaRPr lang="ru-RU" sz="2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76" name="Line 28"/>
          <p:cNvSpPr>
            <a:spLocks noChangeShapeType="1"/>
          </p:cNvSpPr>
          <p:nvPr/>
        </p:nvSpPr>
        <p:spPr bwMode="auto">
          <a:xfrm>
            <a:off x="2428860" y="3286124"/>
            <a:ext cx="428625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Oval 29"/>
          <p:cNvSpPr>
            <a:spLocks noChangeArrowheads="1"/>
          </p:cNvSpPr>
          <p:nvPr/>
        </p:nvSpPr>
        <p:spPr bwMode="auto">
          <a:xfrm>
            <a:off x="2500298" y="4429132"/>
            <a:ext cx="1584325" cy="7207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Музыка</a:t>
            </a:r>
          </a:p>
        </p:txBody>
      </p:sp>
      <p:sp>
        <p:nvSpPr>
          <p:cNvPr id="11278" name="Line 30"/>
          <p:cNvSpPr>
            <a:spLocks noChangeShapeType="1"/>
          </p:cNvSpPr>
          <p:nvPr/>
        </p:nvSpPr>
        <p:spPr bwMode="auto">
          <a:xfrm>
            <a:off x="3286116" y="2928934"/>
            <a:ext cx="21431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Oval 31"/>
          <p:cNvSpPr>
            <a:spLocks noChangeArrowheads="1"/>
          </p:cNvSpPr>
          <p:nvPr/>
        </p:nvSpPr>
        <p:spPr bwMode="auto">
          <a:xfrm>
            <a:off x="2928926" y="3071810"/>
            <a:ext cx="1714512" cy="107156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ИЗО,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лепка,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аппликация</a:t>
            </a:r>
            <a:endParaRPr lang="ru-RU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80" name="Oval 25"/>
          <p:cNvSpPr>
            <a:spLocks noChangeArrowheads="1"/>
          </p:cNvSpPr>
          <p:nvPr/>
        </p:nvSpPr>
        <p:spPr bwMode="auto">
          <a:xfrm>
            <a:off x="1000100" y="2571744"/>
            <a:ext cx="22320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Tahoma" charset="0"/>
              </a:rPr>
              <a:t>Дети</a:t>
            </a:r>
          </a:p>
        </p:txBody>
      </p:sp>
      <p:sp>
        <p:nvSpPr>
          <p:cNvPr id="11281" name="Line 32"/>
          <p:cNvSpPr>
            <a:spLocks noChangeShapeType="1"/>
          </p:cNvSpPr>
          <p:nvPr/>
        </p:nvSpPr>
        <p:spPr bwMode="auto">
          <a:xfrm flipH="1">
            <a:off x="5715008" y="3071810"/>
            <a:ext cx="214314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Oval 33"/>
          <p:cNvSpPr>
            <a:spLocks noChangeArrowheads="1"/>
          </p:cNvSpPr>
          <p:nvPr/>
        </p:nvSpPr>
        <p:spPr bwMode="auto">
          <a:xfrm>
            <a:off x="4929190" y="3500438"/>
            <a:ext cx="1439863" cy="7191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Беседы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о Тюмени</a:t>
            </a:r>
            <a:endParaRPr lang="ru-RU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83" name="Line 34"/>
          <p:cNvSpPr>
            <a:spLocks noChangeShapeType="1"/>
          </p:cNvSpPr>
          <p:nvPr/>
        </p:nvSpPr>
        <p:spPr bwMode="auto">
          <a:xfrm flipH="1">
            <a:off x="6500826" y="3143248"/>
            <a:ext cx="71438" cy="1428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Oval 35"/>
          <p:cNvSpPr>
            <a:spLocks noChangeArrowheads="1"/>
          </p:cNvSpPr>
          <p:nvPr/>
        </p:nvSpPr>
        <p:spPr bwMode="auto">
          <a:xfrm>
            <a:off x="4929190" y="4572008"/>
            <a:ext cx="2428875" cy="92868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Участие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в изготовлении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макетов</a:t>
            </a:r>
            <a:endParaRPr lang="ru-RU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85" name="Line 36"/>
          <p:cNvSpPr>
            <a:spLocks noChangeShapeType="1"/>
          </p:cNvSpPr>
          <p:nvPr/>
        </p:nvSpPr>
        <p:spPr bwMode="auto">
          <a:xfrm>
            <a:off x="7500958" y="3000372"/>
            <a:ext cx="2857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Oval 37"/>
          <p:cNvSpPr>
            <a:spLocks noChangeArrowheads="1"/>
          </p:cNvSpPr>
          <p:nvPr/>
        </p:nvSpPr>
        <p:spPr bwMode="auto">
          <a:xfrm>
            <a:off x="6643702" y="3571876"/>
            <a:ext cx="2286000" cy="1000131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Сбор </a:t>
            </a:r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предметов</a:t>
            </a:r>
            <a:endParaRPr lang="ru-RU" dirty="0">
              <a:solidFill>
                <a:srgbClr val="000000"/>
              </a:solidFill>
              <a:latin typeface="Tahoma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с символикой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charset="0"/>
              </a:rPr>
              <a:t>города</a:t>
            </a:r>
            <a:endParaRPr lang="ru-RU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87" name="Line 38"/>
          <p:cNvSpPr>
            <a:spLocks noChangeShapeType="1"/>
          </p:cNvSpPr>
          <p:nvPr/>
        </p:nvSpPr>
        <p:spPr bwMode="auto">
          <a:xfrm>
            <a:off x="2428860" y="5572140"/>
            <a:ext cx="428623" cy="4286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39"/>
          <p:cNvSpPr>
            <a:spLocks noChangeShapeType="1"/>
          </p:cNvSpPr>
          <p:nvPr/>
        </p:nvSpPr>
        <p:spPr bwMode="auto">
          <a:xfrm flipH="1">
            <a:off x="5500694" y="5500702"/>
            <a:ext cx="428628" cy="4286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Oval 40"/>
          <p:cNvSpPr>
            <a:spLocks noChangeArrowheads="1"/>
          </p:cNvSpPr>
          <p:nvPr/>
        </p:nvSpPr>
        <p:spPr bwMode="auto">
          <a:xfrm>
            <a:off x="1857356" y="5929330"/>
            <a:ext cx="5472113" cy="720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Tahoma" charset="0"/>
              </a:rPr>
              <a:t>Совместная деятельность</a:t>
            </a:r>
          </a:p>
        </p:txBody>
      </p:sp>
      <p:sp>
        <p:nvSpPr>
          <p:cNvPr id="161837" name="Music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59788" y="6237288"/>
            <a:ext cx="431800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91" name="Oval 33"/>
          <p:cNvSpPr>
            <a:spLocks noChangeArrowheads="1"/>
          </p:cNvSpPr>
          <p:nvPr/>
        </p:nvSpPr>
        <p:spPr bwMode="auto">
          <a:xfrm>
            <a:off x="7286644" y="1357298"/>
            <a:ext cx="1654175" cy="92868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Стендовая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ahoma" charset="0"/>
              </a:rPr>
              <a:t>информация</a:t>
            </a:r>
          </a:p>
        </p:txBody>
      </p:sp>
      <p:sp>
        <p:nvSpPr>
          <p:cNvPr id="11292" name="Line 32"/>
          <p:cNvSpPr>
            <a:spLocks noChangeShapeType="1"/>
          </p:cNvSpPr>
          <p:nvPr/>
        </p:nvSpPr>
        <p:spPr bwMode="auto">
          <a:xfrm flipV="1">
            <a:off x="7000892" y="2143116"/>
            <a:ext cx="500062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00232" y="357166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Планирование работы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834</Words>
  <Application>Microsoft Office PowerPoint</Application>
  <PresentationFormat>Экран (4:3)</PresentationFormat>
  <Paragraphs>151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«Тюмень –  мой город родной» </vt:lpstr>
      <vt:lpstr>     </vt:lpstr>
      <vt:lpstr>Слайд 3</vt:lpstr>
      <vt:lpstr>Слайд 4</vt:lpstr>
      <vt:lpstr>Слайд 5</vt:lpstr>
      <vt:lpstr>Слайд 6</vt:lpstr>
      <vt:lpstr>Задачи проекта: </vt:lpstr>
      <vt:lpstr>I этап работы –  подготовительный –  Формулировка проблемы </vt:lpstr>
      <vt:lpstr>Слайд 9</vt:lpstr>
      <vt:lpstr>Предполагаемые результаты проекта</vt:lpstr>
      <vt:lpstr>Ожидаемые результаты</vt:lpstr>
      <vt:lpstr> </vt:lpstr>
      <vt:lpstr>III этап работы – заключительный Проведение тематического занятия   </vt:lpstr>
      <vt:lpstr>Патриотический уголок по теме «Мой родной город» в группе «Бабочки»</vt:lpstr>
      <vt:lpstr>Презентация проектов  «Улица, на которой я живу» Выставка проектов</vt:lpstr>
      <vt:lpstr> </vt:lpstr>
      <vt:lpstr>Итоги.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нравственно – патриотическому воспитанию «Родной свой край  люби и знай!» </dc:title>
  <cp:lastModifiedBy>User</cp:lastModifiedBy>
  <cp:revision>58</cp:revision>
  <dcterms:modified xsi:type="dcterms:W3CDTF">2015-02-07T15:35:23Z</dcterms:modified>
</cp:coreProperties>
</file>